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tags/tag15.xml" ContentType="application/vnd.openxmlformats-officedocument.presentationml.tags+xml"/>
  <Override PartName="/ppt/notesSlides/notesSlide39.xml" ContentType="application/vnd.openxmlformats-officedocument.presentationml.notesSlide+xml"/>
  <Override PartName="/ppt/tags/tag16.xml" ContentType="application/vnd.openxmlformats-officedocument.presentationml.tags+xml"/>
  <Override PartName="/ppt/notesSlides/notesSlide40.xml" ContentType="application/vnd.openxmlformats-officedocument.presentationml.notesSlide+xml"/>
  <Override PartName="/ppt/tags/tag1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8.xml" ContentType="application/vnd.openxmlformats-officedocument.presentationml.tags+xml"/>
  <Override PartName="/ppt/notesSlides/notesSlide45.xml" ContentType="application/vnd.openxmlformats-officedocument.presentationml.notesSlide+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tags/tag21.xml" ContentType="application/vnd.openxmlformats-officedocument.presentationml.tags+xml"/>
  <Override PartName="/ppt/notesSlides/notesSlide48.xml" ContentType="application/vnd.openxmlformats-officedocument.presentationml.notesSlide+xml"/>
  <Override PartName="/ppt/tags/tag22.xml" ContentType="application/vnd.openxmlformats-officedocument.presentationml.tags+xml"/>
  <Override PartName="/ppt/notesSlides/notesSlide49.xml" ContentType="application/vnd.openxmlformats-officedocument.presentationml.notesSlide+xml"/>
  <Override PartName="/ppt/tags/tag23.xml" ContentType="application/vnd.openxmlformats-officedocument.presentationml.tags+xml"/>
  <Override PartName="/ppt/notesSlides/notesSlide50.xml" ContentType="application/vnd.openxmlformats-officedocument.presentationml.notesSlide+xml"/>
  <Override PartName="/ppt/tags/tag24.xml" ContentType="application/vnd.openxmlformats-officedocument.presentationml.tags+xml"/>
  <Override PartName="/ppt/notesSlides/notesSlide51.xml" ContentType="application/vnd.openxmlformats-officedocument.presentationml.notesSlide+xml"/>
  <Override PartName="/ppt/tags/tag25.xml" ContentType="application/vnd.openxmlformats-officedocument.presentationml.tags+xml"/>
  <Override PartName="/ppt/notesSlides/notesSlide52.xml" ContentType="application/vnd.openxmlformats-officedocument.presentationml.notesSlide+xml"/>
  <Override PartName="/ppt/tags/tag26.xml" ContentType="application/vnd.openxmlformats-officedocument.presentationml.tags+xml"/>
  <Override PartName="/ppt/notesSlides/notesSlide53.xml" ContentType="application/vnd.openxmlformats-officedocument.presentationml.notesSlide+xml"/>
  <Override PartName="/ppt/tags/tag2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30.xml" ContentType="application/vnd.openxmlformats-officedocument.presentationml.tags+xml"/>
  <Override PartName="/ppt/notesSlides/notesSlide77.xml" ContentType="application/vnd.openxmlformats-officedocument.presentationml.notesSlide+xml"/>
  <Override PartName="/ppt/tags/tag3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32.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tags/tag33.xml" ContentType="application/vnd.openxmlformats-officedocument.presentationml.tag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87"/>
  </p:notesMasterIdLst>
  <p:handoutMasterIdLst>
    <p:handoutMasterId r:id="rId188"/>
  </p:handoutMasterIdLst>
  <p:sldIdLst>
    <p:sldId id="5879" r:id="rId2"/>
    <p:sldId id="5794" r:id="rId3"/>
    <p:sldId id="5817" r:id="rId4"/>
    <p:sldId id="5795" r:id="rId5"/>
    <p:sldId id="5820" r:id="rId6"/>
    <p:sldId id="5818" r:id="rId7"/>
    <p:sldId id="5859" r:id="rId8"/>
    <p:sldId id="4515" r:id="rId9"/>
    <p:sldId id="4524" r:id="rId10"/>
    <p:sldId id="5862" r:id="rId11"/>
    <p:sldId id="5800" r:id="rId12"/>
    <p:sldId id="5863" r:id="rId13"/>
    <p:sldId id="5792" r:id="rId14"/>
    <p:sldId id="5798" r:id="rId15"/>
    <p:sldId id="324" r:id="rId16"/>
    <p:sldId id="5805" r:id="rId17"/>
    <p:sldId id="5822" r:id="rId18"/>
    <p:sldId id="5825" r:id="rId19"/>
    <p:sldId id="5826" r:id="rId20"/>
    <p:sldId id="5933" r:id="rId21"/>
    <p:sldId id="5864" r:id="rId22"/>
    <p:sldId id="5804" r:id="rId23"/>
    <p:sldId id="5797" r:id="rId24"/>
    <p:sldId id="4693" r:id="rId25"/>
    <p:sldId id="4694" r:id="rId26"/>
    <p:sldId id="4653" r:id="rId27"/>
    <p:sldId id="5827" r:id="rId28"/>
    <p:sldId id="4499" r:id="rId29"/>
    <p:sldId id="5830" r:id="rId30"/>
    <p:sldId id="4721" r:id="rId31"/>
    <p:sldId id="4698" r:id="rId32"/>
    <p:sldId id="5831" r:id="rId33"/>
    <p:sldId id="4699" r:id="rId34"/>
    <p:sldId id="4622" r:id="rId35"/>
    <p:sldId id="4506" r:id="rId36"/>
    <p:sldId id="4695" r:id="rId37"/>
    <p:sldId id="4711" r:id="rId38"/>
    <p:sldId id="4718" r:id="rId39"/>
    <p:sldId id="4656" r:id="rId40"/>
    <p:sldId id="4628" r:id="rId41"/>
    <p:sldId id="4631" r:id="rId42"/>
    <p:sldId id="4584" r:id="rId43"/>
    <p:sldId id="4719" r:id="rId44"/>
    <p:sldId id="4703" r:id="rId45"/>
    <p:sldId id="4704" r:id="rId46"/>
    <p:sldId id="4511" r:id="rId47"/>
    <p:sldId id="4720" r:id="rId48"/>
    <p:sldId id="4714" r:id="rId49"/>
    <p:sldId id="4705" r:id="rId50"/>
    <p:sldId id="4606" r:id="rId51"/>
    <p:sldId id="4708" r:id="rId52"/>
    <p:sldId id="4716" r:id="rId53"/>
    <p:sldId id="4659" r:id="rId54"/>
    <p:sldId id="4715" r:id="rId55"/>
    <p:sldId id="4712" r:id="rId56"/>
    <p:sldId id="4709" r:id="rId57"/>
    <p:sldId id="4660" r:id="rId58"/>
    <p:sldId id="5932" r:id="rId59"/>
    <p:sldId id="5866" r:id="rId60"/>
    <p:sldId id="5867" r:id="rId61"/>
    <p:sldId id="5813" r:id="rId62"/>
    <p:sldId id="5868" r:id="rId63"/>
    <p:sldId id="5869" r:id="rId64"/>
    <p:sldId id="5920" r:id="rId65"/>
    <p:sldId id="5897" r:id="rId66"/>
    <p:sldId id="5898" r:id="rId67"/>
    <p:sldId id="5899" r:id="rId68"/>
    <p:sldId id="5900" r:id="rId69"/>
    <p:sldId id="5901" r:id="rId70"/>
    <p:sldId id="5902" r:id="rId71"/>
    <p:sldId id="5903" r:id="rId72"/>
    <p:sldId id="5904" r:id="rId73"/>
    <p:sldId id="5905" r:id="rId74"/>
    <p:sldId id="5906" r:id="rId75"/>
    <p:sldId id="5907" r:id="rId76"/>
    <p:sldId id="5908" r:id="rId77"/>
    <p:sldId id="5909" r:id="rId78"/>
    <p:sldId id="5910" r:id="rId79"/>
    <p:sldId id="5911" r:id="rId80"/>
    <p:sldId id="5912" r:id="rId81"/>
    <p:sldId id="5913" r:id="rId82"/>
    <p:sldId id="5914" r:id="rId83"/>
    <p:sldId id="5915" r:id="rId84"/>
    <p:sldId id="5916" r:id="rId85"/>
    <p:sldId id="5917" r:id="rId86"/>
    <p:sldId id="5918" r:id="rId87"/>
    <p:sldId id="5919" r:id="rId88"/>
    <p:sldId id="5874" r:id="rId89"/>
    <p:sldId id="5843" r:id="rId90"/>
    <p:sldId id="5839" r:id="rId91"/>
    <p:sldId id="5876" r:id="rId92"/>
    <p:sldId id="5890" r:id="rId93"/>
    <p:sldId id="5934" r:id="rId94"/>
    <p:sldId id="4595" r:id="rId95"/>
    <p:sldId id="5774" r:id="rId96"/>
    <p:sldId id="5776" r:id="rId97"/>
    <p:sldId id="5777" r:id="rId98"/>
    <p:sldId id="5729" r:id="rId99"/>
    <p:sldId id="5778" r:id="rId100"/>
    <p:sldId id="5730" r:id="rId101"/>
    <p:sldId id="5779" r:id="rId102"/>
    <p:sldId id="5807" r:id="rId103"/>
    <p:sldId id="266" r:id="rId104"/>
    <p:sldId id="442" r:id="rId105"/>
    <p:sldId id="313" r:id="rId106"/>
    <p:sldId id="314" r:id="rId107"/>
    <p:sldId id="316" r:id="rId108"/>
    <p:sldId id="5821" r:id="rId109"/>
    <p:sldId id="405" r:id="rId110"/>
    <p:sldId id="276" r:id="rId111"/>
    <p:sldId id="355" r:id="rId112"/>
    <p:sldId id="451" r:id="rId113"/>
    <p:sldId id="359" r:id="rId114"/>
    <p:sldId id="366" r:id="rId115"/>
    <p:sldId id="453" r:id="rId116"/>
    <p:sldId id="455" r:id="rId117"/>
    <p:sldId id="443" r:id="rId118"/>
    <p:sldId id="483" r:id="rId119"/>
    <p:sldId id="459" r:id="rId120"/>
    <p:sldId id="486" r:id="rId121"/>
    <p:sldId id="485" r:id="rId122"/>
    <p:sldId id="460" r:id="rId123"/>
    <p:sldId id="487" r:id="rId124"/>
    <p:sldId id="461" r:id="rId125"/>
    <p:sldId id="462" r:id="rId126"/>
    <p:sldId id="4577" r:id="rId127"/>
    <p:sldId id="4578" r:id="rId128"/>
    <p:sldId id="444" r:id="rId129"/>
    <p:sldId id="488" r:id="rId130"/>
    <p:sldId id="449" r:id="rId131"/>
    <p:sldId id="463" r:id="rId132"/>
    <p:sldId id="464" r:id="rId133"/>
    <p:sldId id="489" r:id="rId134"/>
    <p:sldId id="466" r:id="rId135"/>
    <p:sldId id="4579" r:id="rId136"/>
    <p:sldId id="452" r:id="rId137"/>
    <p:sldId id="450" r:id="rId138"/>
    <p:sldId id="467" r:id="rId139"/>
    <p:sldId id="454" r:id="rId140"/>
    <p:sldId id="448" r:id="rId141"/>
    <p:sldId id="471" r:id="rId142"/>
    <p:sldId id="472" r:id="rId143"/>
    <p:sldId id="456" r:id="rId144"/>
    <p:sldId id="4597" r:id="rId145"/>
    <p:sldId id="5769" r:id="rId146"/>
    <p:sldId id="5212" r:id="rId147"/>
    <p:sldId id="5214" r:id="rId148"/>
    <p:sldId id="5892" r:id="rId149"/>
    <p:sldId id="5893" r:id="rId150"/>
    <p:sldId id="4760" r:id="rId151"/>
    <p:sldId id="4765" r:id="rId152"/>
    <p:sldId id="4766" r:id="rId153"/>
    <p:sldId id="4834" r:id="rId154"/>
    <p:sldId id="4617" r:id="rId155"/>
    <p:sldId id="271" r:id="rId156"/>
    <p:sldId id="269" r:id="rId157"/>
    <p:sldId id="4500" r:id="rId158"/>
    <p:sldId id="279" r:id="rId159"/>
    <p:sldId id="272" r:id="rId160"/>
    <p:sldId id="268" r:id="rId161"/>
    <p:sldId id="4501" r:id="rId162"/>
    <p:sldId id="280" r:id="rId163"/>
    <p:sldId id="5771" r:id="rId164"/>
    <p:sldId id="4645" r:id="rId165"/>
    <p:sldId id="5772" r:id="rId166"/>
    <p:sldId id="5773" r:id="rId167"/>
    <p:sldId id="4654" r:id="rId168"/>
    <p:sldId id="5894" r:id="rId169"/>
    <p:sldId id="5880" r:id="rId170"/>
    <p:sldId id="5881" r:id="rId171"/>
    <p:sldId id="5882" r:id="rId172"/>
    <p:sldId id="5883" r:id="rId173"/>
    <p:sldId id="5884" r:id="rId174"/>
    <p:sldId id="5921" r:id="rId175"/>
    <p:sldId id="5922" r:id="rId176"/>
    <p:sldId id="5923" r:id="rId177"/>
    <p:sldId id="5924" r:id="rId178"/>
    <p:sldId id="5925" r:id="rId179"/>
    <p:sldId id="5926" r:id="rId180"/>
    <p:sldId id="5927" r:id="rId181"/>
    <p:sldId id="5928" r:id="rId182"/>
    <p:sldId id="5929" r:id="rId183"/>
    <p:sldId id="5930" r:id="rId184"/>
    <p:sldId id="5931" r:id="rId185"/>
    <p:sldId id="258" r:id="rId1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200"/>
    <a:srgbClr val="098B43"/>
    <a:srgbClr val="00B050"/>
    <a:srgbClr val="9DC3E6"/>
    <a:srgbClr val="000000"/>
    <a:srgbClr val="7030A0"/>
    <a:srgbClr val="C00000"/>
    <a:srgbClr val="0070C0"/>
    <a:srgbClr val="324D1F"/>
    <a:srgbClr val="FFC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72179"/>
  </p:normalViewPr>
  <p:slideViewPr>
    <p:cSldViewPr snapToGrid="0" snapToObjects="1">
      <p:cViewPr varScale="1">
        <p:scale>
          <a:sx n="146" d="100"/>
          <a:sy n="146" d="100"/>
        </p:scale>
        <p:origin x="3616"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LSERCS\Desktop\GateKeeper%2029-9-2015\Second_Submission_to_Bioinformatics_Jan2017\mrfast_with_GateKeeper.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r>
              <a:rPr lang="en-US"/>
              <a:t>Accuracy Analysis Results for Basecalling Tools</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endParaRPr lang="en-US"/>
        </a:p>
      </c:txPr>
    </c:title>
    <c:autoTitleDeleted val="0"/>
    <c:plotArea>
      <c:layout/>
      <c:barChart>
        <c:barDir val="col"/>
        <c:grouping val="clustered"/>
        <c:varyColors val="0"/>
        <c:ser>
          <c:idx val="0"/>
          <c:order val="0"/>
          <c:tx>
            <c:v>Identity (%)</c:v>
          </c:tx>
          <c:spPr>
            <a:solidFill>
              <a:srgbClr val="0070C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Sheet1!$B$1:$B$15</c:f>
              <c:numCache>
                <c:formatCode>0.00</c:formatCode>
                <c:ptCount val="15"/>
                <c:pt idx="0">
                  <c:v>98.05</c:v>
                </c:pt>
                <c:pt idx="1">
                  <c:v>87.71</c:v>
                </c:pt>
                <c:pt idx="2">
                  <c:v>86.22</c:v>
                </c:pt>
                <c:pt idx="3">
                  <c:v>97.92</c:v>
                </c:pt>
                <c:pt idx="4">
                  <c:v>85.5</c:v>
                </c:pt>
                <c:pt idx="5">
                  <c:v>85.36</c:v>
                </c:pt>
                <c:pt idx="6">
                  <c:v>98.46</c:v>
                </c:pt>
                <c:pt idx="7">
                  <c:v>86.94</c:v>
                </c:pt>
                <c:pt idx="8">
                  <c:v>86.78</c:v>
                </c:pt>
                <c:pt idx="9">
                  <c:v>93.33</c:v>
                </c:pt>
                <c:pt idx="10">
                  <c:v>80.52</c:v>
                </c:pt>
                <c:pt idx="11">
                  <c:v>80.510000000000005</c:v>
                </c:pt>
                <c:pt idx="12">
                  <c:v>92.75</c:v>
                </c:pt>
                <c:pt idx="13">
                  <c:v>82.38</c:v>
                </c:pt>
                <c:pt idx="14">
                  <c:v>82.39</c:v>
                </c:pt>
              </c:numCache>
            </c:numRef>
          </c:val>
          <c:extLst>
            <c:ext xmlns:c16="http://schemas.microsoft.com/office/drawing/2014/chart" uri="{C3380CC4-5D6E-409C-BE32-E72D297353CC}">
              <c16:uniqueId val="{00000000-6A13-2141-B939-59E60C5830FA}"/>
            </c:ext>
          </c:extLst>
        </c:ser>
        <c:ser>
          <c:idx val="1"/>
          <c:order val="1"/>
          <c:tx>
            <c:v>Coverage (%)</c:v>
          </c:tx>
          <c:spPr>
            <a:solidFill>
              <a:srgbClr val="C0000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Sheet1!$C$1:$C$15</c:f>
              <c:numCache>
                <c:formatCode>0.00</c:formatCode>
                <c:ptCount val="15"/>
                <c:pt idx="0">
                  <c:v>99.92</c:v>
                </c:pt>
                <c:pt idx="1">
                  <c:v>94.85</c:v>
                </c:pt>
                <c:pt idx="2">
                  <c:v>96.95</c:v>
                </c:pt>
                <c:pt idx="3">
                  <c:v>99.97</c:v>
                </c:pt>
                <c:pt idx="4">
                  <c:v>92.76</c:v>
                </c:pt>
                <c:pt idx="5">
                  <c:v>91.16</c:v>
                </c:pt>
                <c:pt idx="6">
                  <c:v>99.9</c:v>
                </c:pt>
                <c:pt idx="7">
                  <c:v>90.04</c:v>
                </c:pt>
                <c:pt idx="8">
                  <c:v>89.86</c:v>
                </c:pt>
                <c:pt idx="9">
                  <c:v>28.93</c:v>
                </c:pt>
                <c:pt idx="10">
                  <c:v>42.92</c:v>
                </c:pt>
                <c:pt idx="11">
                  <c:v>41.32</c:v>
                </c:pt>
                <c:pt idx="12">
                  <c:v>99.16</c:v>
                </c:pt>
                <c:pt idx="13">
                  <c:v>65</c:v>
                </c:pt>
                <c:pt idx="14">
                  <c:v>64.92</c:v>
                </c:pt>
              </c:numCache>
            </c:numRef>
          </c:val>
          <c:extLst>
            <c:ext xmlns:c16="http://schemas.microsoft.com/office/drawing/2014/chart" uri="{C3380CC4-5D6E-409C-BE32-E72D297353CC}">
              <c16:uniqueId val="{00000001-6A13-2141-B939-59E60C5830FA}"/>
            </c:ext>
          </c:extLst>
        </c:ser>
        <c:dLbls>
          <c:showLegendKey val="0"/>
          <c:showVal val="0"/>
          <c:showCatName val="0"/>
          <c:showSerName val="0"/>
          <c:showPercent val="0"/>
          <c:showBubbleSize val="0"/>
        </c:dLbls>
        <c:gapWidth val="219"/>
        <c:overlap val="-27"/>
        <c:axId val="77035168"/>
        <c:axId val="83537248"/>
      </c:barChart>
      <c:lineChart>
        <c:grouping val="standard"/>
        <c:varyColors val="0"/>
        <c:ser>
          <c:idx val="2"/>
          <c:order val="2"/>
          <c:tx>
            <c:v># Mismatches</c:v>
          </c:tx>
          <c:spPr>
            <a:ln w="28575" cap="rnd">
              <a:solidFill>
                <a:srgbClr val="00B050"/>
              </a:solidFill>
              <a:round/>
            </a:ln>
            <a:effectLst/>
          </c:spPr>
          <c:marker>
            <c:symbol val="circle"/>
            <c:size val="8"/>
            <c:spPr>
              <a:solidFill>
                <a:srgbClr val="00B050"/>
              </a:solidFill>
              <a:ln w="9525">
                <a:solidFill>
                  <a:srgbClr val="00B050"/>
                </a:solidFill>
              </a:ln>
              <a:effectLst/>
            </c:spPr>
          </c:marker>
          <c:val>
            <c:numRef>
              <c:f>Sheet1!$D$1:$D$15</c:f>
              <c:numCache>
                <c:formatCode>#,##0</c:formatCode>
                <c:ptCount val="15"/>
                <c:pt idx="0">
                  <c:v>12378</c:v>
                </c:pt>
                <c:pt idx="1">
                  <c:v>249096</c:v>
                </c:pt>
                <c:pt idx="2">
                  <c:v>237747</c:v>
                </c:pt>
                <c:pt idx="3">
                  <c:v>11971</c:v>
                </c:pt>
                <c:pt idx="4">
                  <c:v>237518</c:v>
                </c:pt>
                <c:pt idx="5">
                  <c:v>232748</c:v>
                </c:pt>
                <c:pt idx="6">
                  <c:v>6777</c:v>
                </c:pt>
                <c:pt idx="7">
                  <c:v>184669</c:v>
                </c:pt>
                <c:pt idx="8">
                  <c:v>189192</c:v>
                </c:pt>
                <c:pt idx="9">
                  <c:v>21985</c:v>
                </c:pt>
                <c:pt idx="10">
                  <c:v>177589</c:v>
                </c:pt>
                <c:pt idx="11">
                  <c:v>171455</c:v>
                </c:pt>
                <c:pt idx="12">
                  <c:v>38803</c:v>
                </c:pt>
                <c:pt idx="13">
                  <c:v>199122</c:v>
                </c:pt>
                <c:pt idx="14">
                  <c:v>197914</c:v>
                </c:pt>
              </c:numCache>
            </c:numRef>
          </c:val>
          <c:smooth val="0"/>
          <c:extLst>
            <c:ext xmlns:c16="http://schemas.microsoft.com/office/drawing/2014/chart" uri="{C3380CC4-5D6E-409C-BE32-E72D297353CC}">
              <c16:uniqueId val="{00000002-6A13-2141-B939-59E60C5830FA}"/>
            </c:ext>
          </c:extLst>
        </c:ser>
        <c:ser>
          <c:idx val="3"/>
          <c:order val="3"/>
          <c:tx>
            <c:v># Indels</c:v>
          </c:tx>
          <c:spPr>
            <a:ln w="28575" cap="rnd">
              <a:solidFill>
                <a:srgbClr val="7030A0"/>
              </a:solidFill>
              <a:round/>
            </a:ln>
            <a:effectLst/>
          </c:spPr>
          <c:marker>
            <c:symbol val="diamond"/>
            <c:size val="8"/>
            <c:spPr>
              <a:solidFill>
                <a:srgbClr val="7030A0"/>
              </a:solidFill>
              <a:ln w="9525">
                <a:solidFill>
                  <a:srgbClr val="7030A0"/>
                </a:solidFill>
              </a:ln>
              <a:effectLst/>
            </c:spPr>
          </c:marker>
          <c:val>
            <c:numRef>
              <c:f>Sheet1!$E$1:$E$15</c:f>
              <c:numCache>
                <c:formatCode>#,##0</c:formatCode>
                <c:ptCount val="15"/>
                <c:pt idx="0">
                  <c:v>76990</c:v>
                </c:pt>
                <c:pt idx="1">
                  <c:v>372704</c:v>
                </c:pt>
                <c:pt idx="2">
                  <c:v>360199</c:v>
                </c:pt>
                <c:pt idx="3">
                  <c:v>83248</c:v>
                </c:pt>
                <c:pt idx="4">
                  <c:v>394852</c:v>
                </c:pt>
                <c:pt idx="5">
                  <c:v>389968</c:v>
                </c:pt>
                <c:pt idx="6">
                  <c:v>63597</c:v>
                </c:pt>
                <c:pt idx="7">
                  <c:v>363025</c:v>
                </c:pt>
                <c:pt idx="8">
                  <c:v>372245</c:v>
                </c:pt>
                <c:pt idx="9">
                  <c:v>61217</c:v>
                </c:pt>
                <c:pt idx="10">
                  <c:v>221092</c:v>
                </c:pt>
                <c:pt idx="11">
                  <c:v>213435</c:v>
                </c:pt>
                <c:pt idx="12">
                  <c:v>211551</c:v>
                </c:pt>
                <c:pt idx="13">
                  <c:v>335761</c:v>
                </c:pt>
                <c:pt idx="14">
                  <c:v>335064</c:v>
                </c:pt>
              </c:numCache>
            </c:numRef>
          </c:val>
          <c:smooth val="0"/>
          <c:extLst>
            <c:ext xmlns:c16="http://schemas.microsoft.com/office/drawing/2014/chart" uri="{C3380CC4-5D6E-409C-BE32-E72D297353CC}">
              <c16:uniqueId val="{00000003-6A13-2141-B939-59E60C5830FA}"/>
            </c:ext>
          </c:extLst>
        </c:ser>
        <c:dLbls>
          <c:showLegendKey val="0"/>
          <c:showVal val="0"/>
          <c:showCatName val="0"/>
          <c:showSerName val="0"/>
          <c:showPercent val="0"/>
          <c:showBubbleSize val="0"/>
        </c:dLbls>
        <c:marker val="1"/>
        <c:smooth val="0"/>
        <c:axId val="43779680"/>
        <c:axId val="76852736"/>
      </c:lineChart>
      <c:catAx>
        <c:axId val="77035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 spcFirstLastPara="1" vertOverflow="ellipsis" wrap="square" anchor="ctr" anchorCtr="1"/>
          <a:lstStyle/>
          <a:p>
            <a:pPr>
              <a:defRPr sz="11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83537248"/>
        <c:crosses val="autoZero"/>
        <c:auto val="1"/>
        <c:lblAlgn val="ctr"/>
        <c:lblOffset val="400"/>
        <c:noMultiLvlLbl val="0"/>
      </c:catAx>
      <c:valAx>
        <c:axId val="835372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77035168"/>
        <c:crosses val="autoZero"/>
        <c:crossBetween val="between"/>
      </c:valAx>
      <c:valAx>
        <c:axId val="76852736"/>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dirty="0"/>
                  <a:t># (</a:t>
                </a:r>
                <a:r>
                  <a:rPr lang="en-US" dirty="0" err="1"/>
                  <a:t>KBp</a:t>
                </a:r>
                <a:r>
                  <a:rPr lang="en-US" dirty="0"/>
                  <a: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43779680"/>
        <c:crosses val="max"/>
        <c:crossBetween val="between"/>
        <c:dispUnits>
          <c:builtInUnit val="thousands"/>
        </c:dispUnits>
      </c:valAx>
      <c:catAx>
        <c:axId val="43779680"/>
        <c:scaling>
          <c:orientation val="minMax"/>
        </c:scaling>
        <c:delete val="1"/>
        <c:axPos val="b"/>
        <c:majorTickMark val="out"/>
        <c:minorTickMark val="none"/>
        <c:tickLblPos val="nextTo"/>
        <c:crossAx val="76852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latin typeface="Century" panose="02040604050505020304" pitchFamily="18"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r>
              <a:rPr lang="en-US"/>
              <a:t>Accuracy Analysis Results for Basecalling Tools</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endParaRPr lang="en-US"/>
        </a:p>
      </c:txPr>
    </c:title>
    <c:autoTitleDeleted val="0"/>
    <c:plotArea>
      <c:layout/>
      <c:barChart>
        <c:barDir val="col"/>
        <c:grouping val="clustered"/>
        <c:varyColors val="0"/>
        <c:ser>
          <c:idx val="0"/>
          <c:order val="0"/>
          <c:tx>
            <c:v>Identity (%)</c:v>
          </c:tx>
          <c:spPr>
            <a:solidFill>
              <a:srgbClr val="0070C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Sheet1!$B$1:$B$15</c:f>
              <c:numCache>
                <c:formatCode>0.00</c:formatCode>
                <c:ptCount val="15"/>
                <c:pt idx="0">
                  <c:v>98.05</c:v>
                </c:pt>
                <c:pt idx="1">
                  <c:v>87.71</c:v>
                </c:pt>
                <c:pt idx="2">
                  <c:v>86.22</c:v>
                </c:pt>
                <c:pt idx="3">
                  <c:v>97.92</c:v>
                </c:pt>
                <c:pt idx="4">
                  <c:v>85.5</c:v>
                </c:pt>
                <c:pt idx="5">
                  <c:v>85.36</c:v>
                </c:pt>
                <c:pt idx="6">
                  <c:v>98.46</c:v>
                </c:pt>
                <c:pt idx="7">
                  <c:v>86.94</c:v>
                </c:pt>
                <c:pt idx="8">
                  <c:v>86.78</c:v>
                </c:pt>
                <c:pt idx="9">
                  <c:v>93.33</c:v>
                </c:pt>
                <c:pt idx="10">
                  <c:v>80.52</c:v>
                </c:pt>
                <c:pt idx="11">
                  <c:v>80.510000000000005</c:v>
                </c:pt>
                <c:pt idx="12">
                  <c:v>92.75</c:v>
                </c:pt>
                <c:pt idx="13">
                  <c:v>82.38</c:v>
                </c:pt>
                <c:pt idx="14">
                  <c:v>82.39</c:v>
                </c:pt>
              </c:numCache>
            </c:numRef>
          </c:val>
          <c:extLst>
            <c:ext xmlns:c16="http://schemas.microsoft.com/office/drawing/2014/chart" uri="{C3380CC4-5D6E-409C-BE32-E72D297353CC}">
              <c16:uniqueId val="{00000000-6A13-2141-B939-59E60C5830FA}"/>
            </c:ext>
          </c:extLst>
        </c:ser>
        <c:ser>
          <c:idx val="1"/>
          <c:order val="1"/>
          <c:tx>
            <c:v>Coverage (%)</c:v>
          </c:tx>
          <c:spPr>
            <a:solidFill>
              <a:srgbClr val="C0000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Sheet1!$C$1:$C$15</c:f>
              <c:numCache>
                <c:formatCode>0.00</c:formatCode>
                <c:ptCount val="15"/>
                <c:pt idx="0">
                  <c:v>99.92</c:v>
                </c:pt>
                <c:pt idx="1">
                  <c:v>94.85</c:v>
                </c:pt>
                <c:pt idx="2">
                  <c:v>96.95</c:v>
                </c:pt>
                <c:pt idx="3">
                  <c:v>99.97</c:v>
                </c:pt>
                <c:pt idx="4">
                  <c:v>92.76</c:v>
                </c:pt>
                <c:pt idx="5">
                  <c:v>91.16</c:v>
                </c:pt>
                <c:pt idx="6">
                  <c:v>99.9</c:v>
                </c:pt>
                <c:pt idx="7">
                  <c:v>90.04</c:v>
                </c:pt>
                <c:pt idx="8">
                  <c:v>89.86</c:v>
                </c:pt>
                <c:pt idx="9">
                  <c:v>28.93</c:v>
                </c:pt>
                <c:pt idx="10">
                  <c:v>42.92</c:v>
                </c:pt>
                <c:pt idx="11">
                  <c:v>41.32</c:v>
                </c:pt>
                <c:pt idx="12">
                  <c:v>99.16</c:v>
                </c:pt>
                <c:pt idx="13">
                  <c:v>65</c:v>
                </c:pt>
                <c:pt idx="14">
                  <c:v>64.92</c:v>
                </c:pt>
              </c:numCache>
            </c:numRef>
          </c:val>
          <c:extLst>
            <c:ext xmlns:c16="http://schemas.microsoft.com/office/drawing/2014/chart" uri="{C3380CC4-5D6E-409C-BE32-E72D297353CC}">
              <c16:uniqueId val="{00000001-6A13-2141-B939-59E60C5830FA}"/>
            </c:ext>
          </c:extLst>
        </c:ser>
        <c:dLbls>
          <c:showLegendKey val="0"/>
          <c:showVal val="0"/>
          <c:showCatName val="0"/>
          <c:showSerName val="0"/>
          <c:showPercent val="0"/>
          <c:showBubbleSize val="0"/>
        </c:dLbls>
        <c:gapWidth val="219"/>
        <c:overlap val="-27"/>
        <c:axId val="77035168"/>
        <c:axId val="83537248"/>
      </c:barChart>
      <c:lineChart>
        <c:grouping val="standard"/>
        <c:varyColors val="0"/>
        <c:ser>
          <c:idx val="2"/>
          <c:order val="2"/>
          <c:tx>
            <c:v># Mismatches</c:v>
          </c:tx>
          <c:spPr>
            <a:ln w="28575" cap="rnd">
              <a:solidFill>
                <a:srgbClr val="00B050"/>
              </a:solidFill>
              <a:round/>
            </a:ln>
            <a:effectLst/>
          </c:spPr>
          <c:marker>
            <c:symbol val="circle"/>
            <c:size val="8"/>
            <c:spPr>
              <a:solidFill>
                <a:srgbClr val="00B050"/>
              </a:solidFill>
              <a:ln w="9525">
                <a:solidFill>
                  <a:srgbClr val="00B050"/>
                </a:solidFill>
              </a:ln>
              <a:effectLst/>
            </c:spPr>
          </c:marker>
          <c:val>
            <c:numRef>
              <c:f>Sheet1!$D$1:$D$15</c:f>
              <c:numCache>
                <c:formatCode>#,##0</c:formatCode>
                <c:ptCount val="15"/>
                <c:pt idx="0">
                  <c:v>12378</c:v>
                </c:pt>
                <c:pt idx="1">
                  <c:v>249096</c:v>
                </c:pt>
                <c:pt idx="2">
                  <c:v>237747</c:v>
                </c:pt>
                <c:pt idx="3">
                  <c:v>11971</c:v>
                </c:pt>
                <c:pt idx="4">
                  <c:v>237518</c:v>
                </c:pt>
                <c:pt idx="5">
                  <c:v>232748</c:v>
                </c:pt>
                <c:pt idx="6">
                  <c:v>6777</c:v>
                </c:pt>
                <c:pt idx="7">
                  <c:v>184669</c:v>
                </c:pt>
                <c:pt idx="8">
                  <c:v>189192</c:v>
                </c:pt>
                <c:pt idx="9">
                  <c:v>21985</c:v>
                </c:pt>
                <c:pt idx="10">
                  <c:v>177589</c:v>
                </c:pt>
                <c:pt idx="11">
                  <c:v>171455</c:v>
                </c:pt>
                <c:pt idx="12">
                  <c:v>38803</c:v>
                </c:pt>
                <c:pt idx="13">
                  <c:v>199122</c:v>
                </c:pt>
                <c:pt idx="14">
                  <c:v>197914</c:v>
                </c:pt>
              </c:numCache>
            </c:numRef>
          </c:val>
          <c:smooth val="0"/>
          <c:extLst>
            <c:ext xmlns:c16="http://schemas.microsoft.com/office/drawing/2014/chart" uri="{C3380CC4-5D6E-409C-BE32-E72D297353CC}">
              <c16:uniqueId val="{00000002-6A13-2141-B939-59E60C5830FA}"/>
            </c:ext>
          </c:extLst>
        </c:ser>
        <c:ser>
          <c:idx val="3"/>
          <c:order val="3"/>
          <c:tx>
            <c:v># Indels</c:v>
          </c:tx>
          <c:spPr>
            <a:ln w="28575" cap="rnd">
              <a:solidFill>
                <a:srgbClr val="7030A0"/>
              </a:solidFill>
              <a:round/>
            </a:ln>
            <a:effectLst/>
          </c:spPr>
          <c:marker>
            <c:symbol val="diamond"/>
            <c:size val="8"/>
            <c:spPr>
              <a:solidFill>
                <a:srgbClr val="7030A0"/>
              </a:solidFill>
              <a:ln w="9525">
                <a:solidFill>
                  <a:srgbClr val="7030A0"/>
                </a:solidFill>
              </a:ln>
              <a:effectLst/>
            </c:spPr>
          </c:marker>
          <c:val>
            <c:numRef>
              <c:f>Sheet1!$E$1:$E$15</c:f>
              <c:numCache>
                <c:formatCode>#,##0</c:formatCode>
                <c:ptCount val="15"/>
                <c:pt idx="0">
                  <c:v>76990</c:v>
                </c:pt>
                <c:pt idx="1">
                  <c:v>372704</c:v>
                </c:pt>
                <c:pt idx="2">
                  <c:v>360199</c:v>
                </c:pt>
                <c:pt idx="3">
                  <c:v>83248</c:v>
                </c:pt>
                <c:pt idx="4">
                  <c:v>394852</c:v>
                </c:pt>
                <c:pt idx="5">
                  <c:v>389968</c:v>
                </c:pt>
                <c:pt idx="6">
                  <c:v>63597</c:v>
                </c:pt>
                <c:pt idx="7">
                  <c:v>363025</c:v>
                </c:pt>
                <c:pt idx="8">
                  <c:v>372245</c:v>
                </c:pt>
                <c:pt idx="9">
                  <c:v>61217</c:v>
                </c:pt>
                <c:pt idx="10">
                  <c:v>221092</c:v>
                </c:pt>
                <c:pt idx="11">
                  <c:v>213435</c:v>
                </c:pt>
                <c:pt idx="12">
                  <c:v>211551</c:v>
                </c:pt>
                <c:pt idx="13">
                  <c:v>335761</c:v>
                </c:pt>
                <c:pt idx="14">
                  <c:v>335064</c:v>
                </c:pt>
              </c:numCache>
            </c:numRef>
          </c:val>
          <c:smooth val="0"/>
          <c:extLst>
            <c:ext xmlns:c16="http://schemas.microsoft.com/office/drawing/2014/chart" uri="{C3380CC4-5D6E-409C-BE32-E72D297353CC}">
              <c16:uniqueId val="{00000003-6A13-2141-B939-59E60C5830FA}"/>
            </c:ext>
          </c:extLst>
        </c:ser>
        <c:dLbls>
          <c:showLegendKey val="0"/>
          <c:showVal val="0"/>
          <c:showCatName val="0"/>
          <c:showSerName val="0"/>
          <c:showPercent val="0"/>
          <c:showBubbleSize val="0"/>
        </c:dLbls>
        <c:marker val="1"/>
        <c:smooth val="0"/>
        <c:axId val="43779680"/>
        <c:axId val="76852736"/>
      </c:lineChart>
      <c:catAx>
        <c:axId val="77035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 spcFirstLastPara="1" vertOverflow="ellipsis" wrap="square" anchor="ctr" anchorCtr="1"/>
          <a:lstStyle/>
          <a:p>
            <a:pPr>
              <a:defRPr sz="11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83537248"/>
        <c:crosses val="autoZero"/>
        <c:auto val="1"/>
        <c:lblAlgn val="ctr"/>
        <c:lblOffset val="400"/>
        <c:noMultiLvlLbl val="0"/>
      </c:catAx>
      <c:valAx>
        <c:axId val="835372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77035168"/>
        <c:crosses val="autoZero"/>
        <c:crossBetween val="between"/>
      </c:valAx>
      <c:valAx>
        <c:axId val="76852736"/>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dirty="0"/>
                  <a:t># (</a:t>
                </a:r>
                <a:r>
                  <a:rPr lang="en-US" dirty="0" err="1"/>
                  <a:t>KBp</a:t>
                </a:r>
                <a:r>
                  <a:rPr lang="en-US" dirty="0"/>
                  <a: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43779680"/>
        <c:crosses val="max"/>
        <c:crossBetween val="between"/>
        <c:dispUnits>
          <c:builtInUnit val="thousands"/>
        </c:dispUnits>
      </c:valAx>
      <c:catAx>
        <c:axId val="43779680"/>
        <c:scaling>
          <c:orientation val="minMax"/>
        </c:scaling>
        <c:delete val="1"/>
        <c:axPos val="b"/>
        <c:majorTickMark val="out"/>
        <c:minorTickMark val="none"/>
        <c:tickLblPos val="nextTo"/>
        <c:crossAx val="76852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latin typeface="Century" panose="02040604050505020304" pitchFamily="18"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r>
              <a:rPr lang="en-US"/>
              <a:t>Accuracy Analysis Results for Basecalling Tools</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endParaRPr lang="en-US"/>
        </a:p>
      </c:txPr>
    </c:title>
    <c:autoTitleDeleted val="0"/>
    <c:plotArea>
      <c:layout/>
      <c:barChart>
        <c:barDir val="col"/>
        <c:grouping val="clustered"/>
        <c:varyColors val="0"/>
        <c:ser>
          <c:idx val="0"/>
          <c:order val="0"/>
          <c:tx>
            <c:v>Identity (%)</c:v>
          </c:tx>
          <c:spPr>
            <a:solidFill>
              <a:srgbClr val="0070C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Sheet1!$B$1:$B$15</c:f>
              <c:numCache>
                <c:formatCode>0.00</c:formatCode>
                <c:ptCount val="15"/>
                <c:pt idx="0">
                  <c:v>98.05</c:v>
                </c:pt>
                <c:pt idx="1">
                  <c:v>87.71</c:v>
                </c:pt>
                <c:pt idx="2">
                  <c:v>86.22</c:v>
                </c:pt>
                <c:pt idx="3">
                  <c:v>97.92</c:v>
                </c:pt>
                <c:pt idx="4">
                  <c:v>85.5</c:v>
                </c:pt>
                <c:pt idx="5">
                  <c:v>85.36</c:v>
                </c:pt>
                <c:pt idx="6">
                  <c:v>98.46</c:v>
                </c:pt>
                <c:pt idx="7">
                  <c:v>86.94</c:v>
                </c:pt>
                <c:pt idx="8">
                  <c:v>86.78</c:v>
                </c:pt>
                <c:pt idx="9">
                  <c:v>93.33</c:v>
                </c:pt>
                <c:pt idx="10">
                  <c:v>80.52</c:v>
                </c:pt>
                <c:pt idx="11">
                  <c:v>80.510000000000005</c:v>
                </c:pt>
                <c:pt idx="12">
                  <c:v>92.75</c:v>
                </c:pt>
                <c:pt idx="13">
                  <c:v>82.38</c:v>
                </c:pt>
                <c:pt idx="14">
                  <c:v>82.39</c:v>
                </c:pt>
              </c:numCache>
            </c:numRef>
          </c:val>
          <c:extLst>
            <c:ext xmlns:c16="http://schemas.microsoft.com/office/drawing/2014/chart" uri="{C3380CC4-5D6E-409C-BE32-E72D297353CC}">
              <c16:uniqueId val="{00000000-6A13-2141-B939-59E60C5830FA}"/>
            </c:ext>
          </c:extLst>
        </c:ser>
        <c:ser>
          <c:idx val="1"/>
          <c:order val="1"/>
          <c:tx>
            <c:v>Coverage (%)</c:v>
          </c:tx>
          <c:spPr>
            <a:solidFill>
              <a:srgbClr val="C00000"/>
            </a:solidFill>
            <a:ln>
              <a:noFill/>
            </a:ln>
            <a:effectLst/>
          </c:spPr>
          <c:invertIfNegative val="0"/>
          <c:cat>
            <c:strRef>
              <c:f>Sheet1!$A$1:$A$15</c:f>
              <c:strCache>
                <c:ptCount val="15"/>
                <c:pt idx="0">
                  <c:v>PL.A</c:v>
                </c:pt>
                <c:pt idx="1">
                  <c:v>PL.B</c:v>
                </c:pt>
                <c:pt idx="2">
                  <c:v>PL.C</c:v>
                </c:pt>
                <c:pt idx="3">
                  <c:v>PL.A</c:v>
                </c:pt>
                <c:pt idx="4">
                  <c:v>PL.B</c:v>
                </c:pt>
                <c:pt idx="5">
                  <c:v>PL.C</c:v>
                </c:pt>
                <c:pt idx="6">
                  <c:v>PL.A</c:v>
                </c:pt>
                <c:pt idx="7">
                  <c:v>PL.B</c:v>
                </c:pt>
                <c:pt idx="8">
                  <c:v>PL.C</c:v>
                </c:pt>
                <c:pt idx="9">
                  <c:v>PL.A</c:v>
                </c:pt>
                <c:pt idx="10">
                  <c:v>PL.B</c:v>
                </c:pt>
                <c:pt idx="11">
                  <c:v>PL.C</c:v>
                </c:pt>
                <c:pt idx="12">
                  <c:v>PL.A</c:v>
                </c:pt>
                <c:pt idx="13">
                  <c:v>PL.B</c:v>
                </c:pt>
                <c:pt idx="14">
                  <c:v>PL.C</c:v>
                </c:pt>
              </c:strCache>
            </c:strRef>
          </c:cat>
          <c:val>
            <c:numRef>
              <c:f>Sheet1!$C$1:$C$15</c:f>
              <c:numCache>
                <c:formatCode>0.00</c:formatCode>
                <c:ptCount val="15"/>
                <c:pt idx="0">
                  <c:v>99.92</c:v>
                </c:pt>
                <c:pt idx="1">
                  <c:v>94.85</c:v>
                </c:pt>
                <c:pt idx="2">
                  <c:v>96.95</c:v>
                </c:pt>
                <c:pt idx="3">
                  <c:v>99.97</c:v>
                </c:pt>
                <c:pt idx="4">
                  <c:v>92.76</c:v>
                </c:pt>
                <c:pt idx="5">
                  <c:v>91.16</c:v>
                </c:pt>
                <c:pt idx="6">
                  <c:v>99.9</c:v>
                </c:pt>
                <c:pt idx="7">
                  <c:v>90.04</c:v>
                </c:pt>
                <c:pt idx="8">
                  <c:v>89.86</c:v>
                </c:pt>
                <c:pt idx="9">
                  <c:v>28.93</c:v>
                </c:pt>
                <c:pt idx="10">
                  <c:v>42.92</c:v>
                </c:pt>
                <c:pt idx="11">
                  <c:v>41.32</c:v>
                </c:pt>
                <c:pt idx="12">
                  <c:v>99.16</c:v>
                </c:pt>
                <c:pt idx="13">
                  <c:v>65</c:v>
                </c:pt>
                <c:pt idx="14">
                  <c:v>64.92</c:v>
                </c:pt>
              </c:numCache>
            </c:numRef>
          </c:val>
          <c:extLst>
            <c:ext xmlns:c16="http://schemas.microsoft.com/office/drawing/2014/chart" uri="{C3380CC4-5D6E-409C-BE32-E72D297353CC}">
              <c16:uniqueId val="{00000001-6A13-2141-B939-59E60C5830FA}"/>
            </c:ext>
          </c:extLst>
        </c:ser>
        <c:dLbls>
          <c:showLegendKey val="0"/>
          <c:showVal val="0"/>
          <c:showCatName val="0"/>
          <c:showSerName val="0"/>
          <c:showPercent val="0"/>
          <c:showBubbleSize val="0"/>
        </c:dLbls>
        <c:gapWidth val="219"/>
        <c:overlap val="-27"/>
        <c:axId val="77035168"/>
        <c:axId val="83537248"/>
      </c:barChart>
      <c:lineChart>
        <c:grouping val="standard"/>
        <c:varyColors val="0"/>
        <c:ser>
          <c:idx val="2"/>
          <c:order val="2"/>
          <c:tx>
            <c:v># Mismatches</c:v>
          </c:tx>
          <c:spPr>
            <a:ln w="28575" cap="rnd">
              <a:solidFill>
                <a:srgbClr val="00B050"/>
              </a:solidFill>
              <a:round/>
            </a:ln>
            <a:effectLst/>
          </c:spPr>
          <c:marker>
            <c:symbol val="circle"/>
            <c:size val="8"/>
            <c:spPr>
              <a:solidFill>
                <a:srgbClr val="00B050"/>
              </a:solidFill>
              <a:ln w="9525">
                <a:solidFill>
                  <a:srgbClr val="00B050"/>
                </a:solidFill>
              </a:ln>
              <a:effectLst/>
            </c:spPr>
          </c:marker>
          <c:val>
            <c:numRef>
              <c:f>Sheet1!$D$1:$D$15</c:f>
              <c:numCache>
                <c:formatCode>#,##0</c:formatCode>
                <c:ptCount val="15"/>
                <c:pt idx="0">
                  <c:v>12378</c:v>
                </c:pt>
                <c:pt idx="1">
                  <c:v>249096</c:v>
                </c:pt>
                <c:pt idx="2">
                  <c:v>237747</c:v>
                </c:pt>
                <c:pt idx="3">
                  <c:v>11971</c:v>
                </c:pt>
                <c:pt idx="4">
                  <c:v>237518</c:v>
                </c:pt>
                <c:pt idx="5">
                  <c:v>232748</c:v>
                </c:pt>
                <c:pt idx="6">
                  <c:v>6777</c:v>
                </c:pt>
                <c:pt idx="7">
                  <c:v>184669</c:v>
                </c:pt>
                <c:pt idx="8">
                  <c:v>189192</c:v>
                </c:pt>
                <c:pt idx="9">
                  <c:v>21985</c:v>
                </c:pt>
                <c:pt idx="10">
                  <c:v>177589</c:v>
                </c:pt>
                <c:pt idx="11">
                  <c:v>171455</c:v>
                </c:pt>
                <c:pt idx="12">
                  <c:v>38803</c:v>
                </c:pt>
                <c:pt idx="13">
                  <c:v>199122</c:v>
                </c:pt>
                <c:pt idx="14">
                  <c:v>197914</c:v>
                </c:pt>
              </c:numCache>
            </c:numRef>
          </c:val>
          <c:smooth val="0"/>
          <c:extLst>
            <c:ext xmlns:c16="http://schemas.microsoft.com/office/drawing/2014/chart" uri="{C3380CC4-5D6E-409C-BE32-E72D297353CC}">
              <c16:uniqueId val="{00000002-6A13-2141-B939-59E60C5830FA}"/>
            </c:ext>
          </c:extLst>
        </c:ser>
        <c:ser>
          <c:idx val="3"/>
          <c:order val="3"/>
          <c:tx>
            <c:v># Indels</c:v>
          </c:tx>
          <c:spPr>
            <a:ln w="28575" cap="rnd">
              <a:solidFill>
                <a:srgbClr val="7030A0"/>
              </a:solidFill>
              <a:round/>
            </a:ln>
            <a:effectLst/>
          </c:spPr>
          <c:marker>
            <c:symbol val="diamond"/>
            <c:size val="8"/>
            <c:spPr>
              <a:solidFill>
                <a:srgbClr val="7030A0"/>
              </a:solidFill>
              <a:ln w="9525">
                <a:solidFill>
                  <a:srgbClr val="7030A0"/>
                </a:solidFill>
              </a:ln>
              <a:effectLst/>
            </c:spPr>
          </c:marker>
          <c:val>
            <c:numRef>
              <c:f>Sheet1!$E$1:$E$15</c:f>
              <c:numCache>
                <c:formatCode>#,##0</c:formatCode>
                <c:ptCount val="15"/>
                <c:pt idx="0">
                  <c:v>76990</c:v>
                </c:pt>
                <c:pt idx="1">
                  <c:v>372704</c:v>
                </c:pt>
                <c:pt idx="2">
                  <c:v>360199</c:v>
                </c:pt>
                <c:pt idx="3">
                  <c:v>83248</c:v>
                </c:pt>
                <c:pt idx="4">
                  <c:v>394852</c:v>
                </c:pt>
                <c:pt idx="5">
                  <c:v>389968</c:v>
                </c:pt>
                <c:pt idx="6">
                  <c:v>63597</c:v>
                </c:pt>
                <c:pt idx="7">
                  <c:v>363025</c:v>
                </c:pt>
                <c:pt idx="8">
                  <c:v>372245</c:v>
                </c:pt>
                <c:pt idx="9">
                  <c:v>61217</c:v>
                </c:pt>
                <c:pt idx="10">
                  <c:v>221092</c:v>
                </c:pt>
                <c:pt idx="11">
                  <c:v>213435</c:v>
                </c:pt>
                <c:pt idx="12">
                  <c:v>211551</c:v>
                </c:pt>
                <c:pt idx="13">
                  <c:v>335761</c:v>
                </c:pt>
                <c:pt idx="14">
                  <c:v>335064</c:v>
                </c:pt>
              </c:numCache>
            </c:numRef>
          </c:val>
          <c:smooth val="0"/>
          <c:extLst>
            <c:ext xmlns:c16="http://schemas.microsoft.com/office/drawing/2014/chart" uri="{C3380CC4-5D6E-409C-BE32-E72D297353CC}">
              <c16:uniqueId val="{00000003-6A13-2141-B939-59E60C5830FA}"/>
            </c:ext>
          </c:extLst>
        </c:ser>
        <c:dLbls>
          <c:showLegendKey val="0"/>
          <c:showVal val="0"/>
          <c:showCatName val="0"/>
          <c:showSerName val="0"/>
          <c:showPercent val="0"/>
          <c:showBubbleSize val="0"/>
        </c:dLbls>
        <c:marker val="1"/>
        <c:smooth val="0"/>
        <c:axId val="43779680"/>
        <c:axId val="76852736"/>
      </c:lineChart>
      <c:catAx>
        <c:axId val="77035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 spcFirstLastPara="1" vertOverflow="ellipsis" wrap="square" anchor="ctr" anchorCtr="1"/>
          <a:lstStyle/>
          <a:p>
            <a:pPr>
              <a:defRPr sz="11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83537248"/>
        <c:crosses val="autoZero"/>
        <c:auto val="1"/>
        <c:lblAlgn val="ctr"/>
        <c:lblOffset val="400"/>
        <c:noMultiLvlLbl val="0"/>
      </c:catAx>
      <c:valAx>
        <c:axId val="835372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77035168"/>
        <c:crosses val="autoZero"/>
        <c:crossBetween val="between"/>
      </c:valAx>
      <c:valAx>
        <c:axId val="76852736"/>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dirty="0"/>
                  <a:t># (</a:t>
                </a:r>
                <a:r>
                  <a:rPr lang="en-US" dirty="0" err="1"/>
                  <a:t>KBp</a:t>
                </a:r>
                <a:r>
                  <a:rPr lang="en-US" dirty="0"/>
                  <a: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43779680"/>
        <c:crosses val="max"/>
        <c:crossBetween val="between"/>
        <c:dispUnits>
          <c:builtInUnit val="thousands"/>
        </c:dispUnits>
      </c:valAx>
      <c:catAx>
        <c:axId val="43779680"/>
        <c:scaling>
          <c:orientation val="minMax"/>
        </c:scaling>
        <c:delete val="1"/>
        <c:axPos val="b"/>
        <c:majorTickMark val="out"/>
        <c:minorTickMark val="none"/>
        <c:tickLblPos val="nextTo"/>
        <c:crossAx val="76852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latin typeface="Century" panose="02040604050505020304" pitchFamily="18"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r>
              <a:rPr lang="en-US"/>
              <a:t>Accuracy Analysis Results for Read-to-Read</a:t>
            </a:r>
            <a:r>
              <a:rPr lang="en-US" baseline="0"/>
              <a:t> Overlap Finding</a:t>
            </a:r>
            <a:r>
              <a:rPr lang="en-US"/>
              <a:t> Tools</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Century" panose="02040604050505020304" pitchFamily="18" charset="0"/>
              <a:ea typeface="+mn-ea"/>
              <a:cs typeface="+mn-cs"/>
            </a:defRPr>
          </a:pPr>
          <a:endParaRPr lang="en-US"/>
        </a:p>
      </c:txPr>
    </c:title>
    <c:autoTitleDeleted val="0"/>
    <c:plotArea>
      <c:layout/>
      <c:barChart>
        <c:barDir val="col"/>
        <c:grouping val="clustered"/>
        <c:varyColors val="0"/>
        <c:ser>
          <c:idx val="0"/>
          <c:order val="0"/>
          <c:tx>
            <c:v>Identity (%)</c:v>
          </c:tx>
          <c:spPr>
            <a:solidFill>
              <a:srgbClr val="0070C0"/>
            </a:solidFill>
            <a:ln>
              <a:noFill/>
            </a:ln>
            <a:effectLst/>
          </c:spPr>
          <c:invertIfNegative val="0"/>
          <c:cat>
            <c:strRef>
              <c:f>Sheet2!$A$1:$A$10</c:f>
              <c:strCache>
                <c:ptCount val="10"/>
                <c:pt idx="0">
                  <c:v>PL.A</c:v>
                </c:pt>
                <c:pt idx="1">
                  <c:v>PL.B</c:v>
                </c:pt>
                <c:pt idx="2">
                  <c:v>PL.C</c:v>
                </c:pt>
                <c:pt idx="3">
                  <c:v>PL.D</c:v>
                </c:pt>
                <c:pt idx="4">
                  <c:v>PL.E</c:v>
                </c:pt>
                <c:pt idx="5">
                  <c:v>PL.A</c:v>
                </c:pt>
                <c:pt idx="6">
                  <c:v>PL.B</c:v>
                </c:pt>
                <c:pt idx="7">
                  <c:v>PL.C</c:v>
                </c:pt>
                <c:pt idx="8">
                  <c:v>PL.D</c:v>
                </c:pt>
                <c:pt idx="9">
                  <c:v>PL.E</c:v>
                </c:pt>
              </c:strCache>
            </c:strRef>
          </c:cat>
          <c:val>
            <c:numRef>
              <c:f>Sheet2!$B$1:$B$10</c:f>
              <c:numCache>
                <c:formatCode>0.00</c:formatCode>
                <c:ptCount val="10"/>
                <c:pt idx="0">
                  <c:v>87.71</c:v>
                </c:pt>
                <c:pt idx="1">
                  <c:v>85.5</c:v>
                </c:pt>
                <c:pt idx="2">
                  <c:v>86.94</c:v>
                </c:pt>
                <c:pt idx="3">
                  <c:v>80.52</c:v>
                </c:pt>
                <c:pt idx="4">
                  <c:v>82.38</c:v>
                </c:pt>
                <c:pt idx="5">
                  <c:v>86.22</c:v>
                </c:pt>
                <c:pt idx="6">
                  <c:v>85.36</c:v>
                </c:pt>
                <c:pt idx="7">
                  <c:v>86.78</c:v>
                </c:pt>
                <c:pt idx="8">
                  <c:v>80.510000000000005</c:v>
                </c:pt>
                <c:pt idx="9">
                  <c:v>82.39</c:v>
                </c:pt>
              </c:numCache>
            </c:numRef>
          </c:val>
          <c:extLst>
            <c:ext xmlns:c16="http://schemas.microsoft.com/office/drawing/2014/chart" uri="{C3380CC4-5D6E-409C-BE32-E72D297353CC}">
              <c16:uniqueId val="{00000000-AD67-324E-B853-E3B1D19AE695}"/>
            </c:ext>
          </c:extLst>
        </c:ser>
        <c:ser>
          <c:idx val="1"/>
          <c:order val="1"/>
          <c:tx>
            <c:v>Coverage (%)</c:v>
          </c:tx>
          <c:spPr>
            <a:solidFill>
              <a:srgbClr val="C00000"/>
            </a:solidFill>
            <a:ln>
              <a:noFill/>
            </a:ln>
            <a:effectLst/>
          </c:spPr>
          <c:invertIfNegative val="0"/>
          <c:cat>
            <c:strRef>
              <c:f>Sheet2!$A$1:$A$10</c:f>
              <c:strCache>
                <c:ptCount val="10"/>
                <c:pt idx="0">
                  <c:v>PL.A</c:v>
                </c:pt>
                <c:pt idx="1">
                  <c:v>PL.B</c:v>
                </c:pt>
                <c:pt idx="2">
                  <c:v>PL.C</c:v>
                </c:pt>
                <c:pt idx="3">
                  <c:v>PL.D</c:v>
                </c:pt>
                <c:pt idx="4">
                  <c:v>PL.E</c:v>
                </c:pt>
                <c:pt idx="5">
                  <c:v>PL.A</c:v>
                </c:pt>
                <c:pt idx="6">
                  <c:v>PL.B</c:v>
                </c:pt>
                <c:pt idx="7">
                  <c:v>PL.C</c:v>
                </c:pt>
                <c:pt idx="8">
                  <c:v>PL.D</c:v>
                </c:pt>
                <c:pt idx="9">
                  <c:v>PL.E</c:v>
                </c:pt>
              </c:strCache>
            </c:strRef>
          </c:cat>
          <c:val>
            <c:numRef>
              <c:f>Sheet2!$C$1:$C$10</c:f>
              <c:numCache>
                <c:formatCode>0.00</c:formatCode>
                <c:ptCount val="10"/>
                <c:pt idx="0">
                  <c:v>94.85</c:v>
                </c:pt>
                <c:pt idx="1">
                  <c:v>92.76</c:v>
                </c:pt>
                <c:pt idx="2">
                  <c:v>90.04</c:v>
                </c:pt>
                <c:pt idx="3">
                  <c:v>42.92</c:v>
                </c:pt>
                <c:pt idx="4">
                  <c:v>65</c:v>
                </c:pt>
                <c:pt idx="5">
                  <c:v>96.95</c:v>
                </c:pt>
                <c:pt idx="6">
                  <c:v>91.16</c:v>
                </c:pt>
                <c:pt idx="7">
                  <c:v>89.86</c:v>
                </c:pt>
                <c:pt idx="8">
                  <c:v>41.32</c:v>
                </c:pt>
                <c:pt idx="9">
                  <c:v>64.92</c:v>
                </c:pt>
              </c:numCache>
            </c:numRef>
          </c:val>
          <c:extLst>
            <c:ext xmlns:c16="http://schemas.microsoft.com/office/drawing/2014/chart" uri="{C3380CC4-5D6E-409C-BE32-E72D297353CC}">
              <c16:uniqueId val="{00000001-AD67-324E-B853-E3B1D19AE695}"/>
            </c:ext>
          </c:extLst>
        </c:ser>
        <c:dLbls>
          <c:showLegendKey val="0"/>
          <c:showVal val="0"/>
          <c:showCatName val="0"/>
          <c:showSerName val="0"/>
          <c:showPercent val="0"/>
          <c:showBubbleSize val="0"/>
        </c:dLbls>
        <c:gapWidth val="219"/>
        <c:overlap val="-27"/>
        <c:axId val="77035168"/>
        <c:axId val="83537248"/>
      </c:barChart>
      <c:lineChart>
        <c:grouping val="standard"/>
        <c:varyColors val="0"/>
        <c:ser>
          <c:idx val="2"/>
          <c:order val="2"/>
          <c:tx>
            <c:v># Mismatches</c:v>
          </c:tx>
          <c:spPr>
            <a:ln w="28575" cap="rnd">
              <a:solidFill>
                <a:srgbClr val="00B050"/>
              </a:solidFill>
              <a:round/>
            </a:ln>
            <a:effectLst/>
          </c:spPr>
          <c:marker>
            <c:symbol val="circle"/>
            <c:size val="8"/>
            <c:spPr>
              <a:solidFill>
                <a:srgbClr val="00B050"/>
              </a:solidFill>
              <a:ln w="9525">
                <a:solidFill>
                  <a:srgbClr val="00B050"/>
                </a:solidFill>
              </a:ln>
              <a:effectLst/>
            </c:spPr>
          </c:marker>
          <c:val>
            <c:numRef>
              <c:f>Sheet2!$D$1:$D$10</c:f>
              <c:numCache>
                <c:formatCode>#,##0</c:formatCode>
                <c:ptCount val="10"/>
                <c:pt idx="0">
                  <c:v>249096</c:v>
                </c:pt>
                <c:pt idx="1">
                  <c:v>237518</c:v>
                </c:pt>
                <c:pt idx="2">
                  <c:v>184669</c:v>
                </c:pt>
                <c:pt idx="3">
                  <c:v>177589</c:v>
                </c:pt>
                <c:pt idx="4">
                  <c:v>199122</c:v>
                </c:pt>
                <c:pt idx="5">
                  <c:v>237747</c:v>
                </c:pt>
                <c:pt idx="6">
                  <c:v>232748</c:v>
                </c:pt>
                <c:pt idx="7">
                  <c:v>189192</c:v>
                </c:pt>
                <c:pt idx="8">
                  <c:v>171455</c:v>
                </c:pt>
                <c:pt idx="9">
                  <c:v>197914</c:v>
                </c:pt>
              </c:numCache>
            </c:numRef>
          </c:val>
          <c:smooth val="0"/>
          <c:extLst>
            <c:ext xmlns:c16="http://schemas.microsoft.com/office/drawing/2014/chart" uri="{C3380CC4-5D6E-409C-BE32-E72D297353CC}">
              <c16:uniqueId val="{00000002-AD67-324E-B853-E3B1D19AE695}"/>
            </c:ext>
          </c:extLst>
        </c:ser>
        <c:ser>
          <c:idx val="3"/>
          <c:order val="3"/>
          <c:tx>
            <c:v># Indels</c:v>
          </c:tx>
          <c:spPr>
            <a:ln w="28575" cap="rnd">
              <a:solidFill>
                <a:srgbClr val="7030A0"/>
              </a:solidFill>
              <a:round/>
            </a:ln>
            <a:effectLst/>
          </c:spPr>
          <c:marker>
            <c:symbol val="diamond"/>
            <c:size val="8"/>
            <c:spPr>
              <a:solidFill>
                <a:srgbClr val="7030A0"/>
              </a:solidFill>
              <a:ln w="9525">
                <a:solidFill>
                  <a:srgbClr val="7030A0"/>
                </a:solidFill>
              </a:ln>
              <a:effectLst/>
            </c:spPr>
          </c:marker>
          <c:val>
            <c:numRef>
              <c:f>Sheet2!$E$1:$E$10</c:f>
              <c:numCache>
                <c:formatCode>#,##0</c:formatCode>
                <c:ptCount val="10"/>
                <c:pt idx="0">
                  <c:v>372704</c:v>
                </c:pt>
                <c:pt idx="1">
                  <c:v>394852</c:v>
                </c:pt>
                <c:pt idx="2">
                  <c:v>363025</c:v>
                </c:pt>
                <c:pt idx="3">
                  <c:v>221092</c:v>
                </c:pt>
                <c:pt idx="4">
                  <c:v>335761</c:v>
                </c:pt>
                <c:pt idx="5">
                  <c:v>360199</c:v>
                </c:pt>
                <c:pt idx="6">
                  <c:v>389968</c:v>
                </c:pt>
                <c:pt idx="7">
                  <c:v>372245</c:v>
                </c:pt>
                <c:pt idx="8">
                  <c:v>213435</c:v>
                </c:pt>
                <c:pt idx="9">
                  <c:v>335064</c:v>
                </c:pt>
              </c:numCache>
            </c:numRef>
          </c:val>
          <c:smooth val="0"/>
          <c:extLst>
            <c:ext xmlns:c16="http://schemas.microsoft.com/office/drawing/2014/chart" uri="{C3380CC4-5D6E-409C-BE32-E72D297353CC}">
              <c16:uniqueId val="{00000003-AD67-324E-B853-E3B1D19AE695}"/>
            </c:ext>
          </c:extLst>
        </c:ser>
        <c:dLbls>
          <c:showLegendKey val="0"/>
          <c:showVal val="0"/>
          <c:showCatName val="0"/>
          <c:showSerName val="0"/>
          <c:showPercent val="0"/>
          <c:showBubbleSize val="0"/>
        </c:dLbls>
        <c:marker val="1"/>
        <c:smooth val="0"/>
        <c:axId val="43779680"/>
        <c:axId val="76852736"/>
      </c:lineChart>
      <c:catAx>
        <c:axId val="77035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83537248"/>
        <c:crosses val="autoZero"/>
        <c:auto val="1"/>
        <c:lblAlgn val="ctr"/>
        <c:lblOffset val="400"/>
        <c:noMultiLvlLbl val="0"/>
      </c:catAx>
      <c:valAx>
        <c:axId val="83537248"/>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a:t>Percentage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77035168"/>
        <c:crosses val="autoZero"/>
        <c:crossBetween val="between"/>
      </c:valAx>
      <c:valAx>
        <c:axId val="76852736"/>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r>
                  <a:rPr lang="en-US" dirty="0"/>
                  <a:t># (</a:t>
                </a:r>
                <a:r>
                  <a:rPr lang="en-US" dirty="0" err="1"/>
                  <a:t>KBp</a:t>
                </a:r>
                <a:r>
                  <a:rPr lang="en-US" dirty="0"/>
                  <a:t>)</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crossAx val="43779680"/>
        <c:crosses val="max"/>
        <c:crossBetween val="between"/>
        <c:dispUnits>
          <c:builtInUnit val="thousands"/>
        </c:dispUnits>
      </c:valAx>
      <c:catAx>
        <c:axId val="43779680"/>
        <c:scaling>
          <c:orientation val="minMax"/>
        </c:scaling>
        <c:delete val="1"/>
        <c:axPos val="b"/>
        <c:majorTickMark val="out"/>
        <c:minorTickMark val="none"/>
        <c:tickLblPos val="nextTo"/>
        <c:crossAx val="768527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Century" panose="020406040505050203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1">
          <a:latin typeface="Century" panose="02040604050505020304" pitchFamily="18"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FFC000"/>
            </a:solidFill>
          </c:spPr>
          <c:dPt>
            <c:idx val="0"/>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2-98E5-4143-BBB7-E480641FD48F}"/>
              </c:ext>
            </c:extLst>
          </c:dPt>
          <c:dPt>
            <c:idx val="1"/>
            <c:bubble3D val="0"/>
            <c:explosion val="17"/>
            <c:spPr>
              <a:solidFill>
                <a:schemeClr val="bg1">
                  <a:lumMod val="50000"/>
                </a:schemeClr>
              </a:solidFill>
              <a:ln w="19050">
                <a:solidFill>
                  <a:schemeClr val="lt1"/>
                </a:solidFill>
              </a:ln>
              <a:effectLst/>
            </c:spPr>
            <c:extLst>
              <c:ext xmlns:c16="http://schemas.microsoft.com/office/drawing/2014/chart" uri="{C3380CC4-5D6E-409C-BE32-E72D297353CC}">
                <c16:uniqueId val="{00000001-98E5-4143-BBB7-E480641FD48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Read Mapping</c:v>
                </c:pt>
                <c:pt idx="1">
                  <c:v>Others</c:v>
                </c:pt>
              </c:strCache>
            </c:strRef>
          </c:cat>
          <c:val>
            <c:numRef>
              <c:f>Sheet1!$B$2:$B$3</c:f>
              <c:numCache>
                <c:formatCode>0%</c:formatCode>
                <c:ptCount val="2"/>
                <c:pt idx="0">
                  <c:v>0.71</c:v>
                </c:pt>
                <c:pt idx="1">
                  <c:v>0.28999999999999998</c:v>
                </c:pt>
              </c:numCache>
            </c:numRef>
          </c:val>
          <c:extLst>
            <c:ext xmlns:c16="http://schemas.microsoft.com/office/drawing/2014/chart" uri="{C3380CC4-5D6E-409C-BE32-E72D297353CC}">
              <c16:uniqueId val="{00000000-98E5-4143-BBB7-E480641FD48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Sheet1!$G$10</c:f>
              <c:strCache>
                <c:ptCount val="1"/>
                <c:pt idx="0">
                  <c:v>Time (sec)</c:v>
                </c:pt>
              </c:strCache>
            </c:strRef>
          </c:tx>
          <c:spPr>
            <a:ln w="28575">
              <a:solidFill>
                <a:schemeClr val="tx1"/>
              </a:solidFill>
            </a:ln>
          </c:spPr>
          <c:explosion val="10"/>
          <c:dPt>
            <c:idx val="0"/>
            <c:bubble3D val="0"/>
            <c:spPr>
              <a:solidFill>
                <a:srgbClr val="FFC000"/>
              </a:solidFill>
              <a:ln w="28575">
                <a:solidFill>
                  <a:schemeClr val="tx1"/>
                </a:solid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1-661F-7C49-91DE-E44AD0ED0C17}"/>
              </c:ext>
            </c:extLst>
          </c:dPt>
          <c:dPt>
            <c:idx val="1"/>
            <c:bubble3D val="0"/>
            <c:spPr>
              <a:solidFill>
                <a:srgbClr val="FF0000"/>
              </a:solidFill>
              <a:ln w="28575">
                <a:solidFill>
                  <a:schemeClr val="tx1"/>
                </a:solid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3-661F-7C49-91DE-E44AD0ED0C17}"/>
              </c:ext>
            </c:extLst>
          </c:dPt>
          <c:dPt>
            <c:idx val="2"/>
            <c:bubble3D val="0"/>
            <c:explosion val="16"/>
            <c:spPr>
              <a:solidFill>
                <a:srgbClr val="0000FF"/>
              </a:solidFill>
              <a:ln w="28575">
                <a:solidFill>
                  <a:schemeClr val="tx1"/>
                </a:solidFill>
              </a:ln>
              <a:effectLst>
                <a:outerShdw blurRad="38100" dist="25400" dir="2700000" algn="br" rotWithShape="0">
                  <a:srgbClr val="000000">
                    <a:alpha val="60000"/>
                  </a:srgbClr>
                </a:outerShdw>
              </a:effectLst>
            </c:spPr>
            <c:extLst>
              <c:ext xmlns:c16="http://schemas.microsoft.com/office/drawing/2014/chart" uri="{C3380CC4-5D6E-409C-BE32-E72D297353CC}">
                <c16:uniqueId val="{00000005-661F-7C49-91DE-E44AD0ED0C17}"/>
              </c:ext>
            </c:extLst>
          </c:dPt>
          <c:dLbls>
            <c:dLbl>
              <c:idx val="0"/>
              <c:layout>
                <c:manualLayout>
                  <c:x val="0.28187323256613733"/>
                  <c:y val="-7.5077050495015929E-3"/>
                </c:manualLayout>
              </c:layout>
              <c:showLegendKey val="0"/>
              <c:showVal val="0"/>
              <c:showCatName val="1"/>
              <c:showSerName val="0"/>
              <c:showPercent val="1"/>
              <c:showBubbleSize val="0"/>
              <c:extLst>
                <c:ext xmlns:c15="http://schemas.microsoft.com/office/drawing/2012/chart" uri="{CE6537A1-D6FC-4f65-9D91-7224C49458BB}">
                  <c15:layout>
                    <c:manualLayout>
                      <c:w val="0.33105479002624666"/>
                      <c:h val="0.27180553156225196"/>
                    </c:manualLayout>
                  </c15:layout>
                </c:ext>
                <c:ext xmlns:c16="http://schemas.microsoft.com/office/drawing/2014/chart" uri="{C3380CC4-5D6E-409C-BE32-E72D297353CC}">
                  <c16:uniqueId val="{00000001-661F-7C49-91DE-E44AD0ED0C17}"/>
                </c:ext>
              </c:extLst>
            </c:dLbl>
            <c:dLbl>
              <c:idx val="1"/>
              <c:layout>
                <c:manualLayout>
                  <c:x val="0.37009117528275731"/>
                  <c:y val="6.9237131719421321E-2"/>
                </c:manualLayout>
              </c:layout>
              <c:tx>
                <c:rich>
                  <a:bodyPr/>
                  <a:lstStyle/>
                  <a:p>
                    <a:r>
                      <a:rPr lang="en-US" b="0">
                        <a:solidFill>
                          <a:schemeClr val="tx1"/>
                        </a:solidFill>
                        <a:effectLst/>
                      </a:rPr>
                      <a:t>Read Alignment
</a:t>
                    </a:r>
                    <a:fld id="{ACE13563-F57D-4797-B37A-2A9786FDDB9F}" type="PERCENTAGE">
                      <a:rPr lang="en-US" b="0">
                        <a:solidFill>
                          <a:schemeClr val="tx1"/>
                        </a:solidFill>
                        <a:effectLst/>
                      </a:rPr>
                      <a:pPr/>
                      <a:t>[PERCENTAGE]</a:t>
                    </a:fld>
                    <a:endParaRPr lang="en-US" b="0">
                      <a:solidFill>
                        <a:schemeClr val="tx1"/>
                      </a:solidFill>
                      <a:effectLst/>
                    </a:endParaRPr>
                  </a:p>
                </c:rich>
              </c:tx>
              <c:showLegendKey val="0"/>
              <c:showVal val="0"/>
              <c:showCatName val="1"/>
              <c:showSerName val="0"/>
              <c:showPercent val="1"/>
              <c:showBubbleSize val="0"/>
              <c:extLst>
                <c:ext xmlns:c15="http://schemas.microsoft.com/office/drawing/2012/chart" uri="{CE6537A1-D6FC-4f65-9D91-7224C49458BB}">
                  <c15:layout>
                    <c:manualLayout>
                      <c:w val="0.28502201114968911"/>
                      <c:h val="0.18850156070331758"/>
                    </c:manualLayout>
                  </c15:layout>
                  <c15:dlblFieldTable/>
                  <c15:showDataLabelsRange val="0"/>
                </c:ext>
                <c:ext xmlns:c16="http://schemas.microsoft.com/office/drawing/2014/chart" uri="{C3380CC4-5D6E-409C-BE32-E72D297353CC}">
                  <c16:uniqueId val="{00000003-661F-7C49-91DE-E44AD0ED0C17}"/>
                </c:ext>
              </c:extLst>
            </c:dLbl>
            <c:dLbl>
              <c:idx val="2"/>
              <c:layout>
                <c:manualLayout>
                  <c:x val="-0.26737112053219059"/>
                  <c:y val="-6.625029676885727E-2"/>
                </c:manualLayout>
              </c:layout>
              <c:showLegendKey val="0"/>
              <c:showVal val="0"/>
              <c:showCatName val="1"/>
              <c:showSerName val="0"/>
              <c:showPercent val="1"/>
              <c:showBubbleSize val="0"/>
              <c:extLst>
                <c:ext xmlns:c15="http://schemas.microsoft.com/office/drawing/2012/chart" uri="{CE6537A1-D6FC-4f65-9D91-7224C49458BB}">
                  <c15:layout>
                    <c:manualLayout>
                      <c:w val="0.2193055555555555"/>
                      <c:h val="0.250508240760909"/>
                    </c:manualLayout>
                  </c15:layout>
                </c:ext>
                <c:ext xmlns:c16="http://schemas.microsoft.com/office/drawing/2014/chart" uri="{C3380CC4-5D6E-409C-BE32-E72D297353CC}">
                  <c16:uniqueId val="{00000005-661F-7C49-91DE-E44AD0ED0C17}"/>
                </c:ext>
              </c:extLst>
            </c:dLbl>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Sheet1!$F$11:$F$13</c:f>
              <c:strCache>
                <c:ptCount val="3"/>
                <c:pt idx="0">
                  <c:v>candidate alignment locations (CAL)</c:v>
                </c:pt>
                <c:pt idx="1">
                  <c:v>SIMD banded Levenshtein edit distance</c:v>
                </c:pt>
                <c:pt idx="2">
                  <c:v>SAM printing</c:v>
                </c:pt>
              </c:strCache>
            </c:strRef>
          </c:cat>
          <c:val>
            <c:numRef>
              <c:f>Sheet1!$G$11:$G$13</c:f>
              <c:numCache>
                <c:formatCode>_(* #,##0.00_);_(* \(#,##0.00\);_(* "-"??_);_(@_)</c:formatCode>
                <c:ptCount val="3"/>
                <c:pt idx="0">
                  <c:v>3738.88</c:v>
                </c:pt>
                <c:pt idx="1">
                  <c:v>81368.094525727502</c:v>
                </c:pt>
                <c:pt idx="2">
                  <c:v>2269.8754742724996</c:v>
                </c:pt>
              </c:numCache>
            </c:numRef>
          </c:val>
          <c:extLst>
            <c:ext xmlns:c16="http://schemas.microsoft.com/office/drawing/2014/chart" uri="{C3380CC4-5D6E-409C-BE32-E72D297353CC}">
              <c16:uniqueId val="{00000006-661F-7C49-91DE-E44AD0ED0C17}"/>
            </c:ext>
          </c:extLst>
        </c:ser>
        <c:dLbls>
          <c:showLegendKey val="0"/>
          <c:showVal val="0"/>
          <c:showCatName val="1"/>
          <c:showSerName val="0"/>
          <c:showPercent val="1"/>
          <c:showBubbleSize val="0"/>
          <c:showLeaderLines val="1"/>
        </c:dLbls>
        <c:firstSliceAng val="0"/>
        <c:holeSize val="48"/>
      </c:doughnutChart>
      <c:spPr>
        <a:noFill/>
        <a:ln>
          <a:noFill/>
        </a:ln>
        <a:effectLst/>
      </c:spPr>
    </c:plotArea>
    <c:plotVisOnly val="1"/>
    <c:dispBlanksAs val="gap"/>
    <c:showDLblsOverMax val="0"/>
  </c:chart>
  <c:spPr>
    <a:noFill/>
    <a:ln>
      <a:noFill/>
    </a:ln>
    <a:effectLst/>
  </c:spPr>
  <c:txPr>
    <a:bodyPr/>
    <a:lstStyle/>
    <a:p>
      <a:pPr>
        <a:defRPr sz="140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drawing1.xml><?xml version="1.0" encoding="utf-8"?>
<c:userShapes xmlns:c="http://schemas.openxmlformats.org/drawingml/2006/chart">
  <cdr:relSizeAnchor xmlns:cdr="http://schemas.openxmlformats.org/drawingml/2006/chartDrawing">
    <cdr:from>
      <cdr:x>0.10623</cdr:x>
      <cdr:y>0.85426</cdr:y>
    </cdr:from>
    <cdr:to>
      <cdr:x>0.27027</cdr:x>
      <cdr:y>0.85426</cdr:y>
    </cdr:to>
    <cdr:cxnSp macro="">
      <cdr:nvCxnSpPr>
        <cdr:cNvPr id="3" name="Straight Arrow Connector 2">
          <a:extLst xmlns:a="http://schemas.openxmlformats.org/drawingml/2006/main">
            <a:ext uri="{FF2B5EF4-FFF2-40B4-BE49-F238E27FC236}">
              <a16:creationId xmlns:a16="http://schemas.microsoft.com/office/drawing/2014/main" id="{8EE41E2E-B97E-0648-B556-305D272CFC32}"/>
            </a:ext>
          </a:extLst>
        </cdr:cNvPr>
        <cdr:cNvCxnSpPr/>
      </cdr:nvCxnSpPr>
      <cdr:spPr>
        <a:xfrm xmlns:a="http://schemas.openxmlformats.org/drawingml/2006/main">
          <a:off x="842532" y="4231244"/>
          <a:ext cx="1300976"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0.2681</cdr:x>
      <cdr:y>0.85397</cdr:y>
    </cdr:from>
    <cdr:to>
      <cdr:x>0.424</cdr:x>
      <cdr:y>0.85397</cdr:y>
    </cdr:to>
    <cdr:cxnSp macro="">
      <cdr:nvCxnSpPr>
        <cdr:cNvPr id="5" name="Straight Arrow Connector 4">
          <a:extLst xmlns:a="http://schemas.openxmlformats.org/drawingml/2006/main">
            <a:ext uri="{FF2B5EF4-FFF2-40B4-BE49-F238E27FC236}">
              <a16:creationId xmlns:a16="http://schemas.microsoft.com/office/drawing/2014/main" id="{3A6C8EE5-141A-F14C-A329-F0834CB80054}"/>
            </a:ext>
          </a:extLst>
        </cdr:cNvPr>
        <cdr:cNvCxnSpPr/>
      </cdr:nvCxnSpPr>
      <cdr:spPr>
        <a:xfrm xmlns:a="http://schemas.openxmlformats.org/drawingml/2006/main">
          <a:off x="2126238" y="4229807"/>
          <a:ext cx="1236470"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0.424</cdr:x>
      <cdr:y>0.85397</cdr:y>
    </cdr:from>
    <cdr:to>
      <cdr:x>0.57586</cdr:x>
      <cdr:y>0.85397</cdr:y>
    </cdr:to>
    <cdr:cxnSp macro="">
      <cdr:nvCxnSpPr>
        <cdr:cNvPr id="6" name="Straight Arrow Connector 5">
          <a:extLst xmlns:a="http://schemas.openxmlformats.org/drawingml/2006/main">
            <a:ext uri="{FF2B5EF4-FFF2-40B4-BE49-F238E27FC236}">
              <a16:creationId xmlns:a16="http://schemas.microsoft.com/office/drawing/2014/main" id="{AF4F8066-18F4-504C-877A-85FB10F48E9D}"/>
            </a:ext>
          </a:extLst>
        </cdr:cNvPr>
        <cdr:cNvCxnSpPr/>
      </cdr:nvCxnSpPr>
      <cdr:spPr>
        <a:xfrm xmlns:a="http://schemas.openxmlformats.org/drawingml/2006/main">
          <a:off x="3362708" y="4229807"/>
          <a:ext cx="1204331"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0.57586</cdr:x>
      <cdr:y>0.85368</cdr:y>
    </cdr:from>
    <cdr:to>
      <cdr:x>0.73427</cdr:x>
      <cdr:y>0.85368</cdr:y>
    </cdr:to>
    <cdr:cxnSp macro="">
      <cdr:nvCxnSpPr>
        <cdr:cNvPr id="7" name="Straight Arrow Connector 6">
          <a:extLst xmlns:a="http://schemas.openxmlformats.org/drawingml/2006/main">
            <a:ext uri="{FF2B5EF4-FFF2-40B4-BE49-F238E27FC236}">
              <a16:creationId xmlns:a16="http://schemas.microsoft.com/office/drawing/2014/main" id="{BEBE6E22-019A-EA4B-A6F0-6A347D57E7AA}"/>
            </a:ext>
          </a:extLst>
        </cdr:cNvPr>
        <cdr:cNvCxnSpPr/>
      </cdr:nvCxnSpPr>
      <cdr:spPr>
        <a:xfrm xmlns:a="http://schemas.openxmlformats.org/drawingml/2006/main">
          <a:off x="4567039" y="4228371"/>
          <a:ext cx="1256371"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0.7324</cdr:x>
      <cdr:y>0.85489</cdr:y>
    </cdr:from>
    <cdr:to>
      <cdr:x>0.89021</cdr:x>
      <cdr:y>0.85489</cdr:y>
    </cdr:to>
    <cdr:cxnSp macro="">
      <cdr:nvCxnSpPr>
        <cdr:cNvPr id="8" name="Straight Arrow Connector 7">
          <a:extLst xmlns:a="http://schemas.openxmlformats.org/drawingml/2006/main">
            <a:ext uri="{FF2B5EF4-FFF2-40B4-BE49-F238E27FC236}">
              <a16:creationId xmlns:a16="http://schemas.microsoft.com/office/drawing/2014/main" id="{E7DD4C13-6034-9143-AB5E-DB651BEBEF26}"/>
            </a:ext>
          </a:extLst>
        </cdr:cNvPr>
        <cdr:cNvCxnSpPr/>
      </cdr:nvCxnSpPr>
      <cdr:spPr>
        <a:xfrm xmlns:a="http://schemas.openxmlformats.org/drawingml/2006/main">
          <a:off x="5808542" y="4234369"/>
          <a:ext cx="1251553"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0.45553</cdr:x>
      <cdr:y>0.83284</cdr:y>
    </cdr:from>
    <cdr:to>
      <cdr:x>0.54447</cdr:x>
      <cdr:y>0.87012</cdr:y>
    </cdr:to>
    <cdr:sp macro="" textlink="">
      <cdr:nvSpPr>
        <cdr:cNvPr id="9"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3612745" y="4125152"/>
          <a:ext cx="705371"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Scrappie</a:t>
          </a:r>
        </a:p>
      </cdr:txBody>
    </cdr:sp>
  </cdr:relSizeAnchor>
  <cdr:relSizeAnchor xmlns:cdr="http://schemas.openxmlformats.org/drawingml/2006/chartDrawing">
    <cdr:from>
      <cdr:x>0.61177</cdr:x>
      <cdr:y>0.83284</cdr:y>
    </cdr:from>
    <cdr:to>
      <cdr:x>0.70071</cdr:x>
      <cdr:y>0.87012</cdr:y>
    </cdr:to>
    <cdr:sp macro="" textlink="">
      <cdr:nvSpPr>
        <cdr:cNvPr id="10"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4851868" y="4125152"/>
          <a:ext cx="705370"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Nanocall</a:t>
          </a:r>
        </a:p>
      </cdr:txBody>
    </cdr:sp>
  </cdr:relSizeAnchor>
  <cdr:relSizeAnchor xmlns:cdr="http://schemas.openxmlformats.org/drawingml/2006/chartDrawing">
    <cdr:from>
      <cdr:x>0.76595</cdr:x>
      <cdr:y>0.83134</cdr:y>
    </cdr:from>
    <cdr:to>
      <cdr:x>0.85913</cdr:x>
      <cdr:y>0.86862</cdr:y>
    </cdr:to>
    <cdr:sp macro="" textlink="">
      <cdr:nvSpPr>
        <cdr:cNvPr id="11"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6074611" y="4117718"/>
          <a:ext cx="738998"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DeepNano</a:t>
          </a:r>
        </a:p>
      </cdr:txBody>
    </cdr:sp>
  </cdr:relSizeAnchor>
  <cdr:relSizeAnchor xmlns:cdr="http://schemas.openxmlformats.org/drawingml/2006/chartDrawing">
    <cdr:from>
      <cdr:x>0.29895</cdr:x>
      <cdr:y>0.83409</cdr:y>
    </cdr:from>
    <cdr:to>
      <cdr:x>0.38789</cdr:x>
      <cdr:y>0.87138</cdr:y>
    </cdr:to>
    <cdr:sp macro="" textlink="">
      <cdr:nvSpPr>
        <cdr:cNvPr id="12"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2370964" y="4131344"/>
          <a:ext cx="705371" cy="18470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Nanonet</a:t>
          </a:r>
        </a:p>
      </cdr:txBody>
    </cdr:sp>
  </cdr:relSizeAnchor>
  <cdr:relSizeAnchor xmlns:cdr="http://schemas.openxmlformats.org/drawingml/2006/chartDrawing">
    <cdr:from>
      <cdr:x>0.14977</cdr:x>
      <cdr:y>0.83259</cdr:y>
    </cdr:from>
    <cdr:to>
      <cdr:x>0.23872</cdr:x>
      <cdr:y>0.86988</cdr:y>
    </cdr:to>
    <cdr:sp macro="" textlink="">
      <cdr:nvSpPr>
        <cdr:cNvPr id="13"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1187788" y="4123910"/>
          <a:ext cx="705450" cy="18470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Metrichor</a:t>
          </a:r>
        </a:p>
      </cdr:txBody>
    </cdr:sp>
  </cdr:relSizeAnchor>
</c:userShapes>
</file>

<file path=ppt/drawings/drawing2.xml><?xml version="1.0" encoding="utf-8"?>
<c:userShapes xmlns:c="http://schemas.openxmlformats.org/drawingml/2006/chart">
  <cdr:relSizeAnchor xmlns:cdr="http://schemas.openxmlformats.org/drawingml/2006/chartDrawing">
    <cdr:from>
      <cdr:x>0.10623</cdr:x>
      <cdr:y>0.85426</cdr:y>
    </cdr:from>
    <cdr:to>
      <cdr:x>0.27027</cdr:x>
      <cdr:y>0.85426</cdr:y>
    </cdr:to>
    <cdr:cxnSp macro="">
      <cdr:nvCxnSpPr>
        <cdr:cNvPr id="3" name="Straight Arrow Connector 2">
          <a:extLst xmlns:a="http://schemas.openxmlformats.org/drawingml/2006/main">
            <a:ext uri="{FF2B5EF4-FFF2-40B4-BE49-F238E27FC236}">
              <a16:creationId xmlns:a16="http://schemas.microsoft.com/office/drawing/2014/main" id="{8EE41E2E-B97E-0648-B556-305D272CFC32}"/>
            </a:ext>
          </a:extLst>
        </cdr:cNvPr>
        <cdr:cNvCxnSpPr/>
      </cdr:nvCxnSpPr>
      <cdr:spPr>
        <a:xfrm xmlns:a="http://schemas.openxmlformats.org/drawingml/2006/main">
          <a:off x="842532" y="4231244"/>
          <a:ext cx="1300976"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0.2681</cdr:x>
      <cdr:y>0.85397</cdr:y>
    </cdr:from>
    <cdr:to>
      <cdr:x>0.424</cdr:x>
      <cdr:y>0.85397</cdr:y>
    </cdr:to>
    <cdr:cxnSp macro="">
      <cdr:nvCxnSpPr>
        <cdr:cNvPr id="5" name="Straight Arrow Connector 4">
          <a:extLst xmlns:a="http://schemas.openxmlformats.org/drawingml/2006/main">
            <a:ext uri="{FF2B5EF4-FFF2-40B4-BE49-F238E27FC236}">
              <a16:creationId xmlns:a16="http://schemas.microsoft.com/office/drawing/2014/main" id="{3A6C8EE5-141A-F14C-A329-F0834CB80054}"/>
            </a:ext>
          </a:extLst>
        </cdr:cNvPr>
        <cdr:cNvCxnSpPr/>
      </cdr:nvCxnSpPr>
      <cdr:spPr>
        <a:xfrm xmlns:a="http://schemas.openxmlformats.org/drawingml/2006/main">
          <a:off x="2126238" y="4229807"/>
          <a:ext cx="1236470"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0.424</cdr:x>
      <cdr:y>0.85397</cdr:y>
    </cdr:from>
    <cdr:to>
      <cdr:x>0.57586</cdr:x>
      <cdr:y>0.85397</cdr:y>
    </cdr:to>
    <cdr:cxnSp macro="">
      <cdr:nvCxnSpPr>
        <cdr:cNvPr id="6" name="Straight Arrow Connector 5">
          <a:extLst xmlns:a="http://schemas.openxmlformats.org/drawingml/2006/main">
            <a:ext uri="{FF2B5EF4-FFF2-40B4-BE49-F238E27FC236}">
              <a16:creationId xmlns:a16="http://schemas.microsoft.com/office/drawing/2014/main" id="{AF4F8066-18F4-504C-877A-85FB10F48E9D}"/>
            </a:ext>
          </a:extLst>
        </cdr:cNvPr>
        <cdr:cNvCxnSpPr/>
      </cdr:nvCxnSpPr>
      <cdr:spPr>
        <a:xfrm xmlns:a="http://schemas.openxmlformats.org/drawingml/2006/main">
          <a:off x="3362708" y="4229807"/>
          <a:ext cx="1204331"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0.57586</cdr:x>
      <cdr:y>0.85368</cdr:y>
    </cdr:from>
    <cdr:to>
      <cdr:x>0.73427</cdr:x>
      <cdr:y>0.85368</cdr:y>
    </cdr:to>
    <cdr:cxnSp macro="">
      <cdr:nvCxnSpPr>
        <cdr:cNvPr id="7" name="Straight Arrow Connector 6">
          <a:extLst xmlns:a="http://schemas.openxmlformats.org/drawingml/2006/main">
            <a:ext uri="{FF2B5EF4-FFF2-40B4-BE49-F238E27FC236}">
              <a16:creationId xmlns:a16="http://schemas.microsoft.com/office/drawing/2014/main" id="{BEBE6E22-019A-EA4B-A6F0-6A347D57E7AA}"/>
            </a:ext>
          </a:extLst>
        </cdr:cNvPr>
        <cdr:cNvCxnSpPr/>
      </cdr:nvCxnSpPr>
      <cdr:spPr>
        <a:xfrm xmlns:a="http://schemas.openxmlformats.org/drawingml/2006/main">
          <a:off x="4567039" y="4228371"/>
          <a:ext cx="1256371"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0.7324</cdr:x>
      <cdr:y>0.85489</cdr:y>
    </cdr:from>
    <cdr:to>
      <cdr:x>0.89021</cdr:x>
      <cdr:y>0.85489</cdr:y>
    </cdr:to>
    <cdr:cxnSp macro="">
      <cdr:nvCxnSpPr>
        <cdr:cNvPr id="8" name="Straight Arrow Connector 7">
          <a:extLst xmlns:a="http://schemas.openxmlformats.org/drawingml/2006/main">
            <a:ext uri="{FF2B5EF4-FFF2-40B4-BE49-F238E27FC236}">
              <a16:creationId xmlns:a16="http://schemas.microsoft.com/office/drawing/2014/main" id="{E7DD4C13-6034-9143-AB5E-DB651BEBEF26}"/>
            </a:ext>
          </a:extLst>
        </cdr:cNvPr>
        <cdr:cNvCxnSpPr/>
      </cdr:nvCxnSpPr>
      <cdr:spPr>
        <a:xfrm xmlns:a="http://schemas.openxmlformats.org/drawingml/2006/main">
          <a:off x="5808542" y="4234369"/>
          <a:ext cx="1251553"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0.45553</cdr:x>
      <cdr:y>0.83284</cdr:y>
    </cdr:from>
    <cdr:to>
      <cdr:x>0.54447</cdr:x>
      <cdr:y>0.87012</cdr:y>
    </cdr:to>
    <cdr:sp macro="" textlink="">
      <cdr:nvSpPr>
        <cdr:cNvPr id="9"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3612745" y="4125152"/>
          <a:ext cx="705371"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Scrappie</a:t>
          </a:r>
        </a:p>
      </cdr:txBody>
    </cdr:sp>
  </cdr:relSizeAnchor>
  <cdr:relSizeAnchor xmlns:cdr="http://schemas.openxmlformats.org/drawingml/2006/chartDrawing">
    <cdr:from>
      <cdr:x>0.61177</cdr:x>
      <cdr:y>0.83284</cdr:y>
    </cdr:from>
    <cdr:to>
      <cdr:x>0.70071</cdr:x>
      <cdr:y>0.87012</cdr:y>
    </cdr:to>
    <cdr:sp macro="" textlink="">
      <cdr:nvSpPr>
        <cdr:cNvPr id="10"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4851868" y="4125152"/>
          <a:ext cx="705370"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Nanocall</a:t>
          </a:r>
        </a:p>
      </cdr:txBody>
    </cdr:sp>
  </cdr:relSizeAnchor>
  <cdr:relSizeAnchor xmlns:cdr="http://schemas.openxmlformats.org/drawingml/2006/chartDrawing">
    <cdr:from>
      <cdr:x>0.76595</cdr:x>
      <cdr:y>0.83134</cdr:y>
    </cdr:from>
    <cdr:to>
      <cdr:x>0.85913</cdr:x>
      <cdr:y>0.86862</cdr:y>
    </cdr:to>
    <cdr:sp macro="" textlink="">
      <cdr:nvSpPr>
        <cdr:cNvPr id="11"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6074611" y="4117718"/>
          <a:ext cx="738998" cy="184652"/>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DeepNano</a:t>
          </a:r>
        </a:p>
      </cdr:txBody>
    </cdr:sp>
  </cdr:relSizeAnchor>
  <cdr:relSizeAnchor xmlns:cdr="http://schemas.openxmlformats.org/drawingml/2006/chartDrawing">
    <cdr:from>
      <cdr:x>0.29895</cdr:x>
      <cdr:y>0.83409</cdr:y>
    </cdr:from>
    <cdr:to>
      <cdr:x>0.38789</cdr:x>
      <cdr:y>0.87138</cdr:y>
    </cdr:to>
    <cdr:sp macro="" textlink="">
      <cdr:nvSpPr>
        <cdr:cNvPr id="12"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2370964" y="4131344"/>
          <a:ext cx="705371" cy="18470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Nanonet</a:t>
          </a:r>
        </a:p>
      </cdr:txBody>
    </cdr:sp>
  </cdr:relSizeAnchor>
  <cdr:relSizeAnchor xmlns:cdr="http://schemas.openxmlformats.org/drawingml/2006/chartDrawing">
    <cdr:from>
      <cdr:x>0.14977</cdr:x>
      <cdr:y>0.83259</cdr:y>
    </cdr:from>
    <cdr:to>
      <cdr:x>0.23872</cdr:x>
      <cdr:y>0.86988</cdr:y>
    </cdr:to>
    <cdr:sp macro="" textlink="">
      <cdr:nvSpPr>
        <cdr:cNvPr id="13"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1187788" y="4123910"/>
          <a:ext cx="705450" cy="18470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Metrichor</a:t>
          </a:r>
        </a:p>
      </cdr:txBody>
    </cdr:sp>
  </cdr:relSizeAnchor>
</c:userShapes>
</file>

<file path=ppt/drawings/drawing3.xml><?xml version="1.0" encoding="utf-8"?>
<c:userShapes xmlns:c="http://schemas.openxmlformats.org/drawingml/2006/chart">
  <cdr:relSizeAnchor xmlns:cdr="http://schemas.openxmlformats.org/drawingml/2006/chartDrawing">
    <cdr:from>
      <cdr:x>0.13811</cdr:x>
      <cdr:y>0.85426</cdr:y>
    </cdr:from>
    <cdr:to>
      <cdr:x>0.283</cdr:x>
      <cdr:y>0.85426</cdr:y>
    </cdr:to>
    <cdr:cxnSp macro="">
      <cdr:nvCxnSpPr>
        <cdr:cNvPr id="3" name="Straight Arrow Connector 2">
          <a:extLst xmlns:a="http://schemas.openxmlformats.org/drawingml/2006/main">
            <a:ext uri="{FF2B5EF4-FFF2-40B4-BE49-F238E27FC236}">
              <a16:creationId xmlns:a16="http://schemas.microsoft.com/office/drawing/2014/main" id="{8EE41E2E-B97E-0648-B556-305D272CFC32}"/>
            </a:ext>
          </a:extLst>
        </cdr:cNvPr>
        <cdr:cNvCxnSpPr/>
      </cdr:nvCxnSpPr>
      <cdr:spPr>
        <a:xfrm xmlns:a="http://schemas.openxmlformats.org/drawingml/2006/main">
          <a:off x="1095311" y="4231266"/>
          <a:ext cx="1149089"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0.28122</cdr:x>
      <cdr:y>0.85397</cdr:y>
    </cdr:from>
    <cdr:to>
      <cdr:x>0.42611</cdr:x>
      <cdr:y>0.85397</cdr:y>
    </cdr:to>
    <cdr:cxnSp macro="">
      <cdr:nvCxnSpPr>
        <cdr:cNvPr id="5" name="Straight Arrow Connector 4">
          <a:extLst xmlns:a="http://schemas.openxmlformats.org/drawingml/2006/main">
            <a:ext uri="{FF2B5EF4-FFF2-40B4-BE49-F238E27FC236}">
              <a16:creationId xmlns:a16="http://schemas.microsoft.com/office/drawing/2014/main" id="{3A6C8EE5-141A-F14C-A329-F0834CB80054}"/>
            </a:ext>
          </a:extLst>
        </cdr:cNvPr>
        <cdr:cNvCxnSpPr/>
      </cdr:nvCxnSpPr>
      <cdr:spPr>
        <a:xfrm xmlns:a="http://schemas.openxmlformats.org/drawingml/2006/main">
          <a:off x="2230328" y="4229814"/>
          <a:ext cx="1149089"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0.42452</cdr:x>
      <cdr:y>0.85397</cdr:y>
    </cdr:from>
    <cdr:to>
      <cdr:x>0.56941</cdr:x>
      <cdr:y>0.85397</cdr:y>
    </cdr:to>
    <cdr:cxnSp macro="">
      <cdr:nvCxnSpPr>
        <cdr:cNvPr id="6" name="Straight Arrow Connector 5">
          <a:extLst xmlns:a="http://schemas.openxmlformats.org/drawingml/2006/main">
            <a:ext uri="{FF2B5EF4-FFF2-40B4-BE49-F238E27FC236}">
              <a16:creationId xmlns:a16="http://schemas.microsoft.com/office/drawing/2014/main" id="{AF4F8066-18F4-504C-877A-85FB10F48E9D}"/>
            </a:ext>
          </a:extLst>
        </cdr:cNvPr>
        <cdr:cNvCxnSpPr/>
      </cdr:nvCxnSpPr>
      <cdr:spPr>
        <a:xfrm xmlns:a="http://schemas.openxmlformats.org/drawingml/2006/main">
          <a:off x="3366795" y="4229814"/>
          <a:ext cx="1149089"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0.56763</cdr:x>
      <cdr:y>0.85368</cdr:y>
    </cdr:from>
    <cdr:to>
      <cdr:x>0.71252</cdr:x>
      <cdr:y>0.85368</cdr:y>
    </cdr:to>
    <cdr:cxnSp macro="">
      <cdr:nvCxnSpPr>
        <cdr:cNvPr id="7" name="Straight Arrow Connector 6">
          <a:extLst xmlns:a="http://schemas.openxmlformats.org/drawingml/2006/main">
            <a:ext uri="{FF2B5EF4-FFF2-40B4-BE49-F238E27FC236}">
              <a16:creationId xmlns:a16="http://schemas.microsoft.com/office/drawing/2014/main" id="{BEBE6E22-019A-EA4B-A6F0-6A347D57E7AA}"/>
            </a:ext>
          </a:extLst>
        </cdr:cNvPr>
        <cdr:cNvCxnSpPr/>
      </cdr:nvCxnSpPr>
      <cdr:spPr>
        <a:xfrm xmlns:a="http://schemas.openxmlformats.org/drawingml/2006/main">
          <a:off x="4501813" y="4228362"/>
          <a:ext cx="1149089"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0.71157</cdr:x>
      <cdr:y>0.85339</cdr:y>
    </cdr:from>
    <cdr:to>
      <cdr:x>0.85646</cdr:x>
      <cdr:y>0.85339</cdr:y>
    </cdr:to>
    <cdr:cxnSp macro="">
      <cdr:nvCxnSpPr>
        <cdr:cNvPr id="8" name="Straight Arrow Connector 7">
          <a:extLst xmlns:a="http://schemas.openxmlformats.org/drawingml/2006/main">
            <a:ext uri="{FF2B5EF4-FFF2-40B4-BE49-F238E27FC236}">
              <a16:creationId xmlns:a16="http://schemas.microsoft.com/office/drawing/2014/main" id="{E7DD4C13-6034-9143-AB5E-DB651BEBEF26}"/>
            </a:ext>
          </a:extLst>
        </cdr:cNvPr>
        <cdr:cNvCxnSpPr/>
      </cdr:nvCxnSpPr>
      <cdr:spPr>
        <a:xfrm xmlns:a="http://schemas.openxmlformats.org/drawingml/2006/main">
          <a:off x="5643361" y="4226911"/>
          <a:ext cx="1149089"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0.45237</cdr:x>
      <cdr:y>0.83134</cdr:y>
    </cdr:from>
    <cdr:to>
      <cdr:x>0.54131</cdr:x>
      <cdr:y>0.86862</cdr:y>
    </cdr:to>
    <cdr:sp macro="" textlink="">
      <cdr:nvSpPr>
        <cdr:cNvPr id="9"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3587697" y="4117728"/>
          <a:ext cx="705394" cy="184666"/>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Scrappie</a:t>
          </a:r>
        </a:p>
      </cdr:txBody>
    </cdr:sp>
  </cdr:relSizeAnchor>
  <cdr:relSizeAnchor xmlns:cdr="http://schemas.openxmlformats.org/drawingml/2006/chartDrawing">
    <cdr:from>
      <cdr:x>0.59771</cdr:x>
      <cdr:y>0.83134</cdr:y>
    </cdr:from>
    <cdr:to>
      <cdr:x>0.68665</cdr:x>
      <cdr:y>0.86862</cdr:y>
    </cdr:to>
    <cdr:sp macro="" textlink="">
      <cdr:nvSpPr>
        <cdr:cNvPr id="10"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4740366" y="4117728"/>
          <a:ext cx="705394" cy="184666"/>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Nanocall</a:t>
          </a:r>
        </a:p>
      </cdr:txBody>
    </cdr:sp>
  </cdr:relSizeAnchor>
  <cdr:relSizeAnchor xmlns:cdr="http://schemas.openxmlformats.org/drawingml/2006/chartDrawing">
    <cdr:from>
      <cdr:x>0.73595</cdr:x>
      <cdr:y>0.83134</cdr:y>
    </cdr:from>
    <cdr:to>
      <cdr:x>0.82913</cdr:x>
      <cdr:y>0.86862</cdr:y>
    </cdr:to>
    <cdr:sp macro="" textlink="">
      <cdr:nvSpPr>
        <cdr:cNvPr id="11" name="TextBox 5">
          <a:extLst xmlns:a="http://schemas.openxmlformats.org/drawingml/2006/main">
            <a:ext uri="{FF2B5EF4-FFF2-40B4-BE49-F238E27FC236}">
              <a16:creationId xmlns:a16="http://schemas.microsoft.com/office/drawing/2014/main" id="{BD40B785-3EBC-6043-86AC-416E85230184}"/>
            </a:ext>
          </a:extLst>
        </cdr:cNvPr>
        <cdr:cNvSpPr txBox="1"/>
      </cdr:nvSpPr>
      <cdr:spPr>
        <a:xfrm xmlns:a="http://schemas.openxmlformats.org/drawingml/2006/main">
          <a:off x="5836685" y="4117728"/>
          <a:ext cx="739012" cy="184666"/>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200" dirty="0">
              <a:latin typeface="Century" panose="02040604050505020304" pitchFamily="18" charset="0"/>
            </a:rPr>
            <a:t>DeepNano</a:t>
          </a:r>
        </a:p>
      </cdr:txBody>
    </cdr:sp>
  </cdr:relSizeAnchor>
  <cdr:relSizeAnchor xmlns:cdr="http://schemas.openxmlformats.org/drawingml/2006/chartDrawing">
    <cdr:from>
      <cdr:x>0.31114</cdr:x>
      <cdr:y>0.83259</cdr:y>
    </cdr:from>
    <cdr:to>
      <cdr:x>0.40008</cdr:x>
      <cdr:y>0.86988</cdr:y>
    </cdr:to>
    <cdr:sp macro="" textlink="">
      <cdr:nvSpPr>
        <cdr:cNvPr id="12"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2467619" y="4123923"/>
          <a:ext cx="705394" cy="184666"/>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Nanonet</a:t>
          </a:r>
        </a:p>
      </cdr:txBody>
    </cdr:sp>
  </cdr:relSizeAnchor>
  <cdr:relSizeAnchor xmlns:cdr="http://schemas.openxmlformats.org/drawingml/2006/chartDrawing">
    <cdr:from>
      <cdr:x>0.16772</cdr:x>
      <cdr:y>0.83259</cdr:y>
    </cdr:from>
    <cdr:to>
      <cdr:x>0.25667</cdr:x>
      <cdr:y>0.86988</cdr:y>
    </cdr:to>
    <cdr:sp macro="" textlink="">
      <cdr:nvSpPr>
        <cdr:cNvPr id="13" name="TextBox 5">
          <a:extLst xmlns:a="http://schemas.openxmlformats.org/drawingml/2006/main">
            <a:ext uri="{FF2B5EF4-FFF2-40B4-BE49-F238E27FC236}">
              <a16:creationId xmlns:a16="http://schemas.microsoft.com/office/drawing/2014/main" id="{97B429A3-B150-CE4D-8492-738F5A82CDF6}"/>
            </a:ext>
          </a:extLst>
        </cdr:cNvPr>
        <cdr:cNvSpPr txBox="1"/>
      </cdr:nvSpPr>
      <cdr:spPr>
        <a:xfrm xmlns:a="http://schemas.openxmlformats.org/drawingml/2006/main">
          <a:off x="1330194" y="4123923"/>
          <a:ext cx="705394" cy="184666"/>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Metrichor</a:t>
          </a:r>
        </a:p>
      </cdr:txBody>
    </cdr:sp>
  </cdr:relSizeAnchor>
</c:userShapes>
</file>

<file path=ppt/drawings/drawing4.xml><?xml version="1.0" encoding="utf-8"?>
<c:userShapes xmlns:c="http://schemas.openxmlformats.org/drawingml/2006/chart">
  <cdr:relSizeAnchor xmlns:cdr="http://schemas.openxmlformats.org/drawingml/2006/chartDrawing">
    <cdr:from>
      <cdr:x>0.09175</cdr:x>
      <cdr:y>0.82677</cdr:y>
    </cdr:from>
    <cdr:to>
      <cdr:x>0.49641</cdr:x>
      <cdr:y>0.82677</cdr:y>
    </cdr:to>
    <cdr:cxnSp macro="">
      <cdr:nvCxnSpPr>
        <cdr:cNvPr id="2" name="Straight Arrow Connector 1">
          <a:extLst xmlns:a="http://schemas.openxmlformats.org/drawingml/2006/main">
            <a:ext uri="{FF2B5EF4-FFF2-40B4-BE49-F238E27FC236}">
              <a16:creationId xmlns:a16="http://schemas.microsoft.com/office/drawing/2014/main" id="{CA347B5D-0559-2045-9E2B-4DC28CBDD5D0}"/>
            </a:ext>
          </a:extLst>
        </cdr:cNvPr>
        <cdr:cNvCxnSpPr/>
      </cdr:nvCxnSpPr>
      <cdr:spPr>
        <a:xfrm xmlns:a="http://schemas.openxmlformats.org/drawingml/2006/main">
          <a:off x="822960" y="3358933"/>
          <a:ext cx="3629441"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0.24193</cdr:x>
      <cdr:y>0.80366</cdr:y>
    </cdr:from>
    <cdr:to>
      <cdr:x>0.3414</cdr:x>
      <cdr:y>0.84912</cdr:y>
    </cdr:to>
    <cdr:sp macro="" textlink="">
      <cdr:nvSpPr>
        <cdr:cNvPr id="3" name="TextBox 5">
          <a:extLst xmlns:a="http://schemas.openxmlformats.org/drawingml/2006/main">
            <a:ext uri="{FF2B5EF4-FFF2-40B4-BE49-F238E27FC236}">
              <a16:creationId xmlns:a16="http://schemas.microsoft.com/office/drawing/2014/main" id="{28B3F499-7041-0F4C-8E51-5F3C15609CB3}"/>
            </a:ext>
          </a:extLst>
        </cdr:cNvPr>
        <cdr:cNvSpPr txBox="1"/>
      </cdr:nvSpPr>
      <cdr:spPr>
        <a:xfrm xmlns:a="http://schemas.openxmlformats.org/drawingml/2006/main">
          <a:off x="2169942" y="3265050"/>
          <a:ext cx="892167" cy="18469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GraphMap</a:t>
          </a:r>
        </a:p>
      </cdr:txBody>
    </cdr:sp>
  </cdr:relSizeAnchor>
  <cdr:relSizeAnchor xmlns:cdr="http://schemas.openxmlformats.org/drawingml/2006/chartDrawing">
    <cdr:from>
      <cdr:x>0.4936</cdr:x>
      <cdr:y>0.82677</cdr:y>
    </cdr:from>
    <cdr:to>
      <cdr:x>0.9032</cdr:x>
      <cdr:y>0.82677</cdr:y>
    </cdr:to>
    <cdr:cxnSp macro="">
      <cdr:nvCxnSpPr>
        <cdr:cNvPr id="5" name="Straight Arrow Connector 4">
          <a:extLst xmlns:a="http://schemas.openxmlformats.org/drawingml/2006/main">
            <a:ext uri="{FF2B5EF4-FFF2-40B4-BE49-F238E27FC236}">
              <a16:creationId xmlns:a16="http://schemas.microsoft.com/office/drawing/2014/main" id="{2EAF71B6-D328-2B4A-9464-5F34AD644361}"/>
            </a:ext>
          </a:extLst>
        </cdr:cNvPr>
        <cdr:cNvCxnSpPr/>
      </cdr:nvCxnSpPr>
      <cdr:spPr>
        <a:xfrm xmlns:a="http://schemas.openxmlformats.org/drawingml/2006/main">
          <a:off x="4427198" y="3358933"/>
          <a:ext cx="3673815" cy="0"/>
        </a:xfrm>
        <a:prstGeom xmlns:a="http://schemas.openxmlformats.org/drawingml/2006/main" prst="straightConnector1">
          <a:avLst/>
        </a:prstGeom>
        <a:ln xmlns:a="http://schemas.openxmlformats.org/drawingml/2006/main">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0.65069</cdr:x>
      <cdr:y>0.80366</cdr:y>
    </cdr:from>
    <cdr:to>
      <cdr:x>0.75016</cdr:x>
      <cdr:y>0.84912</cdr:y>
    </cdr:to>
    <cdr:sp macro="" textlink="">
      <cdr:nvSpPr>
        <cdr:cNvPr id="6" name="TextBox 5">
          <a:extLst xmlns:a="http://schemas.openxmlformats.org/drawingml/2006/main">
            <a:ext uri="{FF2B5EF4-FFF2-40B4-BE49-F238E27FC236}">
              <a16:creationId xmlns:a16="http://schemas.microsoft.com/office/drawing/2014/main" id="{90254C64-1C35-9A46-987A-52F3EE389880}"/>
            </a:ext>
          </a:extLst>
        </cdr:cNvPr>
        <cdr:cNvSpPr txBox="1"/>
      </cdr:nvSpPr>
      <cdr:spPr>
        <a:xfrm xmlns:a="http://schemas.openxmlformats.org/drawingml/2006/main">
          <a:off x="5836192" y="3265050"/>
          <a:ext cx="892166" cy="184691"/>
        </a:xfrm>
        <a:prstGeom xmlns:a="http://schemas.openxmlformats.org/drawingml/2006/main" prst="rect">
          <a:avLst/>
        </a:prstGeom>
        <a:solidFill xmlns:a="http://schemas.openxmlformats.org/drawingml/2006/main">
          <a:schemeClr val="bg1"/>
        </a:solidFill>
        <a:ln xmlns:a="http://schemas.openxmlformats.org/drawingml/2006/main">
          <a:no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dirty="0">
              <a:latin typeface="Century" panose="02040604050505020304" pitchFamily="18" charset="0"/>
            </a:rPr>
            <a:t>Minimap</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BBE3E-5EF1-3E41-B378-D6D52BB7A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17381D-6A83-834C-A925-E27D2ACFF0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F6DE4F-B803-104D-AA15-502AFD6126B3}" type="datetimeFigureOut">
              <a:rPr lang="en-US" smtClean="0"/>
              <a:t>11/5/21</a:t>
            </a:fld>
            <a:endParaRPr lang="en-US"/>
          </a:p>
        </p:txBody>
      </p:sp>
      <p:sp>
        <p:nvSpPr>
          <p:cNvPr id="4" name="Footer Placeholder 3">
            <a:extLst>
              <a:ext uri="{FF2B5EF4-FFF2-40B4-BE49-F238E27FC236}">
                <a16:creationId xmlns:a16="http://schemas.microsoft.com/office/drawing/2014/main" id="{E4B19467-1154-5D45-AACF-AE098BE9A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5F319-D8A4-F846-BB60-91AB7174B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2C521E-117D-5D40-BF43-93B079090C91}" type="slidenum">
              <a:rPr lang="en-US" smtClean="0"/>
              <a:t>‹#›</a:t>
            </a:fld>
            <a:endParaRPr lang="en-US"/>
          </a:p>
        </p:txBody>
      </p:sp>
    </p:spTree>
    <p:extLst>
      <p:ext uri="{BB962C8B-B14F-4D97-AF65-F5344CB8AC3E}">
        <p14:creationId xmlns:p14="http://schemas.microsoft.com/office/powerpoint/2010/main" val="24828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3C208-645D-C24A-92BE-5C55D93EB607}" type="datetimeFigureOut">
              <a:rPr lang="en-US" smtClean="0"/>
              <a:t>11/5/21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39A41-7A76-1D40-B3BE-29B670EC38FE}" type="slidenum">
              <a:rPr lang="en-US" smtClean="0"/>
              <a:t>‹#›</a:t>
            </a:fld>
            <a:endParaRPr lang="en-US"/>
          </a:p>
        </p:txBody>
      </p:sp>
    </p:spTree>
    <p:extLst>
      <p:ext uri="{BB962C8B-B14F-4D97-AF65-F5344CB8AC3E}">
        <p14:creationId xmlns:p14="http://schemas.microsoft.com/office/powerpoint/2010/main" val="179245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ionanogenomics.com/" TargetMode="External"/><Relationship Id="rId7" Type="http://schemas.openxmlformats.org/officeDocument/2006/relationships/hyperlink" Target="https://ghose.web.illinois.edu/"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people.inf.ethz.ch/omutlu/index.html" TargetMode="External"/><Relationship Id="rId5" Type="http://schemas.openxmlformats.org/officeDocument/2006/relationships/hyperlink" Target="https://www.cmu.edu/" TargetMode="External"/><Relationship Id="rId4" Type="http://schemas.openxmlformats.org/officeDocument/2006/relationships/hyperlink" Target="https://safari.ethz.ch/"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scirp.org/journal/paperinformation.aspx?paperid=74603#f2"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scirp.org/journal/paperinformation.aspx?paperid=74603#f2"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bionanogenomics.com/" TargetMode="External"/><Relationship Id="rId7" Type="http://schemas.openxmlformats.org/officeDocument/2006/relationships/hyperlink" Target="https://ghose.web.illinois.edu/"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people.inf.ethz.ch/omutlu/index.html" TargetMode="External"/><Relationship Id="rId5" Type="http://schemas.openxmlformats.org/officeDocument/2006/relationships/hyperlink" Target="https://www.cmu.edu/" TargetMode="External"/><Relationship Id="rId4" Type="http://schemas.openxmlformats.org/officeDocument/2006/relationships/hyperlink" Target="https://safari.ethz.ch/"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b="0" i="0" dirty="0">
                <a:effectLst/>
                <a:latin typeface="Roboto" panose="02000000000000000000" pitchFamily="2" charset="0"/>
              </a:rPr>
              <a:t>I am a Staff Software Engineer, Hardware Acceleration at </a:t>
            </a:r>
            <a:r>
              <a:rPr lang="en-US" b="0" i="0" u="none" strike="noStrike" dirty="0">
                <a:solidFill>
                  <a:srgbClr val="2962FF"/>
                </a:solidFill>
                <a:effectLst/>
                <a:latin typeface="Roboto" panose="02000000000000000000" pitchFamily="2" charset="0"/>
                <a:hlinkClick r:id="rId3"/>
              </a:rPr>
              <a:t>Bionano Genomics</a:t>
            </a:r>
            <a:r>
              <a:rPr lang="en-US" b="0" i="0" dirty="0">
                <a:effectLst/>
                <a:latin typeface="Roboto" panose="02000000000000000000" pitchFamily="2" charset="0"/>
              </a:rPr>
              <a:t>. I received my Ph.D. degree in Computer Engineering from the </a:t>
            </a:r>
            <a:r>
              <a:rPr lang="en-US" b="0" i="0" u="none" strike="noStrike" dirty="0">
                <a:solidFill>
                  <a:srgbClr val="2962FF"/>
                </a:solidFill>
                <a:effectLst/>
                <a:latin typeface="Roboto" panose="02000000000000000000" pitchFamily="2" charset="0"/>
                <a:hlinkClick r:id="rId4"/>
              </a:rPr>
              <a:t>SAFARI Research Group</a:t>
            </a:r>
            <a:r>
              <a:rPr lang="en-US" b="0" i="0" dirty="0">
                <a:effectLst/>
                <a:latin typeface="Roboto" panose="02000000000000000000" pitchFamily="2" charset="0"/>
              </a:rPr>
              <a:t> at </a:t>
            </a:r>
            <a:r>
              <a:rPr lang="en-US" b="0" i="0" u="none" strike="noStrike" dirty="0">
                <a:solidFill>
                  <a:srgbClr val="2962FF"/>
                </a:solidFill>
                <a:effectLst/>
                <a:latin typeface="Roboto" panose="02000000000000000000" pitchFamily="2" charset="0"/>
                <a:hlinkClick r:id="rId5"/>
              </a:rPr>
              <a:t>Carnegie Mellon University</a:t>
            </a:r>
            <a:r>
              <a:rPr lang="en-US" b="0" i="0" u="none" strike="noStrike" dirty="0">
                <a:solidFill>
                  <a:srgbClr val="2962FF"/>
                </a:solidFill>
                <a:effectLst/>
                <a:latin typeface="Roboto" panose="02000000000000000000" pitchFamily="2" charset="0"/>
              </a:rPr>
              <a:t> in August this year</a:t>
            </a:r>
            <a:r>
              <a:rPr lang="en-US" b="0" i="0" dirty="0">
                <a:effectLst/>
                <a:latin typeface="Roboto" panose="02000000000000000000" pitchFamily="2" charset="0"/>
              </a:rPr>
              <a:t>, where I was advised by </a:t>
            </a:r>
            <a:r>
              <a:rPr lang="en-US" b="0" i="0" u="none" strike="noStrike" dirty="0">
                <a:solidFill>
                  <a:srgbClr val="2962FF"/>
                </a:solidFill>
                <a:effectLst/>
                <a:latin typeface="Roboto" panose="02000000000000000000" pitchFamily="2" charset="0"/>
                <a:hlinkClick r:id="rId6"/>
              </a:rPr>
              <a:t>Prof. </a:t>
            </a:r>
            <a:r>
              <a:rPr lang="en-US" b="0" i="0" u="none" strike="noStrike" dirty="0" err="1">
                <a:solidFill>
                  <a:srgbClr val="2962FF"/>
                </a:solidFill>
                <a:effectLst/>
                <a:latin typeface="Roboto" panose="02000000000000000000" pitchFamily="2" charset="0"/>
                <a:hlinkClick r:id="rId6"/>
              </a:rPr>
              <a:t>Onur</a:t>
            </a:r>
            <a:r>
              <a:rPr lang="en-US" b="0" i="0" u="none" strike="noStrike" dirty="0">
                <a:solidFill>
                  <a:srgbClr val="2962FF"/>
                </a:solidFill>
                <a:effectLst/>
                <a:latin typeface="Roboto" panose="02000000000000000000" pitchFamily="2" charset="0"/>
                <a:hlinkClick r:id="rId6"/>
              </a:rPr>
              <a:t> </a:t>
            </a:r>
            <a:r>
              <a:rPr lang="en-US" b="0" i="0" u="none" strike="noStrike" dirty="0" err="1">
                <a:solidFill>
                  <a:srgbClr val="2962FF"/>
                </a:solidFill>
                <a:effectLst/>
                <a:latin typeface="Roboto" panose="02000000000000000000" pitchFamily="2" charset="0"/>
                <a:hlinkClick r:id="rId6"/>
              </a:rPr>
              <a:t>Mutlu</a:t>
            </a:r>
            <a:r>
              <a:rPr lang="en-US" b="0" i="0" dirty="0">
                <a:effectLst/>
                <a:latin typeface="Roboto" panose="02000000000000000000" pitchFamily="2" charset="0"/>
              </a:rPr>
              <a:t> and </a:t>
            </a:r>
            <a:r>
              <a:rPr lang="en-US" b="0" i="0" u="none" strike="noStrike" dirty="0">
                <a:solidFill>
                  <a:srgbClr val="2962FF"/>
                </a:solidFill>
                <a:effectLst/>
                <a:latin typeface="Roboto" panose="02000000000000000000" pitchFamily="2" charset="0"/>
                <a:hlinkClick r:id="rId7"/>
              </a:rPr>
              <a:t>Prof. </a:t>
            </a:r>
            <a:r>
              <a:rPr lang="en-US" b="0" i="0" u="none" strike="noStrike" dirty="0" err="1">
                <a:solidFill>
                  <a:srgbClr val="2962FF"/>
                </a:solidFill>
                <a:effectLst/>
                <a:latin typeface="Roboto" panose="02000000000000000000" pitchFamily="2" charset="0"/>
                <a:hlinkClick r:id="rId7"/>
              </a:rPr>
              <a:t>Saugata</a:t>
            </a:r>
            <a:r>
              <a:rPr lang="en-US" b="0" i="0" u="none" strike="noStrike" dirty="0">
                <a:solidFill>
                  <a:srgbClr val="2962FF"/>
                </a:solidFill>
                <a:effectLst/>
                <a:latin typeface="Roboto" panose="02000000000000000000" pitchFamily="2" charset="0"/>
                <a:hlinkClick r:id="rId7"/>
              </a:rPr>
              <a:t> Ghose</a:t>
            </a:r>
            <a:r>
              <a:rPr lang="en-US" b="0" i="0" dirty="0">
                <a:effectLst/>
                <a:latin typeface="Roboto" panose="02000000000000000000" pitchFamily="2" charset="0"/>
              </a:rPr>
              <a:t>.</a:t>
            </a:r>
          </a:p>
          <a:p>
            <a:endParaRPr lang="en-US" dirty="0"/>
          </a:p>
          <a:p>
            <a:r>
              <a:rPr lang="en-US" dirty="0"/>
              <a:t>And today, I'll be discussing some of the work I did during my PhD on ”Accelerating Genome Sequence Analysis via Efficient Hardware/Algorithm Co-Design". </a:t>
            </a:r>
          </a:p>
        </p:txBody>
      </p:sp>
      <p:sp>
        <p:nvSpPr>
          <p:cNvPr id="4" name="Slide Number Placeholder 3"/>
          <p:cNvSpPr>
            <a:spLocks noGrp="1"/>
          </p:cNvSpPr>
          <p:nvPr>
            <p:ph type="sldNum" sz="quarter" idx="5"/>
          </p:nvPr>
        </p:nvSpPr>
        <p:spPr/>
        <p:txBody>
          <a:bodyPr/>
          <a:lstStyle/>
          <a:p>
            <a:fld id="{47139A41-7A76-1D40-B3BE-29B670EC38FE}" type="slidenum">
              <a:rPr lang="en-US" smtClean="0"/>
              <a:t>1</a:t>
            </a:fld>
            <a:endParaRPr lang="en-US"/>
          </a:p>
        </p:txBody>
      </p:sp>
    </p:spTree>
    <p:extLst>
      <p:ext uri="{BB962C8B-B14F-4D97-AF65-F5344CB8AC3E}">
        <p14:creationId xmlns:p14="http://schemas.microsoft.com/office/powerpoint/2010/main" val="8479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Towards this end, we propose four major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comprehensively analyze the tools in the genome assembly pipeline for long reads in multiple dimensions, uncovering bottlenecks and tradeoffs that different combinations of tools and different underlying systems lead to. We show that we need high-performance, memory-efficient, low-power, and scalable designs for genome sequence analysis in order to exploit the advantages that genome sequencing provides.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we propose GenASM, an acceleration framework that builds upon bitvector-based approximate string matching (ASM) to accelerate multiple steps of the genome sequence analysis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we implement an FPGA-based prototype for GenASM, where state-of-the-art 3D-stacked memory (HBM2) offers high memory bandwidth and FPGA resources offer high parallelism by instantiating multiple copies of the GenASM accelerators.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Fourth, we propose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the first hardware acceleration framework for sequence-to-graph mapping.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enables the efficient mapping of a sequenced genome to a graph-based reference, providing more comprehensive and accurate genome sequence analysis. Compared to single linear references, genome graphs provide a better representation of the diversity among populations by encoding variations across individuals in a graph data structure, avoiding a bias towards any one reference. </a:t>
            </a:r>
            <a:endParaRPr lang="en-US"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11</a:t>
            </a:fld>
            <a:endParaRPr lang="en-US"/>
          </a:p>
        </p:txBody>
      </p:sp>
    </p:spTree>
    <p:extLst>
      <p:ext uri="{BB962C8B-B14F-4D97-AF65-F5344CB8AC3E}">
        <p14:creationId xmlns:p14="http://schemas.microsoft.com/office/powerpoint/2010/main" val="29646640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work, for accuracy and performance evaluations of different tools, we use three separate systems with different specifications.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first system for obtaining the outputs of each step and preforming accuracy analysis, as it has a larger memory capacity than a usual server, and with the help of a large number of cores, the tasks can be parallelized easily to get the output data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second system, called desktop, as it represents a commonly used desktop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third system, called big-mem, because of its large memory capacity and high number of cores. It represent the opposite of the desktop server.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7032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each draft assembly generated after the assembly step and each improved assembly generated after the polishing step with the reference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coverage, I mean the length of the reference genome covered by the assembled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identity, I mean the percentage of number of matches between the reference genome and assembled genome.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analyze the performance of each tool by running the associated command-line of each tool with the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/bin/time and also with perf.</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4494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work, for accuracy and performance evaluations of different tools, we use three separate systems with different specifications. We use the first computer in the first part of the analysis, accuracy analysis. We use the second and third computers in the second part of the analysis, performance analysis, to compare the scalability of the analyzed tools in the two machines with different specifications. We choose the first system for evaluation, as it has a larger memory capacity than a usual server, and with the help of a large number of cores, the tasks can be parallelized easily to get the output data quickly. We choose the second system, called desktop, as it represents a commonly used desktop server. We choose the third system, called big-mem, because of its large memory capacity. This big-mem system can be useful for those who would like to get results more quickly.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1845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Nanonet: </a:t>
            </a:r>
            <a:r>
              <a:rPr lang="en-US" sz="1200" kern="1200" dirty="0">
                <a:solidFill>
                  <a:schemeClr val="tx1"/>
                </a:solidFill>
                <a:effectLst/>
                <a:latin typeface="+mn-lt"/>
                <a:ea typeface="+mn-ea"/>
                <a:cs typeface="+mn-cs"/>
              </a:rPr>
              <a:t>The tool supports multithreading by sharing the computation needed to call each single read between concurrent threads. In other words, only one read is called at a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Nanocall: It supports multithreading where each thread performs basecalling for different groups of raw reads.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DeepNano: does not have multithreading support</a:t>
            </a:r>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111</a:t>
            </a:fld>
            <a:endParaRPr lang="en-US"/>
          </a:p>
        </p:txBody>
      </p:sp>
    </p:spTree>
    <p:extLst>
      <p:ext uri="{BB962C8B-B14F-4D97-AF65-F5344CB8AC3E}">
        <p14:creationId xmlns:p14="http://schemas.microsoft.com/office/powerpoint/2010/main" val="32505283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goals of using minimizers are to (1) reduce the storage requirement of the tool by storing fewer k-mers and (2) accelerate the overlap finding process by reducing the search span.</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112</a:t>
            </a:fld>
            <a:endParaRPr lang="en-US"/>
          </a:p>
        </p:txBody>
      </p:sp>
    </p:spTree>
    <p:extLst>
      <p:ext uri="{BB962C8B-B14F-4D97-AF65-F5344CB8AC3E}">
        <p14:creationId xmlns:p14="http://schemas.microsoft.com/office/powerpoint/2010/main" val="901072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7813" lvl="1" indent="0" algn="just">
              <a:lnSpc>
                <a:spcPct val="100000"/>
              </a:lnSpc>
              <a:spcBef>
                <a:spcPts val="600"/>
              </a:spcBef>
              <a:spcAft>
                <a:spcPts val="600"/>
              </a:spcAft>
              <a:buFont typeface="Courier New" charset="0"/>
              <a:buNone/>
            </a:pPr>
            <a:r>
              <a:rPr lang="en-US" sz="2200" dirty="0">
                <a:solidFill>
                  <a:schemeClr val="tx1"/>
                </a:solidFill>
              </a:rPr>
              <a:t>For each k-mer entry, (s, i, p) triple is stored; where</a:t>
            </a:r>
          </a:p>
          <a:p>
            <a:pPr marL="539750" lvl="1" indent="0" algn="just">
              <a:lnSpc>
                <a:spcPct val="100000"/>
              </a:lnSpc>
              <a:spcBef>
                <a:spcPts val="600"/>
              </a:spcBef>
              <a:spcAft>
                <a:spcPts val="600"/>
              </a:spcAft>
              <a:buNone/>
            </a:pPr>
            <a:r>
              <a:rPr lang="en-US" dirty="0">
                <a:solidFill>
                  <a:schemeClr val="tx1"/>
                </a:solidFill>
              </a:rPr>
              <a:t>s = k-mer string</a:t>
            </a:r>
          </a:p>
          <a:p>
            <a:pPr marL="539750" lvl="1" indent="0" algn="just">
              <a:lnSpc>
                <a:spcPct val="100000"/>
              </a:lnSpc>
              <a:spcBef>
                <a:spcPts val="600"/>
              </a:spcBef>
              <a:spcAft>
                <a:spcPts val="600"/>
              </a:spcAft>
              <a:buNone/>
            </a:pPr>
            <a:r>
              <a:rPr lang="en-US" dirty="0">
                <a:solidFill>
                  <a:schemeClr val="tx1"/>
                </a:solidFill>
              </a:rPr>
              <a:t>i = index of the corresponding read which k-mer comes from</a:t>
            </a:r>
          </a:p>
          <a:p>
            <a:pPr marL="539750" lvl="1" indent="0" algn="just">
              <a:lnSpc>
                <a:spcPct val="100000"/>
              </a:lnSpc>
              <a:spcBef>
                <a:spcPts val="600"/>
              </a:spcBef>
              <a:spcAft>
                <a:spcPts val="600"/>
              </a:spcAft>
              <a:buNone/>
            </a:pPr>
            <a:r>
              <a:rPr lang="en-US" dirty="0">
                <a:solidFill>
                  <a:schemeClr val="tx1"/>
                </a:solidFill>
              </a:rPr>
              <a:t>p = position in the read at which k-mer appears.</a:t>
            </a:r>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113</a:t>
            </a:fld>
            <a:endParaRPr lang="en-US"/>
          </a:p>
        </p:txBody>
      </p:sp>
    </p:spTree>
    <p:extLst>
      <p:ext uri="{BB962C8B-B14F-4D97-AF65-F5344CB8AC3E}">
        <p14:creationId xmlns:p14="http://schemas.microsoft.com/office/powerpoint/2010/main" val="38618229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a:t>
            </a:r>
            <a:r>
              <a:rPr lang="en-US" baseline="0" dirty="0"/>
              <a:t> of using minimizers is to reduce the storage space by storing fewer k-mers.</a:t>
            </a:r>
          </a:p>
          <a:p>
            <a:r>
              <a:rPr lang="en-US" baseline="0" dirty="0"/>
              <a:t>It chooses a representative k-mer from group of adjacent k-mers in such a way that different reads read-i and read-j choose the same representative if they share a long enough subsequence.</a:t>
            </a:r>
          </a:p>
          <a:p>
            <a:pPr marL="171450" indent="-171450">
              <a:buFont typeface="Wingdings" charset="2"/>
              <a:buChar char="à"/>
            </a:pPr>
            <a:r>
              <a:rPr lang="en-US" baseline="0" dirty="0">
                <a:sym typeface="Wingdings"/>
              </a:rPr>
              <a:t>If two strings have a significant exact match, then at least one of the minimizers chosen from one will also be chosen from the other.</a:t>
            </a:r>
          </a:p>
          <a:p>
            <a:pPr marL="0" indent="0">
              <a:buFont typeface="Wingdings" charset="2"/>
              <a:buNone/>
            </a:pPr>
            <a:r>
              <a:rPr lang="en-US" baseline="0" dirty="0">
                <a:sym typeface="Wingdings"/>
              </a:rPr>
              <a:t>A set of w consecutive overlapping k-mers covers a string of exactly w+k-1 letters. To find a minimizer, w consecutive k-mers are examined and the smallest is chosen. Here, smallest means the lexicographically smallest since we are ordering letters, A,C,G and T. </a:t>
            </a:r>
          </a:p>
          <a:p>
            <a:pPr marL="0" indent="0">
              <a:buFont typeface="Wingdings" charset="2"/>
              <a:buNone/>
            </a:pPr>
            <a:r>
              <a:rPr lang="en-US" baseline="0" dirty="0">
                <a:sym typeface="Wingdings"/>
              </a:rPr>
              <a:t>If two strings have a substring of length w+k-1 in common, then they have a (</a:t>
            </a:r>
            <a:r>
              <a:rPr lang="en-US" baseline="0" dirty="0" err="1">
                <a:sym typeface="Wingdings"/>
              </a:rPr>
              <a:t>w,k</a:t>
            </a:r>
            <a:r>
              <a:rPr lang="en-US" baseline="0" dirty="0">
                <a:sym typeface="Wingdings"/>
              </a:rPr>
              <a:t>)-minimizer in common.</a:t>
            </a:r>
          </a:p>
          <a:p>
            <a:pPr marL="0" indent="0">
              <a:buFont typeface="Wingdings" charset="2"/>
              <a:buNone/>
            </a:pPr>
            <a:r>
              <a:rPr lang="en-US" baseline="0" dirty="0">
                <a:sym typeface="Wingdings"/>
              </a:rPr>
              <a:t>If w=k, all letters in the read are covered except the ones in both ends. After adding them too, the whole set of minimizers are found without losing any sensitivity compared to storing all k-mers.</a:t>
            </a:r>
          </a:p>
        </p:txBody>
      </p:sp>
      <p:sp>
        <p:nvSpPr>
          <p:cNvPr id="4" name="Slide Number Placeholder 3"/>
          <p:cNvSpPr>
            <a:spLocks noGrp="1"/>
          </p:cNvSpPr>
          <p:nvPr>
            <p:ph type="sldNum" sz="quarter" idx="10"/>
          </p:nvPr>
        </p:nvSpPr>
        <p:spPr/>
        <p:txBody>
          <a:bodyPr/>
          <a:lstStyle/>
          <a:p>
            <a:fld id="{2A29B5B4-DF53-9241-A035-39249688D76D}" type="slidenum">
              <a:rPr lang="en-US" smtClean="0"/>
              <a:t>114</a:t>
            </a:fld>
            <a:endParaRPr lang="en-US"/>
          </a:p>
        </p:txBody>
      </p:sp>
    </p:spTree>
    <p:extLst>
      <p:ext uri="{BB962C8B-B14F-4D97-AF65-F5344CB8AC3E}">
        <p14:creationId xmlns:p14="http://schemas.microsoft.com/office/powerpoint/2010/main" val="328345665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Canu: </a:t>
            </a:r>
            <a:r>
              <a:rPr lang="en-US" sz="1200" kern="1200" dirty="0">
                <a:solidFill>
                  <a:schemeClr val="tx1"/>
                </a:solidFill>
                <a:effectLst/>
                <a:latin typeface="+mn-lt"/>
                <a:ea typeface="+mn-ea"/>
                <a:cs typeface="+mn-cs"/>
              </a:rPr>
              <a:t>It finds the overlaps of the raw uncorrected reads and uses them for the error-correction. The purpose of error-correction is to improve the accuracy of the bases in the reads. However, error-correction is a computationally expensive step. In its own pipeline, Canu implements its own read-to-read overlap finding tool such that the users do not need to perform that step explicitly before running Canu. Most of the steps in the Canu pipeline are multi-threaded.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Miniasm: </a:t>
            </a:r>
            <a:r>
              <a:rPr lang="en-US" sz="1200" dirty="0"/>
              <a:t>Although Miniasm lowers computational cost and thus accelerates and simplifies assembly by doing so, the accuracy of the draft assembly depends directly on the accuracy of the uncorrected basecalled reads. Thus, further polishing may be necessary for these draft assemblies. Miniasm does not support multithreading.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115</a:t>
            </a:fld>
            <a:endParaRPr lang="en-US"/>
          </a:p>
        </p:txBody>
      </p:sp>
    </p:spTree>
    <p:extLst>
      <p:ext uri="{BB962C8B-B14F-4D97-AF65-F5344CB8AC3E}">
        <p14:creationId xmlns:p14="http://schemas.microsoft.com/office/powerpoint/2010/main" val="41680289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do not discuss these tools in great detail here since they perform read mapping, which is commonly analyzed and relatively well understood.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Minimap2 [87] is a recently-released successor to Minimap. We compare Minimap2 to BWA-MEM and to Minimap, and make two observations. First, Minimap2 significantly outperforms BWA-MEM. Since Minimap2 can produce SAM alignments (which BWA-MEM produces), we can replace BWA-MEM with Minimap2 in future genome assembly pipelines. Second, Minimap2 has similar accuracy and performance compared to Minimap. This is because Minimap2 and Minimap employ similar indexing and seeding algorithms [87], and the new features of Minimap2 (more accurate chaining, base-level alignment, support for spliced alignment) are </a:t>
            </a:r>
            <a:r>
              <a:rPr lang="en-US" sz="1200"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used in the pipeline we analyze. As a result, our findings for Minimap generally remain the same for Minimap2.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Nanopolish: </a:t>
            </a:r>
            <a:r>
              <a:rPr lang="en-US" sz="1200" kern="1200" dirty="0">
                <a:solidFill>
                  <a:schemeClr val="tx1"/>
                </a:solidFill>
                <a:effectLst/>
                <a:latin typeface="+mn-lt"/>
                <a:ea typeface="+mn-ea"/>
                <a:cs typeface="+mn-cs"/>
              </a:rPr>
              <a:t>Nanopolish uses the raw signal data of reads along with the mappings from the previous step to improve the assembly base quality by evaluating and maximizing the probabilities for each base with a HMM-based approach. Although this approach can increase the accuracy significantly, it is computationally expensive, and thus time-consuming.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Racon: </a:t>
            </a:r>
            <a:r>
              <a:rPr lang="en-US" sz="1200" kern="1200" dirty="0">
                <a:solidFill>
                  <a:schemeClr val="tx1"/>
                </a:solidFill>
                <a:effectLst/>
                <a:latin typeface="+mn-lt"/>
                <a:ea typeface="+mn-ea"/>
                <a:cs typeface="+mn-cs"/>
              </a:rPr>
              <a:t>After dividing the sequence into segments, Racon tries to find the best alignment to increase the accuracy of the draft assembly. Racon is a fast polishing tool, but it does not promise a high increase in accuracy as Nanopolish promises.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116</a:t>
            </a:fld>
            <a:endParaRPr lang="en-US"/>
          </a:p>
        </p:txBody>
      </p:sp>
    </p:spTree>
    <p:extLst>
      <p:ext uri="{BB962C8B-B14F-4D97-AF65-F5344CB8AC3E}">
        <p14:creationId xmlns:p14="http://schemas.microsoft.com/office/powerpoint/2010/main" val="21331074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92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start with the first work.</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12</a:t>
            </a:fld>
            <a:endParaRPr lang="en-US"/>
          </a:p>
        </p:txBody>
      </p:sp>
    </p:spTree>
    <p:extLst>
      <p:ext uri="{BB962C8B-B14F-4D97-AF65-F5344CB8AC3E}">
        <p14:creationId xmlns:p14="http://schemas.microsoft.com/office/powerpoint/2010/main" val="20695457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compare the accuracy of the analyzed basecallers, we group the accuracy results by each basecalling tool and compare them according to the defined accuracy metrics.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2A29B5B4-DF53-9241-A035-39249688D76D}" type="slidenum">
              <a:rPr lang="en-US" smtClean="0"/>
              <a:t>118</a:t>
            </a:fld>
            <a:endParaRPr lang="en-US"/>
          </a:p>
        </p:txBody>
      </p:sp>
    </p:spTree>
    <p:extLst>
      <p:ext uri="{BB962C8B-B14F-4D97-AF65-F5344CB8AC3E}">
        <p14:creationId xmlns:p14="http://schemas.microsoft.com/office/powerpoint/2010/main" val="5698669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119</a:t>
            </a:fld>
            <a:endParaRPr lang="en-US"/>
          </a:p>
        </p:txBody>
      </p:sp>
    </p:spTree>
    <p:extLst>
      <p:ext uri="{BB962C8B-B14F-4D97-AF65-F5344CB8AC3E}">
        <p14:creationId xmlns:p14="http://schemas.microsoft.com/office/powerpoint/2010/main" val="21693442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120</a:t>
            </a:fld>
            <a:endParaRPr lang="en-US"/>
          </a:p>
        </p:txBody>
      </p:sp>
    </p:spTree>
    <p:extLst>
      <p:ext uri="{BB962C8B-B14F-4D97-AF65-F5344CB8AC3E}">
        <p14:creationId xmlns:p14="http://schemas.microsoft.com/office/powerpoint/2010/main" val="32774183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122</a:t>
            </a:fld>
            <a:endParaRPr lang="en-US"/>
          </a:p>
        </p:txBody>
      </p:sp>
    </p:spTree>
    <p:extLst>
      <p:ext uri="{BB962C8B-B14F-4D97-AF65-F5344CB8AC3E}">
        <p14:creationId xmlns:p14="http://schemas.microsoft.com/office/powerpoint/2010/main" val="21354315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Larger memory capacity or larger Last-Level Cache (LLC) capacity of </a:t>
            </a:r>
            <a:r>
              <a:rPr lang="en-US" sz="1200" i="1" dirty="0">
                <a:solidFill>
                  <a:schemeClr val="tx1">
                    <a:lumMod val="75000"/>
                    <a:lumOff val="25000"/>
                  </a:schemeClr>
                </a:solidFill>
              </a:rPr>
              <a:t>big-mem</a:t>
            </a:r>
            <a:r>
              <a:rPr lang="en-US" sz="1200" dirty="0">
                <a:solidFill>
                  <a:schemeClr val="tx1">
                    <a:lumMod val="75000"/>
                    <a:lumOff val="25000"/>
                  </a:schemeClr>
                </a:solidFill>
              </a:rPr>
              <a:t> cannot make up for the higher CPU speed in </a:t>
            </a:r>
            <a:r>
              <a:rPr lang="en-US" sz="1200" i="1" dirty="0">
                <a:solidFill>
                  <a:schemeClr val="tx1">
                    <a:lumMod val="75000"/>
                    <a:lumOff val="25000"/>
                  </a:schemeClr>
                </a:solidFill>
              </a:rPr>
              <a:t>desktop</a:t>
            </a:r>
            <a:r>
              <a:rPr lang="en-US" sz="1200" dirty="0">
                <a:solidFill>
                  <a:schemeClr val="tx1">
                    <a:lumMod val="75000"/>
                    <a:lumOff val="25000"/>
                  </a:schemeClr>
                </a:solidFill>
              </a:rPr>
              <a:t> when there is only one thread.</a:t>
            </a:r>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123</a:t>
            </a:fld>
            <a:endParaRPr lang="en-US"/>
          </a:p>
        </p:txBody>
      </p:sp>
    </p:spTree>
    <p:extLst>
      <p:ext uri="{BB962C8B-B14F-4D97-AF65-F5344CB8AC3E}">
        <p14:creationId xmlns:p14="http://schemas.microsoft.com/office/powerpoint/2010/main" val="42497354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Scrappie and Nanocall, each thread performs the basecalling for different groups of raw reads. Thus, each thread allocates its own memory space for the corresponding data. This causes the linear increase in memory usage when the level of parallelism increases. In Nanonet, all of the threads share the computation of each read, and thus memory usage is not affected by the amount of thread parallelism.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Scrappie: two levels of parallelism – multiple reads simultaneously (like Nanocall) but each read is processed by multiple reads in parallel (like Nanonet).</a:t>
            </a:r>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124</a:t>
            </a:fld>
            <a:endParaRPr lang="en-US"/>
          </a:p>
        </p:txBody>
      </p:sp>
    </p:spTree>
    <p:extLst>
      <p:ext uri="{BB962C8B-B14F-4D97-AF65-F5344CB8AC3E}">
        <p14:creationId xmlns:p14="http://schemas.microsoft.com/office/powerpoint/2010/main" val="25919322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Simultaneous multithreading (SMT) (</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running more than one thread per physical core [59–66]), or more specifically Intel’s hyper- threading (</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since we use Intel’s hyper-threading enabled machines (see Table 6)) helps to decrease the total runtime but it does </a:t>
            </a:r>
            <a:r>
              <a:rPr lang="en-US" sz="1200"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provide a linear speedup with the number of threads because of the CPU-intensive workload of Scrappie, Nanocall and Nanonet. If the threads executed are CPU-bound and do not wait for the memory or I/O requests, hyper- threading does not provide linear speedup due to the contention it causes in the shared resources for the computation.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Scrappie: two levels of parallelism – multiple reads simultaneously (like Nanocall) but each read is processed by multiple reads in parallel (like Nanonet).</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125</a:t>
            </a:fld>
            <a:endParaRPr lang="en-US"/>
          </a:p>
        </p:txBody>
      </p:sp>
    </p:spTree>
    <p:extLst>
      <p:ext uri="{BB962C8B-B14F-4D97-AF65-F5344CB8AC3E}">
        <p14:creationId xmlns:p14="http://schemas.microsoft.com/office/powerpoint/2010/main" val="29403020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the observations we make about the analyzed basecalling tools, we conclude that the choice of the tool for this step plays an important role to overcome the high error rates of nanopore sequencing technology. Basecalling with RNNs (e.g. Metrichor, Nanonet, Scrappie) provides higher accuracy and higher speed than basecalling with HMMs, and the newest basecaller of ONT, Scrappie, also has the potential to overcome the homopolymer basecalling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RNNs is a more powerful basecalling approach than using HMMs, as an RNN 1) does not make any assumptions about sequence length and (2) is not affected by the repeats in the sequence. However, it is still challenging to determine the correct length of the homopolymers even with an RNN.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767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6187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compare the accuracy of these two approaches, we categorize the results in Table 10 based on read-to-read overlap finding tools. In other words, we look at the rows with the same basecaller (</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red-labeled tools) and same assembler (</a:t>
            </a:r>
            <a:r>
              <a:rPr lang="en-US" sz="1200" i="1"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green-labeled tools) but different read-to-read overlap finder.</a:t>
            </a:r>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130</a:t>
            </a:fld>
            <a:endParaRPr lang="en-US"/>
          </a:p>
        </p:txBody>
      </p:sp>
    </p:spTree>
    <p:extLst>
      <p:ext uri="{BB962C8B-B14F-4D97-AF65-F5344CB8AC3E}">
        <p14:creationId xmlns:p14="http://schemas.microsoft.com/office/powerpoint/2010/main" val="3945699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say analysis, what do I mean. What I mean is how we will analyze these 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can then be analyzed following two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one is Read mapping and it is the process of aligning the reads against the reference genome to detect sequencing errors and variations in the sequenced genome.</a:t>
            </a:r>
          </a:p>
          <a:p>
            <a:r>
              <a:rPr lang="en-US" sz="1200" kern="1200" dirty="0">
                <a:solidFill>
                  <a:schemeClr val="tx1"/>
                </a:solidFill>
                <a:effectLst/>
                <a:latin typeface="+mn-lt"/>
                <a:ea typeface="+mn-ea"/>
                <a:cs typeface="+mn-cs"/>
              </a:rPr>
              <a:t>And the second approach is de novo assembly, which is the method of combining the reads to construct the original sequence when a reference genome does not exist.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a:t>
            </a:fld>
            <a:endParaRPr lang="en-US"/>
          </a:p>
        </p:txBody>
      </p:sp>
    </p:spTree>
    <p:extLst>
      <p:ext uri="{BB962C8B-B14F-4D97-AF65-F5344CB8AC3E}">
        <p14:creationId xmlns:p14="http://schemas.microsoft.com/office/powerpoint/2010/main" val="38256300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solidFill>
                  <a:schemeClr val="tx1">
                    <a:lumMod val="75000"/>
                    <a:lumOff val="25000"/>
                  </a:schemeClr>
                </a:solidFill>
              </a:rPr>
              <a:t>Pipelines with GraphMap or Minimap end up with similar values for identity, coverage, number of indels and mismatches. Thus, either of these read-to-read overlap finding tools can be used in the second step of the nanopore sequencing assembly pipeline to achieve similar accuracy.</a:t>
            </a:r>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131</a:t>
            </a:fld>
            <a:endParaRPr lang="en-US"/>
          </a:p>
        </p:txBody>
      </p:sp>
    </p:spTree>
    <p:extLst>
      <p:ext uri="{BB962C8B-B14F-4D97-AF65-F5344CB8AC3E}">
        <p14:creationId xmlns:p14="http://schemas.microsoft.com/office/powerpoint/2010/main" val="27369511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of the high memory usage of GraphMap, data necessary for the tool does not fit in the memory of the </a:t>
            </a:r>
            <a:r>
              <a:rPr lang="en-US" sz="1200" i="1" kern="1200" dirty="0">
                <a:solidFill>
                  <a:schemeClr val="tx1"/>
                </a:solidFill>
                <a:effectLst/>
                <a:latin typeface="+mn-lt"/>
                <a:ea typeface="+mn-ea"/>
                <a:cs typeface="+mn-cs"/>
              </a:rPr>
              <a:t>desktop </a:t>
            </a:r>
            <a:r>
              <a:rPr lang="en-US" sz="1200" kern="1200" dirty="0">
                <a:solidFill>
                  <a:schemeClr val="tx1"/>
                </a:solidFill>
                <a:effectLst/>
                <a:latin typeface="+mn-lt"/>
                <a:ea typeface="+mn-ea"/>
                <a:cs typeface="+mn-cs"/>
              </a:rPr>
              <a:t>server and we could not perform the scalability analysis of GraphMap in the </a:t>
            </a:r>
            <a:r>
              <a:rPr lang="en-US" sz="1200" i="1" kern="1200" dirty="0">
                <a:solidFill>
                  <a:schemeClr val="tx1"/>
                </a:solidFill>
                <a:effectLst/>
                <a:latin typeface="+mn-lt"/>
                <a:ea typeface="+mn-ea"/>
                <a:cs typeface="+mn-cs"/>
              </a:rPr>
              <a:t>desktop </a:t>
            </a:r>
            <a:r>
              <a:rPr lang="en-US" sz="1200" kern="1200" dirty="0">
                <a:solidFill>
                  <a:schemeClr val="tx1"/>
                </a:solidFill>
                <a:effectLst/>
                <a:latin typeface="+mn-lt"/>
                <a:ea typeface="+mn-ea"/>
                <a:cs typeface="+mn-cs"/>
              </a:rPr>
              <a:t>server.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132</a:t>
            </a:fld>
            <a:endParaRPr lang="en-US"/>
          </a:p>
        </p:txBody>
      </p:sp>
    </p:spTree>
    <p:extLst>
      <p:ext uri="{BB962C8B-B14F-4D97-AF65-F5344CB8AC3E}">
        <p14:creationId xmlns:p14="http://schemas.microsoft.com/office/powerpoint/2010/main" val="6889363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of the high memory usage of GraphMap, data necessary for the tool does not fit in the memory of the </a:t>
            </a:r>
            <a:r>
              <a:rPr lang="en-US" sz="1200" i="1" kern="1200" dirty="0">
                <a:solidFill>
                  <a:schemeClr val="tx1"/>
                </a:solidFill>
                <a:effectLst/>
                <a:latin typeface="+mn-lt"/>
                <a:ea typeface="+mn-ea"/>
                <a:cs typeface="+mn-cs"/>
              </a:rPr>
              <a:t>desktop </a:t>
            </a:r>
            <a:r>
              <a:rPr lang="en-US" sz="1200" kern="1200" dirty="0">
                <a:solidFill>
                  <a:schemeClr val="tx1"/>
                </a:solidFill>
                <a:effectLst/>
                <a:latin typeface="+mn-lt"/>
                <a:ea typeface="+mn-ea"/>
                <a:cs typeface="+mn-cs"/>
              </a:rPr>
              <a:t>server and we could not perform the scalability analysis of GraphMap in the </a:t>
            </a:r>
            <a:r>
              <a:rPr lang="en-US" sz="1200" i="1" kern="1200" dirty="0">
                <a:solidFill>
                  <a:schemeClr val="tx1"/>
                </a:solidFill>
                <a:effectLst/>
                <a:latin typeface="+mn-lt"/>
                <a:ea typeface="+mn-ea"/>
                <a:cs typeface="+mn-cs"/>
              </a:rPr>
              <a:t>desktop </a:t>
            </a:r>
            <a:r>
              <a:rPr lang="en-US" sz="1200" kern="1200" dirty="0">
                <a:solidFill>
                  <a:schemeClr val="tx1"/>
                </a:solidFill>
                <a:effectLst/>
                <a:latin typeface="+mn-lt"/>
                <a:ea typeface="+mn-ea"/>
                <a:cs typeface="+mn-cs"/>
              </a:rPr>
              <a:t>server.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133</a:t>
            </a:fld>
            <a:endParaRPr lang="en-US"/>
          </a:p>
        </p:txBody>
      </p:sp>
    </p:spTree>
    <p:extLst>
      <p:ext uri="{BB962C8B-B14F-4D97-AF65-F5344CB8AC3E}">
        <p14:creationId xmlns:p14="http://schemas.microsoft.com/office/powerpoint/2010/main" val="3465193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3911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4253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138</a:t>
            </a:fld>
            <a:endParaRPr lang="en-US"/>
          </a:p>
        </p:txBody>
      </p:sp>
    </p:spTree>
    <p:extLst>
      <p:ext uri="{BB962C8B-B14F-4D97-AF65-F5344CB8AC3E}">
        <p14:creationId xmlns:p14="http://schemas.microsoft.com/office/powerpoint/2010/main" val="41490087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5973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0283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141</a:t>
            </a:fld>
            <a:endParaRPr lang="en-US"/>
          </a:p>
        </p:txBody>
      </p:sp>
    </p:spTree>
    <p:extLst>
      <p:ext uri="{BB962C8B-B14F-4D97-AF65-F5344CB8AC3E}">
        <p14:creationId xmlns:p14="http://schemas.microsoft.com/office/powerpoint/2010/main" val="7382521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41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emergence of long read sequencing technologies (i.e., ONT and PacBio), de novo assembly becomes a promising way of constructing the original genome since a long read can span an entire repetitive sequence and enable continuous and complete assemblies.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output of nanopore sequencers is raw signal data that represents changes in electric current when a DNA strand passes through nanopore. Thus, the pipeline starts with the raw signal data. The first step, basecalling, translates this raw signal output of MinION into bases (A, C, G, T) to generate DNA reads. It is important to note that basecalling is the only step unique to nanopore sequencing, and the rest of the steps are applicable for both of the long read sequencing technologies (ONT and PacBio).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step computes all pairwise read alignments between each pair of reads, called read-to-read overlaps. The third pipeline step, genome assembly, generates an overlap graph, where each node denotes a read and each edge represents the overlaps between the corresponding two nodes. Then it traverses this overlap graph, produces the layout of the reads and then constructs a draft assembly. To increase the accuracy of the assembly, further polishing, i.e., post-assembly error correction, may be required, but it is optional. The fourth step of the pipeline is mapping the original basecalled reads to the generated draft assembly from the previous step (i.e., read mapping). The fifth and final step of the pipeline is polishing the assembly with the help of mappings from the previous step.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9007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do we mean by genome analysis or genome sequence analysis (GSA)?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Genome analysis starts with sequencing random short DNA fragments of copies of the original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Unfortunately,</a:t>
            </a:r>
            <a:r>
              <a:rPr lang="en-US" sz="1200" b="0" i="0" kern="1200" baseline="0" dirty="0">
                <a:solidFill>
                  <a:schemeClr val="tx1"/>
                </a:solidFill>
                <a:effectLst/>
                <a:latin typeface="+mn-lt"/>
                <a:ea typeface="+mn-ea"/>
                <a:cs typeface="+mn-cs"/>
              </a:rPr>
              <a:t> these reads </a:t>
            </a:r>
            <a:r>
              <a:rPr lang="en-US" sz="1200" kern="1200" dirty="0">
                <a:solidFill>
                  <a:schemeClr val="tx1"/>
                </a:solidFill>
                <a:effectLst/>
                <a:latin typeface="+mn-lt"/>
                <a:ea typeface="+mn-ea"/>
                <a:cs typeface="+mn-cs"/>
              </a:rPr>
              <a:t>lack information about their order and which part of genome they are originated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a:t>
            </a:r>
            <a:r>
              <a:rPr lang="en-US" sz="1200" kern="1200" baseline="0" dirty="0">
                <a:solidFill>
                  <a:schemeClr val="tx1"/>
                </a:solidFill>
                <a:effectLst/>
                <a:latin typeface="+mn-lt"/>
                <a:ea typeface="+mn-ea"/>
                <a:cs typeface="+mn-cs"/>
              </a:rPr>
              <a:t> the second step is to map these reads to a long reference genome.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0688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Typical sequencer machine generates a flood of reads, for example, Illumina HiSeq4000 generates 300 million bases/minute.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existing computer alignment algorithms can only process 0.6% of these reads in the same amount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gap is widening as more advanced sequencers are made available in the market.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782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the command utilized the multithreaded option with maximum of 48 core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DRAGEN competed alignment and BAM preprocessing for the NA12878D dataset in ~18 minute while GATK best practice pipeline took over 23 hours for the same (</a:t>
            </a:r>
            <a:r>
              <a:rPr lang="en-US" sz="1200" b="0" i="0" u="none" strike="noStrike" kern="1200" dirty="0">
                <a:solidFill>
                  <a:schemeClr val="tx1"/>
                </a:solidFill>
                <a:effectLst/>
                <a:latin typeface="+mn-lt"/>
                <a:ea typeface="+mn-ea"/>
                <a:cs typeface="+mn-cs"/>
                <a:hlinkClick r:id="rId3"/>
              </a:rPr>
              <a:t>Figure 2</a:t>
            </a:r>
            <a:r>
              <a:rPr lang="en-US" sz="1200" b="0" i="0" u="none" strike="noStrike" kern="1200" dirty="0">
                <a:solidFill>
                  <a:schemeClr val="tx1"/>
                </a:solidFill>
                <a:effectLst/>
                <a:latin typeface="+mn-lt"/>
                <a:ea typeface="+mn-ea"/>
                <a:cs typeface="+mn-cs"/>
              </a:rPr>
              <a:t>). Likewise, variant calling using the GATK </a:t>
            </a:r>
            <a:r>
              <a:rPr lang="en-US" sz="1200" b="0" i="0" u="none" strike="noStrike" kern="1200" dirty="0" err="1">
                <a:solidFill>
                  <a:schemeClr val="tx1"/>
                </a:solidFill>
                <a:effectLst/>
                <a:latin typeface="+mn-lt"/>
                <a:ea typeface="+mn-ea"/>
                <a:cs typeface="+mn-cs"/>
              </a:rPr>
              <a:t>HaplotypeCaller</a:t>
            </a:r>
            <a:r>
              <a:rPr lang="en-US" sz="1200" b="0" i="0" u="none" strike="noStrike" kern="1200" dirty="0">
                <a:solidFill>
                  <a:schemeClr val="tx1"/>
                </a:solidFill>
                <a:effectLst/>
                <a:latin typeface="+mn-lt"/>
                <a:ea typeface="+mn-ea"/>
                <a:cs typeface="+mn-cs"/>
              </a:rPr>
              <a:t> completed in over 9 hours while DRAGEN Haplotype aware variant caller took just 23 minutes. All over, DRAGEN NGS data run was completed in ~37 minutes while the GATK tools over 32 hours.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instance, high throughput NGS </a:t>
            </a:r>
            <a:r>
              <a:rPr lang="en-US" sz="1200" b="0" i="0" u="none" strike="noStrike" kern="1200" dirty="0" err="1">
                <a:solidFill>
                  <a:schemeClr val="tx1"/>
                </a:solidFill>
                <a:effectLst/>
                <a:latin typeface="+mn-lt"/>
                <a:ea typeface="+mn-ea"/>
                <a:cs typeface="+mn-cs"/>
              </a:rPr>
              <a:t>HiSeq</a:t>
            </a:r>
            <a:r>
              <a:rPr lang="en-US" sz="1200" b="0" i="0" u="none" strike="noStrike" kern="1200" dirty="0">
                <a:solidFill>
                  <a:schemeClr val="tx1"/>
                </a:solidFill>
                <a:effectLst/>
                <a:latin typeface="+mn-lt"/>
                <a:ea typeface="+mn-ea"/>
                <a:cs typeface="+mn-cs"/>
              </a:rPr>
              <a:t> X Ten System has around 18,000 humans’ whole genome sequencing capacity at 30× genome coverage annually which translates into just ~30 - 40-minute turnaround time for each genome sequencing.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fast sequencing turnaround time and roughly $1000 NGS whole genome cost is encouraging more institutes and individuals to opt for NGS based personalized medicine</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34899041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the command utilized the multithreaded option with maximum of 48 core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DRAGEN competed alignment and BAM preprocessing for the NA12878D dataset in ~18 minute while GATK best practice pipeline took over 23 hours for the same (</a:t>
            </a:r>
            <a:r>
              <a:rPr lang="en-US" sz="1200" b="0" i="0" u="none" strike="noStrike" kern="1200" dirty="0">
                <a:solidFill>
                  <a:schemeClr val="tx1"/>
                </a:solidFill>
                <a:effectLst/>
                <a:latin typeface="+mn-lt"/>
                <a:ea typeface="+mn-ea"/>
                <a:cs typeface="+mn-cs"/>
                <a:hlinkClick r:id="rId3"/>
              </a:rPr>
              <a:t>Figure 2</a:t>
            </a:r>
            <a:r>
              <a:rPr lang="en-US" sz="1200" b="0" i="0" u="none" strike="noStrike" kern="1200" dirty="0">
                <a:solidFill>
                  <a:schemeClr val="tx1"/>
                </a:solidFill>
                <a:effectLst/>
                <a:latin typeface="+mn-lt"/>
                <a:ea typeface="+mn-ea"/>
                <a:cs typeface="+mn-cs"/>
              </a:rPr>
              <a:t>). Likewise, variant calling using the GATK </a:t>
            </a:r>
            <a:r>
              <a:rPr lang="en-US" sz="1200" b="0" i="0" u="none" strike="noStrike" kern="1200" dirty="0" err="1">
                <a:solidFill>
                  <a:schemeClr val="tx1"/>
                </a:solidFill>
                <a:effectLst/>
                <a:latin typeface="+mn-lt"/>
                <a:ea typeface="+mn-ea"/>
                <a:cs typeface="+mn-cs"/>
              </a:rPr>
              <a:t>HaplotypeCaller</a:t>
            </a:r>
            <a:r>
              <a:rPr lang="en-US" sz="1200" b="0" i="0" u="none" strike="noStrike" kern="1200" dirty="0">
                <a:solidFill>
                  <a:schemeClr val="tx1"/>
                </a:solidFill>
                <a:effectLst/>
                <a:latin typeface="+mn-lt"/>
                <a:ea typeface="+mn-ea"/>
                <a:cs typeface="+mn-cs"/>
              </a:rPr>
              <a:t> completed in over 9 hours while DRAGEN Haplotype aware variant caller took just 23 minutes. All over, DRAGEN NGS data run was completed in ~37 minutes while the GATK tools over 32 hours.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instance, high throughput NGS </a:t>
            </a:r>
            <a:r>
              <a:rPr lang="en-US" sz="1200" b="0" i="0" u="none" strike="noStrike" kern="1200" dirty="0" err="1">
                <a:solidFill>
                  <a:schemeClr val="tx1"/>
                </a:solidFill>
                <a:effectLst/>
                <a:latin typeface="+mn-lt"/>
                <a:ea typeface="+mn-ea"/>
                <a:cs typeface="+mn-cs"/>
              </a:rPr>
              <a:t>HiSeq</a:t>
            </a:r>
            <a:r>
              <a:rPr lang="en-US" sz="1200" b="0" i="0" u="none" strike="noStrike" kern="1200" dirty="0">
                <a:solidFill>
                  <a:schemeClr val="tx1"/>
                </a:solidFill>
                <a:effectLst/>
                <a:latin typeface="+mn-lt"/>
                <a:ea typeface="+mn-ea"/>
                <a:cs typeface="+mn-cs"/>
              </a:rPr>
              <a:t> X Ten System has around 18,000 humans’ whole genome sequencing capacity at 30× genome coverage annually which translates into just ~30 - 40-minute turnaround time for each genome sequencing.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fast sequencing turnaround time and roughly $1000 NGS whole genome cost is encouraging more institutes and individuals to opt for NGS based personalized medicine</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149</a:t>
            </a:fld>
            <a:endParaRPr lang="en-US">
              <a:solidFill>
                <a:prstClr val="black"/>
              </a:solidFill>
            </a:endParaRPr>
          </a:p>
        </p:txBody>
      </p:sp>
    </p:spTree>
    <p:extLst>
      <p:ext uri="{BB962C8B-B14F-4D97-AF65-F5344CB8AC3E}">
        <p14:creationId xmlns:p14="http://schemas.microsoft.com/office/powerpoint/2010/main" val="29491086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200" dirty="0">
                <a:latin typeface="Calibri" panose="020F0502020204030204" pitchFamily="34" charset="0"/>
              </a:rPr>
              <a:t>12.48</a:t>
            </a:r>
          </a:p>
          <a:p>
            <a:pPr algn="ctr"/>
            <a:r>
              <a:rPr lang="en-US" sz="1200" dirty="0">
                <a:latin typeface="Calibri" panose="020F0502020204030204" pitchFamily="34" charset="0"/>
              </a:rPr>
              <a:t>5.2 CPU hours</a:t>
            </a:r>
          </a:p>
          <a:p>
            <a:pPr algn="ctr"/>
            <a:r>
              <a:rPr lang="en-US" sz="1200" dirty="0">
                <a:latin typeface="Calibri" panose="020F0502020204030204" pitchFamily="34" charset="0"/>
              </a:rPr>
              <a:t>144x</a:t>
            </a:r>
          </a:p>
          <a:p>
            <a:pPr algn="ctr"/>
            <a:r>
              <a:rPr lang="en-US" sz="1200" dirty="0">
                <a:latin typeface="Calibri" panose="020F0502020204030204" pitchFamily="34" charset="0"/>
              </a:rPr>
              <a:t>60 CPU hours</a:t>
            </a:r>
          </a:p>
          <a:p>
            <a:pPr algn="ctr"/>
            <a:endParaRPr lang="en-US" sz="1200" dirty="0">
              <a:latin typeface="Calibri" panose="020F0502020204030204" pitchFamily="34" charset="0"/>
            </a:endParaRPr>
          </a:p>
          <a:p>
            <a:pPr algn="ctr"/>
            <a:r>
              <a:rPr lang="en-US" sz="1200" dirty="0">
                <a:latin typeface="Calibri" panose="020F0502020204030204" pitchFamily="34" charset="0"/>
                <a:sym typeface="Wingdings" panose="05000000000000000000" pitchFamily="2" charset="2"/>
              </a:rPr>
              <a:t>BWA-MEM</a:t>
            </a:r>
          </a:p>
          <a:p>
            <a:pPr algn="ctr"/>
            <a:r>
              <a:rPr lang="en-US" dirty="0">
                <a:sym typeface="Wingdings" panose="05000000000000000000" pitchFamily="2" charset="2"/>
              </a:rPr>
              <a:t>25 minutes</a:t>
            </a:r>
          </a:p>
          <a:p>
            <a:pPr algn="ctr"/>
            <a:r>
              <a:rPr lang="en-US" dirty="0"/>
              <a:t>Illumine </a:t>
            </a:r>
            <a:r>
              <a:rPr lang="en-US" dirty="0" err="1"/>
              <a:t>HiSeq</a:t>
            </a:r>
            <a:r>
              <a:rPr lang="en-US" dirty="0"/>
              <a:t> X10</a:t>
            </a:r>
            <a:endParaRPr lang="en-US" dirty="0">
              <a:sym typeface="Wingdings" panose="05000000000000000000" pitchFamily="2" charset="2"/>
            </a:endParaRPr>
          </a:p>
          <a:p>
            <a:pPr algn="ctr"/>
            <a:endParaRPr lang="en-US" dirty="0">
              <a:sym typeface="Wingdings" panose="05000000000000000000" pitchFamily="2" charset="2"/>
            </a:endParaRPr>
          </a:p>
          <a:p>
            <a:pPr algn="ctr"/>
            <a:r>
              <a:rPr lang="en-US" dirty="0">
                <a:sym typeface="Wingdings" panose="05000000000000000000" pitchFamily="2" charset="2"/>
              </a:rPr>
              <a:t>25 minutes</a:t>
            </a:r>
          </a:p>
          <a:p>
            <a:pPr algn="ctr"/>
            <a:r>
              <a:rPr lang="en-US" dirty="0">
                <a:sym typeface="Wingdings" panose="05000000000000000000" pitchFamily="2" charset="2"/>
              </a:rPr>
              <a:t>Nanopore MinION</a:t>
            </a:r>
          </a:p>
          <a:p>
            <a:pPr algn="ctr"/>
            <a:endParaRPr lang="en-US" dirty="0">
              <a:sym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Short reads generated in a day using today’s HTS machines (e.g., Illumine </a:t>
            </a:r>
            <a:r>
              <a:rPr lang="en-US" dirty="0" err="1"/>
              <a:t>HiSeq</a:t>
            </a:r>
            <a:r>
              <a:rPr lang="en-US" dirty="0"/>
              <a:t> X10) can be mapped to the human reference genome using BWA-MEM [36], a popular and widely-used read mapper, in 12.5 CPU (central processing unit) days when running on a single core [66, 67]. BWA-MEM also takes about 2.5 CPU days to map long reads that are generated in 25 minutes using today’s Nanopore MinION sequencer [68]</a:t>
            </a:r>
          </a:p>
          <a:p>
            <a:pPr algn="ctr"/>
            <a:endParaRPr lang="en-US" dirty="0"/>
          </a:p>
          <a:p>
            <a:pPr algn="ctr"/>
            <a:endParaRPr lang="en-US" sz="1200" dirty="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150</a:t>
            </a:fld>
            <a:endParaRPr lang="en-US">
              <a:solidFill>
                <a:prstClr val="black"/>
              </a:solidFill>
            </a:endParaRPr>
          </a:p>
        </p:txBody>
      </p:sp>
    </p:spTree>
    <p:extLst>
      <p:ext uri="{BB962C8B-B14F-4D97-AF65-F5344CB8AC3E}">
        <p14:creationId xmlns:p14="http://schemas.microsoft.com/office/powerpoint/2010/main" val="33935564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rPr>
              <a:t>If</a:t>
            </a:r>
            <a:r>
              <a:rPr lang="en-US" baseline="0">
                <a:solidFill>
                  <a:prstClr val="black"/>
                </a:solidFill>
              </a:rPr>
              <a:t> we analyze the execution time of current read mappers that have alignment step, we will observe that 90% of the time is spent in read alignment step.</a:t>
            </a:r>
            <a:endParaRPr lang="en-US">
              <a:solidFill>
                <a:prstClr val="black"/>
              </a:solidFill>
            </a:endParaRP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151</a:t>
            </a:fld>
            <a:endParaRPr lang="en-US">
              <a:solidFill>
                <a:prstClr val="black"/>
              </a:solidFill>
            </a:endParaRPr>
          </a:p>
        </p:txBody>
      </p:sp>
    </p:spTree>
    <p:extLst>
      <p:ext uri="{BB962C8B-B14F-4D97-AF65-F5344CB8AC3E}">
        <p14:creationId xmlns:p14="http://schemas.microsoft.com/office/powerpoint/2010/main" val="36854396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observe that an overwhelming majority of the candidate locations have high dissimilarity with a</a:t>
            </a:r>
            <a:r>
              <a:rPr lang="en-US" baseline="0"/>
              <a:t> given read, which leads to waste the time verifying these locations.</a:t>
            </a:r>
          </a:p>
          <a:p>
            <a:endParaRPr lang="en-US"/>
          </a:p>
          <a:p>
            <a:endParaRPr lang="en-US"/>
          </a:p>
          <a:p>
            <a:r>
              <a:rPr lang="en-US"/>
              <a:t>H. Cheng</a:t>
            </a:r>
            <a:r>
              <a:rPr lang="en-US" i="1"/>
              <a:t>, et al.</a:t>
            </a:r>
            <a:r>
              <a:rPr lang="en-US"/>
              <a:t>, "</a:t>
            </a:r>
            <a:r>
              <a:rPr lang="en-US" err="1"/>
              <a:t>BitMapper</a:t>
            </a:r>
            <a:r>
              <a:rPr lang="en-US"/>
              <a:t>: an efficient all-mapper based on bit-vector computing," </a:t>
            </a:r>
            <a:r>
              <a:rPr lang="en-US" i="1"/>
              <a:t>BMC bioinformatics, </a:t>
            </a:r>
            <a:r>
              <a:rPr lang="en-US"/>
              <a:t>vol. 16, p. 1, 2015.</a:t>
            </a:r>
          </a:p>
          <a:p>
            <a:r>
              <a:rPr lang="en-US"/>
              <a:t>H. Xin</a:t>
            </a:r>
            <a:r>
              <a:rPr lang="en-US" i="1"/>
              <a:t>, et al.</a:t>
            </a:r>
            <a:r>
              <a:rPr lang="en-US"/>
              <a:t>, "Accelerating read mapping with </a:t>
            </a:r>
            <a:r>
              <a:rPr lang="en-US" err="1"/>
              <a:t>FastHASH</a:t>
            </a:r>
            <a:r>
              <a:rPr lang="en-US"/>
              <a:t>," </a:t>
            </a:r>
            <a:r>
              <a:rPr lang="en-US" i="1"/>
              <a:t>BMC genomics, </a:t>
            </a:r>
            <a:r>
              <a:rPr lang="en-US"/>
              <a:t>vol. 14, p. S13, 2013.</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152</a:t>
            </a:fld>
            <a:endParaRPr lang="en-US">
              <a:solidFill>
                <a:prstClr val="black"/>
              </a:solidFill>
            </a:endParaRPr>
          </a:p>
        </p:txBody>
      </p:sp>
    </p:spTree>
    <p:extLst>
      <p:ext uri="{BB962C8B-B14F-4D97-AF65-F5344CB8AC3E}">
        <p14:creationId xmlns:p14="http://schemas.microsoft.com/office/powerpoint/2010/main" val="355864850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Read alignment follows the basic dynamic-programming doctrine which runs in a quadratic time.</a:t>
            </a:r>
          </a:p>
          <a:p>
            <a:r>
              <a:rPr lang="en-US"/>
              <a:t>2- Data dependencies between the entries limits the parallelism. Each cell depends or three</a:t>
            </a:r>
            <a:r>
              <a:rPr lang="en-US" baseline="0"/>
              <a:t> pre-computed cells (immediate left, upper, and upper-left cells). Thus, we can compute the vectors one after another but not in parallel. Left-to-right, or top-to-bottom, anti-diagonal. </a:t>
            </a:r>
          </a:p>
          <a:p>
            <a:r>
              <a:rPr lang="en-US" baseline="0"/>
              <a:t>3- We can solve a significant amount of time, If we can find a way to detect the incorrect mappings with cheap heuristics, much cheaper than computing the alignment.</a:t>
            </a:r>
            <a:endParaRPr lang="en-US"/>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153</a:t>
            </a:fld>
            <a:endParaRPr lang="en-US">
              <a:solidFill>
                <a:prstClr val="black"/>
              </a:solidFill>
            </a:endParaRPr>
          </a:p>
        </p:txBody>
      </p:sp>
    </p:spTree>
    <p:extLst>
      <p:ext uri="{BB962C8B-B14F-4D97-AF65-F5344CB8AC3E}">
        <p14:creationId xmlns:p14="http://schemas.microsoft.com/office/powerpoint/2010/main" val="32192835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9817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Our first algorithm GenASM-DC</a:t>
            </a:r>
          </a:p>
          <a:p>
            <a:r>
              <a:rPr lang="en-US" dirty="0"/>
              <a:t>[CLICK] is the modified Bitap algorithm for distance calculation, where </a:t>
            </a:r>
          </a:p>
          <a:p>
            <a:r>
              <a:rPr lang="en-US" dirty="0"/>
              <a:t>[CLICK] we extend it to provide efficient support for long reads,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enable parallelism besides bit-parallelism that baseline Bitap provides by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performing loop unrolling and </a:t>
            </a:r>
            <a:r>
              <a:rPr lang="en-US" sz="1200" kern="1200" dirty="0">
                <a:solidFill>
                  <a:schemeClr val="tx1"/>
                </a:solidFill>
                <a:effectLst/>
                <a:latin typeface="+mn-lt"/>
                <a:ea typeface="+mn-ea"/>
                <a:cs typeface="+mn-cs"/>
              </a:rPr>
              <a:t>removing the loop dependencies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dirty="0"/>
              <a:t>exploiting text-level parallelism, where we divide the </a:t>
            </a:r>
            <a:r>
              <a:rPr lang="en-US" sz="1200" kern="1200" dirty="0">
                <a:solidFill>
                  <a:schemeClr val="tx1"/>
                </a:solidFill>
                <a:effectLst/>
                <a:latin typeface="+mn-lt"/>
                <a:ea typeface="+mn-ea"/>
                <a:cs typeface="+mn-cs"/>
              </a:rPr>
              <a:t>text into overlapping sub-texts and search the query in each of these sub-texts in parallel.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second algorithm, GenASM-TB, is a novel Bitap-compatible traceback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which </a:t>
            </a:r>
            <a:r>
              <a:rPr lang="en-US" sz="1200" kern="1200" dirty="0">
                <a:solidFill>
                  <a:srgbClr val="7030A0"/>
                </a:solidFill>
                <a:effectLst/>
                <a:latin typeface="+mn-lt"/>
                <a:ea typeface="+mn-ea"/>
                <a:cs typeface="+mn-cs"/>
              </a:rPr>
              <a:t>w</a:t>
            </a:r>
            <a:r>
              <a:rPr lang="en-US" sz="1200" dirty="0">
                <a:solidFill>
                  <a:srgbClr val="7030A0"/>
                </a:solidFill>
              </a:rPr>
              <a:t>alks through the intermediate bitvectors </a:t>
            </a:r>
            <a:r>
              <a:rPr lang="en-US" sz="1200" dirty="0">
                <a:solidFill>
                  <a:schemeClr val="tx1"/>
                </a:solidFill>
              </a:rPr>
              <a:t>(match, deletion, substitution, insertion) generated by GenASM-DC and finds the optimal alignment.</a:t>
            </a:r>
          </a:p>
          <a:p>
            <a:r>
              <a:rPr lang="en-US" sz="1200" dirty="0">
                <a:solidFill>
                  <a:schemeClr val="tx1"/>
                </a:solidFill>
              </a:rPr>
              <a:t>[CLICK] </a:t>
            </a:r>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164</a:t>
            </a:fld>
            <a:endParaRPr lang="en-US"/>
          </a:p>
        </p:txBody>
      </p:sp>
    </p:spTree>
    <p:extLst>
      <p:ext uri="{BB962C8B-B14F-4D97-AF65-F5344CB8AC3E}">
        <p14:creationId xmlns:p14="http://schemas.microsoft.com/office/powerpoint/2010/main" val="83412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lang="en-US" sz="1200" kern="1200" dirty="0">
                <a:solidFill>
                  <a:schemeClr val="tx1"/>
                </a:solidFill>
                <a:effectLst/>
                <a:latin typeface="+mn-lt"/>
                <a:ea typeface="+mn-ea"/>
                <a:cs typeface="+mn-cs"/>
              </a:rPr>
              <a:t>In this work, we analyze the tools associated with the multiple steps in the genome assembly pipeline using nanopore sequence data in terms of accuracy, speed, memory efficiency and scalability.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Reveal bottlenecks and trade-offs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that different combinations of tools and different underlying systems lead to</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This is the first study on bottleneck analysis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Provide guidelines for practitioners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determine the appropriate tools and tool combinations that can satisfy their goals, and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Provide guidelines for tool developers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make design choices to improve current and future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28455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GenASM will appear in MICRO 2020 next week and you can find our pre-print online.</a:t>
            </a:r>
          </a:p>
        </p:txBody>
      </p:sp>
      <p:sp>
        <p:nvSpPr>
          <p:cNvPr id="4" name="Slide Number Placeholder 3"/>
          <p:cNvSpPr>
            <a:spLocks noGrp="1"/>
          </p:cNvSpPr>
          <p:nvPr>
            <p:ph type="sldNum" sz="quarter" idx="5"/>
          </p:nvPr>
        </p:nvSpPr>
        <p:spPr/>
        <p:txBody>
          <a:bodyPr/>
          <a:lstStyle/>
          <a:p>
            <a:fld id="{47139A41-7A76-1D40-B3BE-29B670EC38FE}" type="slidenum">
              <a:rPr lang="en-US" smtClean="0"/>
              <a:t>167</a:t>
            </a:fld>
            <a:endParaRPr lang="en-US"/>
          </a:p>
        </p:txBody>
      </p:sp>
    </p:spTree>
    <p:extLst>
      <p:ext uri="{BB962C8B-B14F-4D97-AF65-F5344CB8AC3E}">
        <p14:creationId xmlns:p14="http://schemas.microsoft.com/office/powerpoint/2010/main" val="11322393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253934237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we map our GenASM accelerators and their associated SRAMs (See Section 4.7) to the Intel Stratix 10 MX device. As we show in Figure 5-2, we map the DC and TB datapaths along with the HBM2 interface to the FPGA core logic fabric. Due to their larger total capacity, we map TB-SRAMs to the M20Ks. On the other hand, since DC-SRAM is required only to store the input text and pattern, we store them into registers and thus, map them to the core logic fabric as well.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4062390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13347013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171502740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5564448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1.4 GB in total</a:t>
            </a:r>
          </a:p>
          <a:p>
            <a:pPr marL="0" lvl="0" indent="0" algn="l" rtl="0">
              <a:spcBef>
                <a:spcPts val="0"/>
              </a:spcBef>
              <a:spcAft>
                <a:spcPts val="0"/>
              </a:spcAft>
              <a:buNone/>
            </a:pPr>
            <a:r>
              <a:rPr lang="en-US" dirty="0"/>
              <a:t>620 MB nodes</a:t>
            </a:r>
          </a:p>
          <a:p>
            <a:pPr marL="0" lvl="0" indent="0" algn="l" rtl="0">
              <a:spcBef>
                <a:spcPts val="0"/>
              </a:spcBef>
              <a:spcAft>
                <a:spcPts val="0"/>
              </a:spcAft>
              <a:buNone/>
            </a:pPr>
            <a:r>
              <a:rPr lang="en-US" dirty="0"/>
              <a:t>740 MB chars</a:t>
            </a:r>
          </a:p>
          <a:p>
            <a:pPr marL="0" lvl="0" indent="0" algn="l" rtl="0">
              <a:spcBef>
                <a:spcPts val="0"/>
              </a:spcBef>
              <a:spcAft>
                <a:spcPts val="0"/>
              </a:spcAft>
              <a:buNone/>
            </a:pPr>
            <a:r>
              <a:rPr lang="en-US" dirty="0"/>
              <a:t>106 MB edges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nodes, number of edges and total sequence length) for each chromosome’s associated graph to determine the data sizes of our graph structure. Based on our analysis, we find that each node in the nodes table requires 32B per entry and the total size of the nodes table is </a:t>
            </a:r>
            <a:r>
              <a:rPr lang="en-US" sz="1200" i="1" kern="1200" dirty="0">
                <a:solidFill>
                  <a:schemeClr val="tx1"/>
                </a:solidFill>
                <a:effectLst/>
                <a:latin typeface="+mn-lt"/>
                <a:ea typeface="+mn-ea"/>
                <a:cs typeface="+mn-cs"/>
              </a:rPr>
              <a:t>#nodes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32B</a:t>
            </a:r>
            <a:r>
              <a:rPr lang="en-US" sz="1200" kern="1200" dirty="0">
                <a:solidFill>
                  <a:schemeClr val="tx1"/>
                </a:solidFill>
                <a:effectLst/>
                <a:latin typeface="+mn-lt"/>
                <a:ea typeface="+mn-ea"/>
                <a:cs typeface="+mn-cs"/>
              </a:rPr>
              <a:t>. Since we can store characters in the sequences table using a 2-bit representation (since we only have 4 possible characters), the total size is </a:t>
            </a:r>
            <a:r>
              <a:rPr lang="en-US" sz="1200" i="1" kern="1200" dirty="0">
                <a:solidFill>
                  <a:schemeClr val="tx1"/>
                </a:solidFill>
                <a:effectLst/>
                <a:latin typeface="+mn-lt"/>
                <a:ea typeface="+mn-ea"/>
                <a:cs typeface="+mn-cs"/>
              </a:rPr>
              <a:t>total sequence length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2bit</a:t>
            </a:r>
            <a:r>
              <a:rPr lang="en-US" sz="1200" kern="1200" dirty="0">
                <a:solidFill>
                  <a:schemeClr val="tx1"/>
                </a:solidFill>
                <a:effectLst/>
                <a:latin typeface="+mn-lt"/>
                <a:ea typeface="+mn-ea"/>
                <a:cs typeface="+mn-cs"/>
              </a:rPr>
              <a:t>. We also find that each entry in the edges table requires 4B, thus the total size of the edges table is </a:t>
            </a:r>
            <a:r>
              <a:rPr lang="en-US" sz="1200" i="1" kern="1200" dirty="0">
                <a:solidFill>
                  <a:schemeClr val="tx1"/>
                </a:solidFill>
                <a:effectLst/>
                <a:latin typeface="+mn-lt"/>
                <a:ea typeface="+mn-ea"/>
                <a:cs typeface="+mn-cs"/>
              </a:rPr>
              <a:t>#edges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three separate table structures: (1) the nodes table, which stores the nodes of the graphs as the &lt;node id&gt; as the key and the &lt;node’s sequence’s length, starting address at the sequences table, node’s number of outgoing edges, starting address at the edges table&gt; as the value; (2) the sequences table, which stores the associated sequences of each node; and (3) the edges table, which stores the associated outgoing nodes (by node ID) of each node. </a:t>
            </a:r>
            <a:endParaRPr lang="en-US" dirty="0"/>
          </a:p>
        </p:txBody>
      </p:sp>
    </p:spTree>
    <p:extLst>
      <p:ext uri="{BB962C8B-B14F-4D97-AF65-F5344CB8AC3E}">
        <p14:creationId xmlns:p14="http://schemas.microsoft.com/office/powerpoint/2010/main" val="25524641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9.8GB in total</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first-level of the hash table, similar to Minimap2 [136], we have </a:t>
            </a:r>
            <a:r>
              <a:rPr lang="en-US" sz="1200" i="1" kern="1200" dirty="0">
                <a:solidFill>
                  <a:schemeClr val="tx1"/>
                </a:solidFill>
                <a:effectLst/>
                <a:latin typeface="+mn-lt"/>
                <a:ea typeface="+mn-ea"/>
                <a:cs typeface="+mn-cs"/>
              </a:rPr>
              <a:t>buckets </a:t>
            </a:r>
            <a:r>
              <a:rPr lang="en-US" sz="1200" kern="1200" dirty="0">
                <a:solidFill>
                  <a:schemeClr val="tx1"/>
                </a:solidFill>
                <a:effectLst/>
                <a:latin typeface="+mn-lt"/>
                <a:ea typeface="+mn-ea"/>
                <a:cs typeface="+mn-cs"/>
              </a:rPr>
              <a:t>to decrease the memory footprint of the index. Each entry in this first-level of the index stores &lt;starting address of the minimizers in the corresponding bucket in the second-level, number of minimizers in the corresponding bucket&gt;. In the second-level of the hash table, we have the </a:t>
            </a:r>
            <a:r>
              <a:rPr lang="en-US" sz="1200" i="1" kern="1200" dirty="0">
                <a:solidFill>
                  <a:schemeClr val="tx1"/>
                </a:solidFill>
                <a:effectLst/>
                <a:latin typeface="+mn-lt"/>
                <a:ea typeface="+mn-ea"/>
                <a:cs typeface="+mn-cs"/>
              </a:rPr>
              <a:t>minimizers</a:t>
            </a:r>
            <a:r>
              <a:rPr lang="en-US" sz="1200" kern="1200" dirty="0">
                <a:solidFill>
                  <a:schemeClr val="tx1"/>
                </a:solidFill>
                <a:effectLst/>
                <a:latin typeface="+mn-lt"/>
                <a:ea typeface="+mn-ea"/>
                <a:cs typeface="+mn-cs"/>
              </a:rPr>
              <a:t>. Each entry in this second-level of the index stores &lt;hash value of the corresponding minimizer, starting address of the seed locations of the corresponding minimizer in the second-level, number of locations of the corresponding minimizer&gt;. Minimizers are sorted based on their hash values in the second-level of the index. Finally, in the third-level of the hash table, we have the </a:t>
            </a:r>
            <a:r>
              <a:rPr lang="en-US" sz="1200" i="1" kern="1200" dirty="0">
                <a:solidFill>
                  <a:schemeClr val="tx1"/>
                </a:solidFill>
                <a:effectLst/>
                <a:latin typeface="+mn-lt"/>
                <a:ea typeface="+mn-ea"/>
                <a:cs typeface="+mn-cs"/>
              </a:rPr>
              <a:t>seed locations</a:t>
            </a:r>
            <a:r>
              <a:rPr lang="en-US" sz="1200" kern="1200" dirty="0">
                <a:solidFill>
                  <a:schemeClr val="tx1"/>
                </a:solidFill>
                <a:effectLst/>
                <a:latin typeface="+mn-lt"/>
                <a:ea typeface="+mn-ea"/>
                <a:cs typeface="+mn-cs"/>
              </a:rPr>
              <a:t>. Each entry in this third-level of the index stores &lt;node ID of the corresponding seed location, relative offset of the corresponding seed location within the node&gt;. Locations are grouped based on their corresponding minimizers and sorted within each group based on their values. </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the stats (i.e., number of distinct minimizers, total number of locations, maximum number of minimizers per bucket, and maximum number of locations per minimizer) for each graph to determine the data sizes of our index structure. Based on our empirical analysis, we find that 224 is the optimum number of buckets in terms of memory footprint and the number of keys per each bucket. We also find that each bucket entry requires 4B of data, thus the total size of the first-level of the index is 224 * </a:t>
            </a:r>
            <a:r>
              <a:rPr lang="en-US" sz="1200" i="1" kern="1200" dirty="0">
                <a:solidFill>
                  <a:schemeClr val="tx1"/>
                </a:solidFill>
                <a:effectLst/>
                <a:latin typeface="+mn-lt"/>
                <a:ea typeface="+mn-ea"/>
                <a:cs typeface="+mn-cs"/>
              </a:rPr>
              <a:t>4B</a:t>
            </a:r>
            <a:r>
              <a:rPr lang="en-US" sz="1200" kern="1200" dirty="0">
                <a:solidFill>
                  <a:schemeClr val="tx1"/>
                </a:solidFill>
                <a:effectLst/>
                <a:latin typeface="+mn-lt"/>
                <a:ea typeface="+mn-ea"/>
                <a:cs typeface="+mn-cs"/>
              </a:rPr>
              <a:t>. Each minimizer in the second-level of the index requires 12B of data, thus the total size of the second-level of the index is </a:t>
            </a:r>
            <a:r>
              <a:rPr lang="en-US" sz="1200" i="1" kern="1200" dirty="0">
                <a:solidFill>
                  <a:schemeClr val="tx1"/>
                </a:solidFill>
                <a:effectLst/>
                <a:latin typeface="+mn-lt"/>
                <a:ea typeface="+mn-ea"/>
                <a:cs typeface="+mn-cs"/>
              </a:rPr>
              <a:t>#distinct minimizers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12B</a:t>
            </a:r>
            <a:r>
              <a:rPr lang="en-US" sz="1200" kern="1200" dirty="0">
                <a:solidFill>
                  <a:schemeClr val="tx1"/>
                </a:solidFill>
                <a:effectLst/>
                <a:latin typeface="+mn-lt"/>
                <a:ea typeface="+mn-ea"/>
                <a:cs typeface="+mn-cs"/>
              </a:rPr>
              <a:t>. Each location in the third-level of the index requires 8B of data, thus the total size of the third-level of the index is </a:t>
            </a:r>
            <a:r>
              <a:rPr lang="en-US" sz="1200" i="1" kern="1200" dirty="0">
                <a:solidFill>
                  <a:schemeClr val="tx1"/>
                </a:solidFill>
                <a:effectLst/>
                <a:latin typeface="+mn-lt"/>
                <a:ea typeface="+mn-ea"/>
                <a:cs typeface="+mn-cs"/>
              </a:rPr>
              <a:t>#total number of locations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8B</a:t>
            </a:r>
            <a:r>
              <a:rPr lang="en-US" sz="1200" kern="1200" dirty="0">
                <a:solidFill>
                  <a:schemeClr val="tx1"/>
                </a:solidFill>
                <a:effectLst/>
                <a:latin typeface="+mn-lt"/>
                <a:ea typeface="+mn-ea"/>
                <a:cs typeface="+mn-cs"/>
              </a:rPr>
              <a:t>.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44927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2375241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endParaRPr dirty="0"/>
          </a:p>
        </p:txBody>
      </p:sp>
    </p:spTree>
    <p:extLst>
      <p:ext uri="{BB962C8B-B14F-4D97-AF65-F5344CB8AC3E}">
        <p14:creationId xmlns:p14="http://schemas.microsoft.com/office/powerpoint/2010/main" val="348309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21 observations in our paper, but let me highlight 3 key findings we made</a:t>
            </a:r>
          </a:p>
          <a:p>
            <a:endParaRPr lang="en-US" dirty="0"/>
          </a:p>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and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cores/threads is an important requirement. </a:t>
            </a:r>
          </a:p>
          <a:p>
            <a:pPr marL="436563" indent="-292100" algn="just">
              <a:lnSpc>
                <a:spcPct val="100000"/>
              </a:lnSpc>
              <a:spcBef>
                <a:spcPts val="0"/>
              </a:spcBef>
              <a:spcAft>
                <a:spcPts val="0"/>
              </a:spcAft>
            </a:pPr>
            <a:r>
              <a:rPr lang="en-US" dirty="0"/>
              <a:t>However, parallelizing the tool can </a:t>
            </a:r>
            <a:r>
              <a:rPr lang="en-US" dirty="0">
                <a:solidFill>
                  <a:srgbClr val="C00000"/>
                </a:solidFill>
              </a:rPr>
              <a:t>increase the memory usage.</a:t>
            </a:r>
            <a:endParaRPr lang="en-US" dirty="0"/>
          </a:p>
          <a:p>
            <a:pPr marL="700088" lvl="1" indent="-292100" algn="just">
              <a:lnSpc>
                <a:spcPct val="100000"/>
              </a:lnSpc>
              <a:spcBef>
                <a:spcPts val="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16</a:t>
            </a:fld>
            <a:endParaRPr lang="en-US"/>
          </a:p>
        </p:txBody>
      </p:sp>
    </p:spTree>
    <p:extLst>
      <p:ext uri="{BB962C8B-B14F-4D97-AF65-F5344CB8AC3E}">
        <p14:creationId xmlns:p14="http://schemas.microsoft.com/office/powerpoint/2010/main" val="16562645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bacf5b389_0_6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bacf5b389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T2–R1 (which maps to R[d – 1]) needs to be generated by PE(x–1) in Cycle(y–1)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T1–R1 (which maps to </a:t>
            </a:r>
            <a:r>
              <a:rPr lang="en-US" sz="1200" kern="1200" dirty="0" err="1">
                <a:solidFill>
                  <a:schemeClr val="tx1"/>
                </a:solidFill>
                <a:effectLst/>
                <a:latin typeface="+mn-lt"/>
                <a:ea typeface="+mn-ea"/>
                <a:cs typeface="+mn-cs"/>
              </a:rPr>
              <a:t>oldR</a:t>
            </a:r>
            <a:r>
              <a:rPr lang="en-US" sz="1200" kern="1200" dirty="0">
                <a:solidFill>
                  <a:schemeClr val="tx1"/>
                </a:solidFill>
                <a:effectLst/>
                <a:latin typeface="+mn-lt"/>
                <a:ea typeface="+mn-ea"/>
                <a:cs typeface="+mn-cs"/>
              </a:rPr>
              <a:t>[d – 1]) needs to be generated by PE(x–1) in Cycle(y–2)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T1–R2 (which maps to </a:t>
            </a:r>
            <a:r>
              <a:rPr lang="en-US" sz="1200" kern="1200" dirty="0" err="1">
                <a:solidFill>
                  <a:schemeClr val="tx1"/>
                </a:solidFill>
                <a:effectLst/>
                <a:latin typeface="+mn-lt"/>
                <a:ea typeface="+mn-ea"/>
                <a:cs typeface="+mn-cs"/>
              </a:rPr>
              <a:t>oldR</a:t>
            </a:r>
            <a:r>
              <a:rPr lang="en-US" sz="1200" kern="1200" dirty="0">
                <a:solidFill>
                  <a:schemeClr val="tx1"/>
                </a:solidFill>
                <a:effectLst/>
                <a:latin typeface="+mn-lt"/>
                <a:ea typeface="+mn-ea"/>
                <a:cs typeface="+mn-cs"/>
              </a:rPr>
              <a:t>[d]) needs to be generated by PE(x) in Cycle(y–1)</a:t>
            </a:r>
            <a:endParaRPr dirty="0"/>
          </a:p>
        </p:txBody>
      </p:sp>
      <p:sp>
        <p:nvSpPr>
          <p:cNvPr id="289" name="Google Shape;289;gcbacf5b389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35301229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bacf5b389_0_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bacf5b389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cbacf5b389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181</a:t>
            </a:fld>
            <a:endParaRPr/>
          </a:p>
        </p:txBody>
      </p:sp>
    </p:spTree>
    <p:extLst>
      <p:ext uri="{BB962C8B-B14F-4D97-AF65-F5344CB8AC3E}">
        <p14:creationId xmlns:p14="http://schemas.microsoft.com/office/powerpoint/2010/main" val="146853586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bacf5b389_0_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bacf5b389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cbacf5b389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extLst>
      <p:ext uri="{BB962C8B-B14F-4D97-AF65-F5344CB8AC3E}">
        <p14:creationId xmlns:p14="http://schemas.microsoft.com/office/powerpoint/2010/main" val="13905719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911aed8e9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c911aed8e9_0_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64030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09246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911aed8e9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c911aed8e9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430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17</a:t>
            </a:fld>
            <a:endParaRPr lang="en-US"/>
          </a:p>
        </p:txBody>
      </p:sp>
    </p:spTree>
    <p:extLst>
      <p:ext uri="{BB962C8B-B14F-4D97-AF65-F5344CB8AC3E}">
        <p14:creationId xmlns:p14="http://schemas.microsoft.com/office/powerpoint/2010/main" val="1346338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18</a:t>
            </a:fld>
            <a:endParaRPr lang="en-US"/>
          </a:p>
        </p:txBody>
      </p:sp>
    </p:spTree>
    <p:extLst>
      <p:ext uri="{BB962C8B-B14F-4D97-AF65-F5344CB8AC3E}">
        <p14:creationId xmlns:p14="http://schemas.microsoft.com/office/powerpoint/2010/main" val="146320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19</a:t>
            </a:fld>
            <a:endParaRPr lang="en-US"/>
          </a:p>
        </p:txBody>
      </p:sp>
    </p:spTree>
    <p:extLst>
      <p:ext uri="{BB962C8B-B14F-4D97-AF65-F5344CB8AC3E}">
        <p14:creationId xmlns:p14="http://schemas.microsoft.com/office/powerpoint/2010/main" val="4077029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other observations, you can refer to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20</a:t>
            </a:fld>
            <a:endParaRPr lang="en-US"/>
          </a:p>
        </p:txBody>
      </p:sp>
    </p:spTree>
    <p:extLst>
      <p:ext uri="{BB962C8B-B14F-4D97-AF65-F5344CB8AC3E}">
        <p14:creationId xmlns:p14="http://schemas.microsoft.com/office/powerpoint/2010/main" val="2152312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Genome sequencing, which enables us to determine the DNA sequence of an organism, [CLICK] plays a pivotal role in areas such as personalized medicine, outbreak tracing (like COVID-19), and the understanding of evolution.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However, there is no …</a:t>
            </a:r>
          </a:p>
        </p:txBody>
      </p:sp>
      <p:sp>
        <p:nvSpPr>
          <p:cNvPr id="4" name="Slide Number Placeholder 3"/>
          <p:cNvSpPr>
            <a:spLocks noGrp="1"/>
          </p:cNvSpPr>
          <p:nvPr>
            <p:ph type="sldNum" sz="quarter" idx="5"/>
          </p:nvPr>
        </p:nvSpPr>
        <p:spPr/>
        <p:txBody>
          <a:bodyPr/>
          <a:lstStyle/>
          <a:p>
            <a:fld id="{47139A41-7A76-1D40-B3BE-29B670EC38FE}" type="slidenum">
              <a:rPr lang="en-US" smtClean="0"/>
              <a:t>2</a:t>
            </a:fld>
            <a:endParaRPr lang="en-US"/>
          </a:p>
        </p:txBody>
      </p:sp>
    </p:spTree>
    <p:extLst>
      <p:ext uri="{BB962C8B-B14F-4D97-AF65-F5344CB8AC3E}">
        <p14:creationId xmlns:p14="http://schemas.microsoft.com/office/powerpoint/2010/main" val="183253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meet the three goals that we discussed, we need to co-design the HW and SW</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low-power + high-performance</a:t>
            </a:r>
          </a:p>
          <a:p>
            <a:r>
              <a:rPr lang="en-US" sz="1200" b="0" i="0" u="none" strike="noStrike" kern="1200" dirty="0">
                <a:solidFill>
                  <a:schemeClr val="tx1"/>
                </a:solidFill>
                <a:effectLst/>
                <a:latin typeface="+mn-lt"/>
                <a:ea typeface="+mn-ea"/>
                <a:cs typeface="+mn-cs"/>
              </a:rPr>
              <a:t>memory-efficiency</a:t>
            </a:r>
          </a:p>
          <a:p>
            <a:r>
              <a:rPr lang="en-US" sz="1200" b="0" i="0" u="none" strike="noStrike" kern="1200" dirty="0">
                <a:solidFill>
                  <a:schemeClr val="tx1"/>
                </a:solidFill>
                <a:effectLst/>
                <a:latin typeface="+mn-lt"/>
                <a:ea typeface="+mn-ea"/>
                <a:cs typeface="+mn-cs"/>
              </a:rPr>
              <a:t>high parallelism</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21</a:t>
            </a:fld>
            <a:endParaRPr lang="en-US"/>
          </a:p>
        </p:txBody>
      </p:sp>
    </p:spTree>
    <p:extLst>
      <p:ext uri="{BB962C8B-B14F-4D97-AF65-F5344CB8AC3E}">
        <p14:creationId xmlns:p14="http://schemas.microsoft.com/office/powerpoint/2010/main" val="1408340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read mapping is one of the steps of the assembly pipeline.</a:t>
            </a:r>
          </a:p>
          <a:p>
            <a:r>
              <a:rPr lang="en-US" dirty="0"/>
              <a:t>However, if you remember, read mapping is also another main approach to perform GSA. And it is a very commonly used pipeline, and one of the very common downstream analysis after read mapping is variant calling.</a:t>
            </a:r>
          </a:p>
        </p:txBody>
      </p:sp>
      <p:sp>
        <p:nvSpPr>
          <p:cNvPr id="4" name="Slide Number Placeholder 3"/>
          <p:cNvSpPr>
            <a:spLocks noGrp="1"/>
          </p:cNvSpPr>
          <p:nvPr>
            <p:ph type="sldNum" sz="quarter" idx="10"/>
          </p:nvPr>
        </p:nvSpPr>
        <p:spPr/>
        <p:txBody>
          <a:bodyPr/>
          <a:lstStyle/>
          <a:p>
            <a:fld id="{2A29B5B4-DF53-9241-A035-39249688D76D}" type="slidenum">
              <a:rPr lang="en-US" smtClean="0"/>
              <a:t>22</a:t>
            </a:fld>
            <a:endParaRPr lang="en-US"/>
          </a:p>
        </p:txBody>
      </p:sp>
    </p:spTree>
    <p:extLst>
      <p:ext uri="{BB962C8B-B14F-4D97-AF65-F5344CB8AC3E}">
        <p14:creationId xmlns:p14="http://schemas.microsoft.com/office/powerpoint/2010/main" val="406484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read mapping pipeline. Read mapping can be seen as a four-step process (i.e., </a:t>
            </a:r>
            <a:r>
              <a:rPr lang="en-US" sz="1200" i="1" kern="1200" dirty="0">
                <a:solidFill>
                  <a:schemeClr val="tx1"/>
                </a:solidFill>
                <a:effectLst/>
                <a:latin typeface="+mn-lt"/>
                <a:ea typeface="+mn-ea"/>
                <a:cs typeface="+mn-cs"/>
              </a:rPr>
              <a:t>seed-and-extend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read mapping starts with </a:t>
            </a:r>
            <a:r>
              <a:rPr lang="en-US" sz="1200" i="1" kern="1200" dirty="0">
                <a:solidFill>
                  <a:schemeClr val="tx1"/>
                </a:solidFill>
                <a:effectLst/>
                <a:latin typeface="+mn-lt"/>
                <a:ea typeface="+mn-ea"/>
                <a:cs typeface="+mn-cs"/>
              </a:rPr>
              <a:t>indexing </a:t>
            </a:r>
            <a:r>
              <a:rPr lang="en-US" sz="1200" kern="1200" dirty="0">
                <a:solidFill>
                  <a:schemeClr val="tx1"/>
                </a:solidFill>
                <a:effectLst/>
                <a:latin typeface="+mn-lt"/>
                <a:ea typeface="+mn-ea"/>
                <a:cs typeface="+mn-cs"/>
              </a:rPr>
              <a:t>the reference genome. This index contains all possible fixed-length substrings as the keys, and the exact match locations of these substrings in the reference genome as values. Second, </a:t>
            </a:r>
            <a:r>
              <a:rPr lang="en-US" sz="1200" i="1" kern="1200" dirty="0">
                <a:solidFill>
                  <a:schemeClr val="tx1"/>
                </a:solidFill>
                <a:effectLst/>
                <a:latin typeface="+mn-lt"/>
                <a:ea typeface="+mn-ea"/>
                <a:cs typeface="+mn-cs"/>
              </a:rPr>
              <a:t>seeding </a:t>
            </a:r>
            <a:r>
              <a:rPr lang="en-US" sz="1200" kern="1200" dirty="0">
                <a:solidFill>
                  <a:schemeClr val="tx1"/>
                </a:solidFill>
                <a:effectLst/>
                <a:latin typeface="+mn-lt"/>
                <a:ea typeface="+mn-ea"/>
                <a:cs typeface="+mn-cs"/>
              </a:rPr>
              <a:t>queries the index structure for determining potential mapping locations of each read in the reference genome using substrings (i.e., </a:t>
            </a:r>
            <a:r>
              <a:rPr lang="en-US" sz="1200" i="1" kern="1200" dirty="0">
                <a:solidFill>
                  <a:schemeClr val="tx1"/>
                </a:solidFill>
                <a:effectLst/>
                <a:latin typeface="+mn-lt"/>
                <a:ea typeface="+mn-ea"/>
                <a:cs typeface="+mn-cs"/>
              </a:rPr>
              <a:t>seeds</a:t>
            </a:r>
            <a:r>
              <a:rPr lang="en-US" sz="1200" kern="1200" dirty="0">
                <a:solidFill>
                  <a:schemeClr val="tx1"/>
                </a:solidFill>
                <a:effectLst/>
                <a:latin typeface="+mn-lt"/>
                <a:ea typeface="+mn-ea"/>
                <a:cs typeface="+mn-cs"/>
              </a:rPr>
              <a:t>) from each read.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a:t>
            </a:r>
            <a:r>
              <a:rPr lang="en-US" sz="1200" i="1" kern="1200" dirty="0">
                <a:solidFill>
                  <a:schemeClr val="tx1"/>
                </a:solidFill>
                <a:effectLst/>
                <a:latin typeface="+mn-lt"/>
                <a:ea typeface="+mn-ea"/>
                <a:cs typeface="+mn-cs"/>
              </a:rPr>
              <a:t>pre-alignment filtering </a:t>
            </a:r>
            <a:r>
              <a:rPr lang="en-US" sz="1200" kern="1200" dirty="0">
                <a:solidFill>
                  <a:schemeClr val="tx1"/>
                </a:solidFill>
                <a:effectLst/>
                <a:latin typeface="+mn-lt"/>
                <a:ea typeface="+mn-ea"/>
                <a:cs typeface="+mn-cs"/>
              </a:rPr>
              <a:t>uses filtering heuristics to examine the similarity between every read and its potential matching segment on the reference genome that are identified in the second step. Goal is to eliminate most of the dissimilar sequences to decrease the number of required alignments. Fourth, for all of the non-filtered candidate mapping locations, </a:t>
            </a:r>
            <a:r>
              <a:rPr lang="en-US" sz="1200" i="1" kern="1200" dirty="0">
                <a:solidFill>
                  <a:schemeClr val="tx1"/>
                </a:solidFill>
                <a:effectLst/>
                <a:latin typeface="+mn-lt"/>
                <a:ea typeface="+mn-ea"/>
                <a:cs typeface="+mn-cs"/>
              </a:rPr>
              <a:t>read alignment </a:t>
            </a:r>
            <a:r>
              <a:rPr lang="en-US" sz="1200" kern="1200" dirty="0">
                <a:solidFill>
                  <a:schemeClr val="tx1"/>
                </a:solidFill>
                <a:effectLst/>
                <a:latin typeface="+mn-lt"/>
                <a:ea typeface="+mn-ea"/>
                <a:cs typeface="+mn-cs"/>
              </a:rPr>
              <a:t>(i.e., </a:t>
            </a:r>
            <a:r>
              <a:rPr lang="en-US" sz="1200" i="1" kern="1200" dirty="0">
                <a:solidFill>
                  <a:schemeClr val="tx1"/>
                </a:solidFill>
                <a:effectLst/>
                <a:latin typeface="+mn-lt"/>
                <a:ea typeface="+mn-ea"/>
                <a:cs typeface="+mn-cs"/>
              </a:rPr>
              <a:t>seed-extension</a:t>
            </a:r>
            <a:r>
              <a:rPr lang="en-US" sz="1200" kern="1200" dirty="0">
                <a:solidFill>
                  <a:schemeClr val="tx1"/>
                </a:solidFill>
                <a:effectLst/>
                <a:latin typeface="+mn-lt"/>
                <a:ea typeface="+mn-ea"/>
                <a:cs typeface="+mn-cs"/>
              </a:rPr>
              <a:t>) step performs a dynamic programming based alignment to determine the best location of the query read. As part of this step, traceback operation between the reference segment and the query is performed in order to find the </a:t>
            </a:r>
            <a:r>
              <a:rPr lang="en-US" sz="1200" i="1" kern="1200" dirty="0">
                <a:solidFill>
                  <a:schemeClr val="tx1"/>
                </a:solidFill>
                <a:effectLst/>
                <a:latin typeface="+mn-lt"/>
                <a:ea typeface="+mn-ea"/>
                <a:cs typeface="+mn-cs"/>
              </a:rPr>
              <a:t>optimal alignment</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23</a:t>
            </a:fld>
            <a:endParaRPr lang="en-US"/>
          </a:p>
        </p:txBody>
      </p:sp>
    </p:spTree>
    <p:extLst>
      <p:ext uri="{BB962C8B-B14F-4D97-AF65-F5344CB8AC3E}">
        <p14:creationId xmlns:p14="http://schemas.microsoft.com/office/powerpoint/2010/main" val="30941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In read mapping, we take each read, align it to one or more possible locations within the reference genome, and find the matches and differences between the read and the reference genome segment at that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Multiple steps of read mapping must account for the sequencing errors, and for the differences caused by genetic variations. As a result, read mapping must perform approximate string matching (ASM).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However, it is one of the main contributors of the computational power and memory bandwidth limitations of existing systems bottleneck.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24</a:t>
            </a:fld>
            <a:endParaRPr lang="en-US"/>
          </a:p>
        </p:txBody>
      </p:sp>
    </p:spTree>
    <p:extLst>
      <p:ext uri="{BB962C8B-B14F-4D97-AF65-F5344CB8AC3E}">
        <p14:creationId xmlns:p14="http://schemas.microsoft.com/office/powerpoint/2010/main" val="4228962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goal in this work is to design a fast and flexible framework for both short and long reads, which can accelerate multiple steps of genome sequence analysis (GSA).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this end, we propose GenASM.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We base GenASM on Bitap, an ASM algorithm that uses only fast and simple bitwise operations, making it amenable to efficient hardware acceleration.</a:t>
            </a:r>
            <a:r>
              <a:rPr lang="en-US" sz="1200" kern="1200" dirty="0">
                <a:solidFill>
                  <a:schemeClr val="tx1"/>
                </a:solidFill>
                <a:effectLst/>
                <a:latin typeface="+mn-lt"/>
                <a:ea typeface="+mn-ea"/>
                <a:cs typeface="+mn-cs"/>
              </a:rPr>
              <a:t> To our knowledge, GenASM is the first work that enhances and accelerates Bitap.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modify Bitap to support long reads and to enable parallelization.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develop a novel Bitap-compatible algorithm for traceback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a:t>
            </a:r>
            <a:r>
              <a:rPr lang="en-US" sz="1200" b="0" i="0" u="none" strike="noStrike" kern="1200" dirty="0">
                <a:solidFill>
                  <a:schemeClr val="tx1"/>
                </a:solidFill>
                <a:effectLst/>
                <a:latin typeface="+mn-lt"/>
                <a:ea typeface="+mn-ea"/>
                <a:cs typeface="+mn-cs"/>
              </a:rPr>
              <a:t>, we co-design specialized hardware for both algorithms.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Let’s look at approximate string matching and the bitap algorithm in detail.</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As I introduced, the reads may not exactly map to the reference genome due to genetic variations and sequencing errors. </a:t>
            </a:r>
          </a:p>
          <a:p>
            <a:r>
              <a:rPr lang="en-US" sz="1000" kern="1200" dirty="0">
                <a:solidFill>
                  <a:schemeClr val="tx1"/>
                </a:solidFill>
                <a:effectLst/>
                <a:latin typeface="+mn-lt"/>
                <a:ea typeface="+mn-ea"/>
                <a:cs typeface="+mn-cs"/>
              </a:rPr>
              <a:t>[CLICK]  As we can see from this example, these errors and differences (which are also known as edits) can take the form of base [CLICK] deletions, [CLICK] substitutions and [CLICK] insertions.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So we need approximate string matching (ASM). </a:t>
            </a:r>
          </a:p>
          <a:p>
            <a:r>
              <a:rPr lang="en-US" sz="1000" kern="1200" dirty="0">
                <a:solidFill>
                  <a:schemeClr val="tx1"/>
                </a:solidFill>
                <a:effectLst/>
                <a:latin typeface="+mn-lt"/>
                <a:ea typeface="+mn-ea"/>
                <a:cs typeface="+mn-cs"/>
              </a:rPr>
              <a:t>[CLICK] The goal of approximate string matching is to detect these differences and similarities between two sequences.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In genomics, ASM is required </a:t>
            </a:r>
          </a:p>
          <a:p>
            <a:r>
              <a:rPr lang="en-US" sz="1000" kern="1200" dirty="0">
                <a:solidFill>
                  <a:schemeClr val="tx1"/>
                </a:solidFill>
                <a:effectLst/>
                <a:latin typeface="+mn-lt"/>
                <a:ea typeface="+mn-ea"/>
                <a:cs typeface="+mn-cs"/>
              </a:rPr>
              <a:t>[CLICK] (1) to determine the minimum number of edits between two genomic sequences (which is called edit distance), and also </a:t>
            </a:r>
          </a:p>
          <a:p>
            <a:r>
              <a:rPr lang="en-US" sz="1000" kern="1200" dirty="0">
                <a:solidFill>
                  <a:schemeClr val="tx1"/>
                </a:solidFill>
                <a:effectLst/>
                <a:latin typeface="+mn-lt"/>
                <a:ea typeface="+mn-ea"/>
                <a:cs typeface="+mn-cs"/>
              </a:rPr>
              <a:t>[CLICK] (2) to find the optimal alignment with a traceback step., where we find the sequence of  matches, substitutions, insertions and deletions, along with their positions.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5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Approximate string matching is typically implemented as a dynamic programming based algorithm, which has quadratic time and space complexity. Therefore, it is desirable to find lower-complexity algorithms for ASM.</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27</a:t>
            </a:fld>
            <a:endParaRPr lang="en-US"/>
          </a:p>
        </p:txBody>
      </p:sp>
    </p:spTree>
    <p:extLst>
      <p:ext uri="{BB962C8B-B14F-4D97-AF65-F5344CB8AC3E}">
        <p14:creationId xmlns:p14="http://schemas.microsoft.com/office/powerpoint/2010/main" val="3315815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One candidate to replace DP-based algorithms for ASM is the Bitap algorithm. Bitap uses only fast and simple bitwise operations to perform ASM, making it amenable to efficient hardware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Bitap tackles the problem of computing the minimum edit distance between a reference text (e.g., reference genome) and a query pattern (e.g., read) with a maximum of k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has two steps.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Bitap starts with a pre-processing procedure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where we generate one pattern bitmask for each character in the alphabet. These pattern bitmasks help us to represent the query pattern in a binary format.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step (searching or edit distance calculation) is the main step of the algorithm. Here, [CLICK] we examine each text character one by one, by using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the pre-processed pattern bitmasks,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status bitvectors which are updated at each text iteration and hold the partial match information for the text characters examined so far,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the simple bitwise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177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Bitap has five limitations that hinder its applicability and efficient hardware acceleration for genome sequence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first one, which is data dependency between large number of iterations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91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Bitap iterates over each text character as the outer loop and it iterates over each possible edit distance (1 to k) as the inner loop. </a:t>
            </a:r>
          </a:p>
          <a:p>
            <a:pPr marL="0" indent="0">
              <a:buNone/>
            </a:pPr>
            <a:endParaRPr lang="en-US" dirty="0"/>
          </a:p>
          <a:p>
            <a:pPr marL="0" indent="0">
              <a:buNone/>
            </a:pPr>
            <a:r>
              <a:rPr lang="en-US" dirty="0"/>
              <a:t>Thus, when we have long error-prone reads, both of these loops need to iterate over very large numbers.</a:t>
            </a:r>
          </a:p>
          <a:p>
            <a:pPr marL="0" indent="0">
              <a:buNone/>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30</a:t>
            </a:fld>
            <a:endParaRPr lang="en-US"/>
          </a:p>
        </p:txBody>
      </p:sp>
    </p:spTree>
    <p:extLst>
      <p:ext uri="{BB962C8B-B14F-4D97-AF65-F5344CB8AC3E}">
        <p14:creationId xmlns:p14="http://schemas.microsoft.com/office/powerpoint/2010/main" val="993304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 PacBio, Illumina</a:t>
            </a:r>
          </a:p>
          <a:p>
            <a:endParaRPr lang="en-US" dirty="0"/>
          </a:p>
          <a:p>
            <a:r>
              <a:rPr lang="en-US" dirty="0"/>
              <a:t>[CLICK] Based on the sequencing device, we obtain either short reads or long reads.</a:t>
            </a:r>
          </a:p>
        </p:txBody>
      </p:sp>
      <p:sp>
        <p:nvSpPr>
          <p:cNvPr id="4" name="Slide Number Placeholder 3"/>
          <p:cNvSpPr>
            <a:spLocks noGrp="1"/>
          </p:cNvSpPr>
          <p:nvPr>
            <p:ph type="sldNum" sz="quarter" idx="5"/>
          </p:nvPr>
        </p:nvSpPr>
        <p:spPr/>
        <p:txBody>
          <a:bodyPr/>
          <a:lstStyle/>
          <a:p>
            <a:fld id="{47139A41-7A76-1D40-B3BE-29B670EC38FE}" type="slidenum">
              <a:rPr lang="en-US" smtClean="0"/>
              <a:t>4</a:t>
            </a:fld>
            <a:endParaRPr lang="en-US"/>
          </a:p>
        </p:txBody>
      </p:sp>
    </p:spTree>
    <p:extLst>
      <p:ext uri="{BB962C8B-B14F-4D97-AF65-F5344CB8AC3E}">
        <p14:creationId xmlns:p14="http://schemas.microsoft.com/office/powerpoint/2010/main" val="2416908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 top of this, There is two-level data dependency in Bitap.</a:t>
            </a:r>
          </a:p>
          <a:p>
            <a:pPr marL="0" indent="0">
              <a:buNone/>
            </a:pPr>
            <a:endParaRPr lang="en-US" dirty="0"/>
          </a:p>
          <a:p>
            <a:pPr marL="0" indent="0">
              <a:buNone/>
            </a:pPr>
            <a:r>
              <a:rPr lang="en-US" dirty="0"/>
              <a:t>[CLICK] There is an outer loop data dependency when computing deletion, substitution and match bitvectors as they require </a:t>
            </a:r>
            <a:r>
              <a:rPr lang="en-US" dirty="0" err="1"/>
              <a:t>oldR</a:t>
            </a:r>
            <a:r>
              <a:rPr lang="en-US" dirty="0"/>
              <a:t> bitvectors which are coming from previous text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Also, there is an inner loop data dependency when computing insertion bitvector as it requires R[d-1] which is coming  from previous inner loop iteration.</a:t>
            </a:r>
          </a:p>
        </p:txBody>
      </p:sp>
      <p:sp>
        <p:nvSpPr>
          <p:cNvPr id="4" name="Slide Number Placeholder 3"/>
          <p:cNvSpPr>
            <a:spLocks noGrp="1"/>
          </p:cNvSpPr>
          <p:nvPr>
            <p:ph type="sldNum" sz="quarter" idx="5"/>
          </p:nvPr>
        </p:nvSpPr>
        <p:spPr/>
        <p:txBody>
          <a:bodyPr/>
          <a:lstStyle/>
          <a:p>
            <a:fld id="{47139A41-7A76-1D40-B3BE-29B670EC38FE}" type="slidenum">
              <a:rPr lang="en-US" smtClean="0"/>
              <a:t>31</a:t>
            </a:fld>
            <a:endParaRPr lang="en-US"/>
          </a:p>
        </p:txBody>
      </p:sp>
    </p:spTree>
    <p:extLst>
      <p:ext uri="{BB962C8B-B14F-4D97-AF65-F5344CB8AC3E}">
        <p14:creationId xmlns:p14="http://schemas.microsoft.com/office/powerpoint/2010/main" val="470296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second limitation of Bitap, which is no support for traceback.</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325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Bitap generates the four intermediate bitvectors but they are not stored and processed with a traceback step to find the optimal alignment</a:t>
            </a:r>
          </a:p>
        </p:txBody>
      </p:sp>
      <p:sp>
        <p:nvSpPr>
          <p:cNvPr id="4" name="Slide Number Placeholder 3"/>
          <p:cNvSpPr>
            <a:spLocks noGrp="1"/>
          </p:cNvSpPr>
          <p:nvPr>
            <p:ph type="sldNum" sz="quarter" idx="5"/>
          </p:nvPr>
        </p:nvSpPr>
        <p:spPr/>
        <p:txBody>
          <a:bodyPr/>
          <a:lstStyle/>
          <a:p>
            <a:fld id="{47139A41-7A76-1D40-B3BE-29B670EC38FE}" type="slidenum">
              <a:rPr lang="en-US" smtClean="0"/>
              <a:t>33</a:t>
            </a:fld>
            <a:endParaRPr lang="en-US"/>
          </a:p>
        </p:txBody>
      </p:sp>
    </p:spTree>
    <p:extLst>
      <p:ext uri="{BB962C8B-B14F-4D97-AF65-F5344CB8AC3E}">
        <p14:creationId xmlns:p14="http://schemas.microsoft.com/office/powerpoint/2010/main" val="2798096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spcBef>
                <a:spcPts val="0"/>
              </a:spcBef>
              <a:spcAft>
                <a:spcPts val="0"/>
              </a:spcAft>
              <a:buSzPct val="100000"/>
            </a:pPr>
            <a:r>
              <a:rPr lang="en-US" sz="1200" kern="1200" dirty="0">
                <a:solidFill>
                  <a:schemeClr val="tx1"/>
                </a:solidFill>
                <a:effectLst/>
                <a:latin typeface="+mn-lt"/>
                <a:ea typeface="+mn-ea"/>
                <a:cs typeface="+mn-cs"/>
              </a:rPr>
              <a:t>[CLICK] We find one more algorithmic limitation, which is no support for long reads. In Bitap, the query length so read length is limited by the word size of the machine running the algorithm because </a:t>
            </a:r>
            <a:r>
              <a:rPr lang="en-US" sz="2050" kern="1200" dirty="0">
                <a:solidFill>
                  <a:schemeClr val="tx1"/>
                </a:solidFill>
                <a:effectLst/>
                <a:latin typeface="+mn-lt"/>
                <a:ea typeface="+mn-ea"/>
                <a:cs typeface="+mn-cs"/>
              </a:rPr>
              <a:t>e</a:t>
            </a:r>
            <a:r>
              <a:rPr lang="en-US" sz="2050" dirty="0">
                <a:solidFill>
                  <a:schemeClr val="tx1"/>
                </a:solidFill>
              </a:rPr>
              <a:t>ach bitvector has a length equal to the length of the pattern and we perform the bitwise operations on these bitvectors</a:t>
            </a:r>
            <a:r>
              <a:rPr lang="en-US" sz="2050" b="1" dirty="0">
                <a:solidFill>
                  <a:srgbClr val="C00000"/>
                </a:solidFill>
              </a:rPr>
              <a:t>. </a:t>
            </a:r>
            <a:r>
              <a:rPr lang="en-US" sz="1200" kern="1200" dirty="0">
                <a:solidFill>
                  <a:schemeClr val="tx1"/>
                </a:solidFill>
                <a:effectLst/>
                <a:latin typeface="+mn-lt"/>
                <a:ea typeface="+mn-ea"/>
                <a:cs typeface="+mn-cs"/>
              </a:rPr>
              <a:t>Thus, the algorithm does not support long reads, whose lengths are on the order of thousands to millions of base pairs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These are the algorithmic limitations of the Bitap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after we solve the algorithmic limitations of Bitap, we find that we cannot extract significant performance benefits with algorithmic enhancements alone.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4) For example, while Bitap iterates over each character of the input text sequentially, we can enable text-level parallelism to improve its performance. However, the achievable level of parallelism is limited by the number of compute units in existing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We would expect that a GPU, which has thousands of compute units, can overcome the limited compute parallelism issues that CPUs experience. [CLICK] However, we find that a GPU implementation of the Bitap algorithm suffers from the limited amount of memory bandwidth available for each GPU thread.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these are the HW-related limitations.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overcome these limitations and design an efficient accelerator, we find that we need to both (1) modify and extend the Bitap algorithm and (2) develop specialized hardware that can exploit the new opportunities that our algorithmic modifications provide.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29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this end, we propose GenASM, an ASM acceleration framework for genome sequence analysis.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our knowledge, GenASM is the first ASM acceleration framework for GSA and it is also first that enhances and accelerates Bitap. </a:t>
            </a:r>
            <a:br>
              <a:rPr lang="en-US" dirty="0"/>
            </a:br>
            <a:r>
              <a:rPr lang="en-US" dirty="0"/>
              <a:t>[CLICK]  </a:t>
            </a:r>
            <a:r>
              <a:rPr lang="en-US" sz="1200" b="0" i="0" u="none" strike="noStrike" kern="1200" dirty="0">
                <a:solidFill>
                  <a:schemeClr val="tx1"/>
                </a:solidFill>
                <a:effectLst/>
                <a:latin typeface="+mn-lt"/>
                <a:ea typeface="+mn-ea"/>
                <a:cs typeface="+mn-cs"/>
              </a:rPr>
              <a:t>We make significant modifications to Bitap in order to overcome those five limitations.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First, we modify the Bitap algorithm, by extending it to support long reads and by eliminating loop-carried data dependencies to enable parallelization.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Second, </a:t>
            </a:r>
            <a:r>
              <a:rPr lang="en-US" sz="1200" b="0" i="0" u="none" strike="noStrike" kern="1200" dirty="0">
                <a:solidFill>
                  <a:schemeClr val="tx1"/>
                </a:solidFill>
                <a:effectLst/>
                <a:latin typeface="+mn-lt"/>
                <a:ea typeface="+mn-ea"/>
                <a:cs typeface="+mn-cs"/>
              </a:rPr>
              <a:t>we develop a novel Bitap-compatible algorithm for traceback, which uses information collected during ASM about the different types of errors to identify the optimal alignment of reads.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these cover the algorithmic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third, we co-design specialized, low-power and area-efficient hardware for both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this covers the hardware-level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35</a:t>
            </a:fld>
            <a:endParaRPr lang="en-US"/>
          </a:p>
        </p:txBody>
      </p:sp>
    </p:spTree>
    <p:extLst>
      <p:ext uri="{BB962C8B-B14F-4D97-AF65-F5344CB8AC3E}">
        <p14:creationId xmlns:p14="http://schemas.microsoft.com/office/powerpoint/2010/main" val="345729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Let’s look at the HW design of GenASM.</a:t>
            </a:r>
          </a:p>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Our co-designed hardware consists of two components</a:t>
            </a:r>
            <a:r>
              <a:rPr lang="en-US" sz="2400" kern="1200" dirty="0">
                <a:solidFill>
                  <a:schemeClr val="tx1"/>
                </a:solidFill>
                <a:effectLst/>
                <a:latin typeface="+mn-lt"/>
                <a:ea typeface="+mn-ea"/>
                <a:cs typeface="+mn-cs"/>
              </a:rPr>
              <a:t>: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(1) GenASM-DC, which provides hardware support to efficiently execute our GenASM-DC algorithm to perform distance calculation; and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(2) GenASM-TB, which provides hardware support to efficiently execute our novel GenASM-TB algorithm to find the optimal alignment.</a:t>
            </a:r>
            <a:endParaRPr lang="en-US" sz="2200" dirty="0">
              <a:solidFill>
                <a:schemeClr val="tx1"/>
              </a:solidFill>
            </a:endParaRP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200" dirty="0">
                <a:solidFill>
                  <a:schemeClr val="tx1"/>
                </a:solidFill>
              </a:rPr>
              <a:t>GenASM also has two types of SRAM buffers: [CLICK] DC-SRAM and [CLICK] TB-SRAMs</a:t>
            </a: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400" dirty="0">
                <a:solidFill>
                  <a:schemeClr val="tx1"/>
                </a:solidFill>
              </a:rPr>
              <a:t>Let’s look at the high-level overview of GenASM</a:t>
            </a: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12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GenASM execution starts when the host CPU issues a task to GenASM with the reference and the query sequences’ locations. </a:t>
            </a:r>
          </a:p>
          <a:p>
            <a:r>
              <a:rPr lang="en-US" sz="1200" kern="1200" dirty="0">
                <a:solidFill>
                  <a:schemeClr val="tx1"/>
                </a:solidFill>
                <a:effectLst/>
                <a:latin typeface="+mn-lt"/>
                <a:ea typeface="+mn-ea"/>
                <a:cs typeface="+mn-cs"/>
              </a:rPr>
              <a:t>[CLICK] GenASM-DC reads the corresponding reference text region and the query pattern from the memory, and then writes these to its dedicated SRAM, DC-SRAM. </a:t>
            </a:r>
          </a:p>
          <a:p>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p>
          <a:p>
            <a:r>
              <a:rPr lang="en-US" sz="1200" kern="1200" dirty="0">
                <a:solidFill>
                  <a:schemeClr val="tx1"/>
                </a:solidFill>
                <a:effectLst/>
                <a:latin typeface="+mn-lt"/>
                <a:ea typeface="+mn-ea"/>
                <a:cs typeface="+mn-cs"/>
              </a:rPr>
              <a:t>[CLICK] After that, GenASM-DC divides the reference text and query pattern into multiple overlapping windows, and </a:t>
            </a:r>
          </a:p>
          <a:p>
            <a:r>
              <a:rPr lang="en-US" sz="1200" kern="1200" dirty="0">
                <a:solidFill>
                  <a:schemeClr val="tx1"/>
                </a:solidFill>
                <a:effectLst/>
                <a:latin typeface="+mn-lt"/>
                <a:ea typeface="+mn-ea"/>
                <a:cs typeface="+mn-cs"/>
              </a:rPr>
              <a:t>[CLICK] for each sub-text and sub-pattern, GenASM-DC searches for the sub-pattern within the sub-text and generates the bitvectors. </a:t>
            </a:r>
          </a:p>
          <a:p>
            <a:r>
              <a:rPr lang="en-US" sz="1200" kern="1200" dirty="0">
                <a:solidFill>
                  <a:schemeClr val="tx1"/>
                </a:solidFill>
                <a:effectLst/>
                <a:latin typeface="+mn-lt"/>
                <a:ea typeface="+mn-ea"/>
                <a:cs typeface="+mn-cs"/>
              </a:rPr>
              <a:t>[CLICK] GenASM-DC writes the generated bitvectors to TB-SRAMs. Once GenASM-DC completes its search for the current window, </a:t>
            </a:r>
          </a:p>
          <a:p>
            <a:r>
              <a:rPr lang="en-US" sz="1200" kern="1200" dirty="0">
                <a:solidFill>
                  <a:schemeClr val="tx1"/>
                </a:solidFill>
                <a:effectLst/>
                <a:latin typeface="+mn-lt"/>
                <a:ea typeface="+mn-ea"/>
                <a:cs typeface="+mn-cs"/>
              </a:rPr>
              <a:t>[CLICK] GenASM-TB starts reading the stored bitvectors from TB-SRAMs and </a:t>
            </a:r>
          </a:p>
          <a:p>
            <a:r>
              <a:rPr lang="en-US" sz="1200" kern="1200" dirty="0">
                <a:solidFill>
                  <a:schemeClr val="tx1"/>
                </a:solidFill>
                <a:effectLst/>
                <a:latin typeface="+mn-lt"/>
                <a:ea typeface="+mn-ea"/>
                <a:cs typeface="+mn-cs"/>
              </a:rPr>
              <a:t>[CLICK] generates the window’s traceback output. </a:t>
            </a:r>
          </a:p>
          <a:p>
            <a:r>
              <a:rPr lang="en-US" sz="1200" kern="1200" dirty="0">
                <a:solidFill>
                  <a:schemeClr val="tx1"/>
                </a:solidFill>
                <a:effectLst/>
                <a:latin typeface="+mn-lt"/>
                <a:ea typeface="+mn-ea"/>
                <a:cs typeface="+mn-cs"/>
              </a:rPr>
              <a:t>Once GenASM-TB generates this output, GenASM computes the next window and repeats Steps 3–7 until all windows are completed.</a:t>
            </a:r>
          </a:p>
        </p:txBody>
      </p:sp>
      <p:sp>
        <p:nvSpPr>
          <p:cNvPr id="4" name="Slide Number Placeholder 3"/>
          <p:cNvSpPr>
            <a:spLocks noGrp="1"/>
          </p:cNvSpPr>
          <p:nvPr>
            <p:ph type="sldNum" sz="quarter" idx="5"/>
          </p:nvPr>
        </p:nvSpPr>
        <p:spPr/>
        <p:txBody>
          <a:bodyPr/>
          <a:lstStyle/>
          <a:p>
            <a:fld id="{47139A41-7A76-1D40-B3BE-29B670EC38FE}" type="slidenum">
              <a:rPr lang="en-US" smtClean="0"/>
              <a:t>37</a:t>
            </a:fld>
            <a:endParaRPr lang="en-US"/>
          </a:p>
        </p:txBody>
      </p:sp>
    </p:spTree>
    <p:extLst>
      <p:ext uri="{BB962C8B-B14F-4D97-AF65-F5344CB8AC3E}">
        <p14:creationId xmlns:p14="http://schemas.microsoft.com/office/powerpoint/2010/main" val="2737921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Our specialized compute units and on-chip SRAMs helps us to: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(1) Match the rate of computation with memory capacity and bandwidth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(2) Achieve high performance and power efficiency</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(3) Scale linearly in performance with the number of parallel compute units that we add to the system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38</a:t>
            </a:fld>
            <a:endParaRPr lang="en-US"/>
          </a:p>
        </p:txBody>
      </p:sp>
    </p:spTree>
    <p:extLst>
      <p:ext uri="{BB962C8B-B14F-4D97-AF65-F5344CB8AC3E}">
        <p14:creationId xmlns:p14="http://schemas.microsoft.com/office/powerpoint/2010/main" val="425581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GenASM-DC's hardware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implement GenASM-DC as a linear cyclic systolic array based accelerator, using small and very simple logic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This design helps us to maximize parallelism and minimize memory BW and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Processing Core is the b</a:t>
            </a:r>
            <a:r>
              <a:rPr lang="en-US" dirty="0"/>
              <a:t>asic compute component which computes the intermediate bitvectors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when we add the flip-flop-based storage logic around Processing Core, we define a </a:t>
            </a:r>
            <a:r>
              <a:rPr lang="en-US" sz="2000" b="1" dirty="0"/>
              <a:t>Processing Element (PE)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Multiple PEs are concatenated to define a </a:t>
            </a:r>
            <a:r>
              <a:rPr lang="en-US" sz="2000" b="1" dirty="0"/>
              <a:t>Processing Block</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also have DC-SRAM, which stores the reference text, the pattern bitmasks for the query read, and the intermediate data generated from PEs, and we also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TB-SRAMs, which store the intermediate bitvectors generated by each PE of GenASM-DC for later use by GenASM-TB. </a:t>
            </a:r>
          </a:p>
          <a:p>
            <a:pPr marL="755650" lvl="1" indent="-255588">
              <a:lnSpc>
                <a:spcPct val="100000"/>
              </a:lnSpc>
              <a:spcBef>
                <a:spcPts val="0"/>
              </a:spcBef>
              <a:spcAft>
                <a:spcPts val="0"/>
              </a:spcAft>
              <a:tabLst>
                <a:tab pos="4699000" algn="l"/>
                <a:tab pos="4875213" algn="l"/>
                <a:tab pos="5240338" algn="l"/>
                <a:tab pos="5414963"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690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implement GenASM-TB hardware using very simple logic, which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reads the bitvectors from one of the TB-SRAMs using the computed address,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performs the required bitwise comparisons to find the traceback output for the current position,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computes the next TB-SRAM address to read the new set of bitvectors.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GenASM-TB finds the complete traceback output (which is also called CIGAR string), [CLICK] it writes the output to main memory and completes its execution.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40</a:t>
            </a:fld>
            <a:endParaRPr lang="en-US"/>
          </a:p>
        </p:txBody>
      </p:sp>
    </p:spTree>
    <p:extLst>
      <p:ext uri="{BB962C8B-B14F-4D97-AF65-F5344CB8AC3E}">
        <p14:creationId xmlns:p14="http://schemas.microsoft.com/office/powerpoint/2010/main" val="314973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sequencing devices become cheaper and more accessible, the amount of genomics data that is generated gets much higher.</a:t>
            </a:r>
          </a:p>
        </p:txBody>
      </p:sp>
      <p:sp>
        <p:nvSpPr>
          <p:cNvPr id="4" name="Slide Number Placeholder 3"/>
          <p:cNvSpPr>
            <a:spLocks noGrp="1"/>
          </p:cNvSpPr>
          <p:nvPr>
            <p:ph type="sldNum" sz="quarter" idx="5"/>
          </p:nvPr>
        </p:nvSpPr>
        <p:spPr/>
        <p:txBody>
          <a:bodyPr/>
          <a:lstStyle/>
          <a:p>
            <a:fld id="{47139A41-7A76-1D40-B3BE-29B670EC38FE}" type="slidenum">
              <a:rPr lang="en-US" smtClean="0"/>
              <a:t>5</a:t>
            </a:fld>
            <a:endParaRPr lang="en-US"/>
          </a:p>
        </p:txBody>
      </p:sp>
    </p:spTree>
    <p:extLst>
      <p:ext uri="{BB962C8B-B14F-4D97-AF65-F5344CB8AC3E}">
        <p14:creationId xmlns:p14="http://schemas.microsoft.com/office/powerpoint/2010/main" val="2433527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demonstrate the efficiency and flexibility of the GenASM acceleration framework by describing three use cases of approximate string matching in genome sequence analysis: </a:t>
            </a:r>
          </a:p>
          <a:p>
            <a:r>
              <a:rPr lang="en-US" sz="1200" kern="1200" dirty="0">
                <a:solidFill>
                  <a:schemeClr val="tx1"/>
                </a:solidFill>
                <a:effectLst/>
                <a:latin typeface="+mn-lt"/>
                <a:ea typeface="+mn-ea"/>
                <a:cs typeface="+mn-cs"/>
              </a:rPr>
              <a:t>[CLICK] (1) read alignment step of short and long read mapping, </a:t>
            </a:r>
          </a:p>
          <a:p>
            <a:r>
              <a:rPr lang="en-US" sz="1200" kern="1200" dirty="0">
                <a:solidFill>
                  <a:schemeClr val="tx1"/>
                </a:solidFill>
                <a:effectLst/>
                <a:latin typeface="+mn-lt"/>
                <a:ea typeface="+mn-ea"/>
                <a:cs typeface="+mn-cs"/>
              </a:rPr>
              <a:t>[CLICK] (2) pre-alignment filtering for short reads, </a:t>
            </a:r>
          </a:p>
          <a:p>
            <a:r>
              <a:rPr lang="en-US" sz="1200" kern="1200" dirty="0">
                <a:solidFill>
                  <a:schemeClr val="tx1"/>
                </a:solidFill>
                <a:effectLst/>
                <a:latin typeface="+mn-lt"/>
                <a:ea typeface="+mn-ea"/>
                <a:cs typeface="+mn-cs"/>
              </a:rPr>
              <a:t>[CLICK] (3) edit distance calculation between any two arbitrary-length sequences, </a:t>
            </a:r>
            <a:r>
              <a:rPr lang="en-US" sz="1200" b="0" i="0" u="none" strike="noStrike" kern="1200" dirty="0">
                <a:solidFill>
                  <a:schemeClr val="tx1"/>
                </a:solidFill>
                <a:effectLst/>
                <a:latin typeface="+mn-lt"/>
                <a:ea typeface="+mn-ea"/>
                <a:cs typeface="+mn-cs"/>
              </a:rPr>
              <a:t>which is one of the fundamental operations in genomics that measures the similarity or distance btw two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believe the GenASM framework can be useful for many other use cases, and we discuss some of them briefly in our paper, including generic text 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41</a:t>
            </a:fld>
            <a:endParaRPr lang="en-US"/>
          </a:p>
        </p:txBody>
      </p:sp>
    </p:spTree>
    <p:extLst>
      <p:ext uri="{BB962C8B-B14F-4D97-AF65-F5344CB8AC3E}">
        <p14:creationId xmlns:p14="http://schemas.microsoft.com/office/powerpoint/2010/main" val="367639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evaluation of the GenASM design and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a:t>
            </a:r>
            <a:r>
              <a:rPr lang="en-US" dirty="0"/>
              <a:t>We evaluate GenASM using a combination of</a:t>
            </a:r>
          </a:p>
          <a:p>
            <a:r>
              <a:rPr lang="en-US" dirty="0"/>
              <a:t>(1) synthesis of our DC and TB accelerator datapaths, and</a:t>
            </a:r>
          </a:p>
          <a:p>
            <a:r>
              <a:rPr lang="en-US" dirty="0"/>
              <a:t>(2) detailed simulation-based performance modeling</a:t>
            </a: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dirty="0"/>
          </a:p>
          <a:p>
            <a:pPr marL="0" marR="0" lvl="0" indent="-342900" algn="l" defTabSz="9144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[CLICK] We evaluate a 16GB HMC-like 3D-stacked DRAM arch, with 32 vaults. Our accelerators can be ported anywhere in the system, but in order to achieve high parallelism and low power-consumption, we place GenASM-DC and GenASM-TB in the logic layer of 3D-stacked memory. As I will show next, our hardware is highly efficient in terms of both area and power, so they are within the budget limits of the logic layer.</a:t>
            </a:r>
          </a:p>
        </p:txBody>
      </p:sp>
      <p:sp>
        <p:nvSpPr>
          <p:cNvPr id="4" name="Slide Number Placeholder 3"/>
          <p:cNvSpPr>
            <a:spLocks noGrp="1"/>
          </p:cNvSpPr>
          <p:nvPr>
            <p:ph type="sldNum" sz="quarter" idx="5"/>
          </p:nvPr>
        </p:nvSpPr>
        <p:spPr/>
        <p:txBody>
          <a:bodyPr/>
          <a:lstStyle/>
          <a:p>
            <a:fld id="{47139A41-7A76-1D40-B3BE-29B670EC38FE}" type="slidenum">
              <a:rPr lang="en-US" smtClean="0"/>
              <a:t>42</a:t>
            </a:fld>
            <a:endParaRPr lang="en-US"/>
          </a:p>
        </p:txBody>
      </p:sp>
    </p:spTree>
    <p:extLst>
      <p:ext uri="{BB962C8B-B14F-4D97-AF65-F5344CB8AC3E}">
        <p14:creationId xmlns:p14="http://schemas.microsoft.com/office/powerpoint/2010/main" val="765211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the use cases we evaluate, we compare GenASM with state-of-the-art SW and HW baselines.</a:t>
            </a:r>
          </a:p>
        </p:txBody>
      </p:sp>
      <p:sp>
        <p:nvSpPr>
          <p:cNvPr id="4" name="Slide Number Placeholder 3"/>
          <p:cNvSpPr>
            <a:spLocks noGrp="1"/>
          </p:cNvSpPr>
          <p:nvPr>
            <p:ph type="sldNum" sz="quarter" idx="5"/>
          </p:nvPr>
        </p:nvSpPr>
        <p:spPr/>
        <p:txBody>
          <a:bodyPr/>
          <a:lstStyle/>
          <a:p>
            <a:fld id="{47139A41-7A76-1D40-B3BE-29B670EC38FE}" type="slidenum">
              <a:rPr lang="en-US" smtClean="0"/>
              <a:t>43</a:t>
            </a:fld>
            <a:endParaRPr lang="en-US"/>
          </a:p>
        </p:txBody>
      </p:sp>
    </p:spTree>
    <p:extLst>
      <p:ext uri="{BB962C8B-B14F-4D97-AF65-F5344CB8AC3E}">
        <p14:creationId xmlns:p14="http://schemas.microsoft.com/office/powerpoint/2010/main" val="1781976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but you can refer to our paper for more details or I am happy to answer your questions at the end.</a:t>
            </a:r>
          </a:p>
        </p:txBody>
      </p:sp>
      <p:sp>
        <p:nvSpPr>
          <p:cNvPr id="4" name="Slide Number Placeholder 3"/>
          <p:cNvSpPr>
            <a:spLocks noGrp="1"/>
          </p:cNvSpPr>
          <p:nvPr>
            <p:ph type="sldNum" sz="quarter" idx="5"/>
          </p:nvPr>
        </p:nvSpPr>
        <p:spPr/>
        <p:txBody>
          <a:bodyPr/>
          <a:lstStyle/>
          <a:p>
            <a:fld id="{47139A41-7A76-1D40-B3BE-29B670EC38FE}" type="slidenum">
              <a:rPr lang="en-US" smtClean="0"/>
              <a:t>44</a:t>
            </a:fld>
            <a:endParaRPr lang="en-US"/>
          </a:p>
        </p:txBody>
      </p:sp>
    </p:spTree>
    <p:extLst>
      <p:ext uri="{BB962C8B-B14F-4D97-AF65-F5344CB8AC3E}">
        <p14:creationId xmlns:p14="http://schemas.microsoft.com/office/powerpoint/2010/main" val="2445844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45</a:t>
            </a:fld>
            <a:endParaRPr lang="en-US"/>
          </a:p>
        </p:txBody>
      </p:sp>
    </p:spTree>
    <p:extLst>
      <p:ext uri="{BB962C8B-B14F-4D97-AF65-F5344CB8AC3E}">
        <p14:creationId xmlns:p14="http://schemas.microsoft.com/office/powerpoint/2010/main" val="2873415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We synthesize our DC and TB accelerator datapaths with a typical 28nm process:</a:t>
            </a:r>
          </a:p>
          <a:p>
            <a:r>
              <a:rPr lang="en-US" sz="1200" kern="1200" dirty="0">
                <a:solidFill>
                  <a:schemeClr val="tx1"/>
                </a:solidFill>
                <a:effectLst/>
                <a:latin typeface="+mn-lt"/>
                <a:ea typeface="+mn-ea"/>
                <a:cs typeface="+mn-cs"/>
              </a:rPr>
              <a:t>[CLICK] </a:t>
            </a:r>
            <a:r>
              <a:rPr lang="en-US" dirty="0"/>
              <a:t>Both accelerators operates at 1GHz.</a:t>
            </a:r>
          </a:p>
          <a:p>
            <a:endParaRPr lang="en-US" dirty="0"/>
          </a:p>
          <a:p>
            <a:r>
              <a:rPr lang="en-US" sz="1200" kern="1200" dirty="0">
                <a:solidFill>
                  <a:schemeClr val="tx1"/>
                </a:solidFill>
                <a:effectLst/>
                <a:latin typeface="+mn-lt"/>
                <a:ea typeface="+mn-ea"/>
                <a:cs typeface="+mn-cs"/>
              </a:rPr>
              <a:t>[CLICK] </a:t>
            </a:r>
            <a:r>
              <a:rPr lang="en-US" dirty="0"/>
              <a:t>We find that for 32 GenASM accelerator (one for each HMC vault), total area overhead is ten point sixty nine millimeter square and total power consumption is three point twenty-three watts.</a:t>
            </a:r>
          </a:p>
          <a:p>
            <a:r>
              <a:rPr lang="en-US" dirty="0"/>
              <a:t>We observe that both area and power consumption of GenASM (at 1 vault) is around 1% of the area and power consumption of a single Xeon CPU core.</a:t>
            </a:r>
          </a:p>
        </p:txBody>
      </p:sp>
      <p:sp>
        <p:nvSpPr>
          <p:cNvPr id="4" name="Slide Number Placeholder 3"/>
          <p:cNvSpPr>
            <a:spLocks noGrp="1"/>
          </p:cNvSpPr>
          <p:nvPr>
            <p:ph type="sldNum" sz="quarter" idx="5"/>
          </p:nvPr>
        </p:nvSpPr>
        <p:spPr/>
        <p:txBody>
          <a:bodyPr/>
          <a:lstStyle/>
          <a:p>
            <a:fld id="{47139A41-7A76-1D40-B3BE-29B670EC38FE}" type="slidenum">
              <a:rPr lang="en-US" smtClean="0"/>
              <a:t>46</a:t>
            </a:fld>
            <a:endParaRPr lang="en-US"/>
          </a:p>
        </p:txBody>
      </p:sp>
    </p:spTree>
    <p:extLst>
      <p:ext uri="{BB962C8B-B14F-4D97-AF65-F5344CB8AC3E}">
        <p14:creationId xmlns:p14="http://schemas.microsoft.com/office/powerpoint/2010/main" val="4240837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GenASM has low area and power overheads.</a:t>
            </a:r>
          </a:p>
        </p:txBody>
      </p:sp>
      <p:sp>
        <p:nvSpPr>
          <p:cNvPr id="4" name="Slide Number Placeholder 3"/>
          <p:cNvSpPr>
            <a:spLocks noGrp="1"/>
          </p:cNvSpPr>
          <p:nvPr>
            <p:ph type="sldNum" sz="quarter" idx="5"/>
          </p:nvPr>
        </p:nvSpPr>
        <p:spPr/>
        <p:txBody>
          <a:bodyPr/>
          <a:lstStyle/>
          <a:p>
            <a:fld id="{47139A41-7A76-1D40-B3BE-29B670EC38FE}" type="slidenum">
              <a:rPr lang="en-US" smtClean="0"/>
              <a:t>47</a:t>
            </a:fld>
            <a:endParaRPr lang="en-US"/>
          </a:p>
        </p:txBody>
      </p:sp>
    </p:spTree>
    <p:extLst>
      <p:ext uri="{BB962C8B-B14F-4D97-AF65-F5344CB8AC3E}">
        <p14:creationId xmlns:p14="http://schemas.microsoft.com/office/powerpoint/2010/main" val="2263013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results for the first use case: read alignment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48</a:t>
            </a:fld>
            <a:endParaRPr lang="en-US"/>
          </a:p>
        </p:txBody>
      </p:sp>
    </p:spTree>
    <p:extLst>
      <p:ext uri="{BB962C8B-B14F-4D97-AF65-F5344CB8AC3E}">
        <p14:creationId xmlns:p14="http://schemas.microsoft.com/office/powerpoint/2010/main" val="2416160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As software baselines, we compare GenASM with BWA-MEM (which is shown with red bars) and Minimap2 (which is shown with purple bars). Both are commonly used, state-of-the-art read mappers. </a:t>
            </a:r>
          </a:p>
          <a:p>
            <a:r>
              <a:rPr lang="en-US" dirty="0"/>
              <a:t>[CLICK] </a:t>
            </a:r>
            <a:r>
              <a:rPr lang="en-US" b="0" dirty="0"/>
              <a:t>We find that </a:t>
            </a:r>
            <a:r>
              <a:rPr lang="en-US" sz="2800" b="0" dirty="0">
                <a:solidFill>
                  <a:schemeClr val="tx1"/>
                </a:solidFill>
                <a:latin typeface="Corbel" panose="020B0503020204020204" pitchFamily="34" charset="0"/>
              </a:rPr>
              <a:t>GenASM </a:t>
            </a:r>
            <a:r>
              <a:rPr lang="en-US" sz="2800" b="0" dirty="0">
                <a:solidFill>
                  <a:srgbClr val="7030A0"/>
                </a:solidFill>
                <a:latin typeface="Corbel" panose="020B0503020204020204" pitchFamily="34" charset="0"/>
              </a:rPr>
              <a:t>achieves [CLICK] </a:t>
            </a:r>
            <a:r>
              <a:rPr lang="en-US" sz="2800" b="0" dirty="0">
                <a:solidFill>
                  <a:srgbClr val="7030A0"/>
                </a:solidFill>
                <a:latin typeface="Calibri" panose="020F0502020204030204" pitchFamily="34" charset="0"/>
                <a:cs typeface="Calibri" panose="020F0502020204030204" pitchFamily="34" charset="0"/>
              </a:rPr>
              <a:t>six hundred and forty eight times 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BWA-MEM </a:t>
            </a:r>
            <a:r>
              <a:rPr lang="en-US" sz="2800" b="0" dirty="0">
                <a:solidFill>
                  <a:srgbClr val="7030A0"/>
                </a:solidFill>
                <a:latin typeface="Calibri" panose="020F0502020204030204" pitchFamily="34" charset="0"/>
                <a:cs typeface="Calibri" panose="020F0502020204030204" pitchFamily="34" charset="0"/>
              </a:rPr>
              <a:t>and [CLICK] a  hundred and sixteen times </a:t>
            </a:r>
            <a:r>
              <a:rPr lang="en-US" sz="2800" b="0" dirty="0">
                <a:solidFill>
                  <a:srgbClr val="7030A0"/>
                </a:solidFill>
                <a:latin typeface="Corbel" panose="020B0503020204020204" pitchFamily="34" charset="0"/>
              </a:rPr>
              <a:t>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Minimap</a:t>
            </a:r>
            <a:r>
              <a:rPr lang="en-US" sz="2800" b="0" dirty="0">
                <a:solidFill>
                  <a:schemeClr val="tx1"/>
                </a:solidFill>
                <a:latin typeface="Calibri" panose="020F0502020204030204" pitchFamily="34" charset="0"/>
                <a:cs typeface="Calibri" panose="020F0502020204030204" pitchFamily="34" charset="0"/>
              </a:rPr>
              <a:t>2 (SW)</a:t>
            </a:r>
            <a:r>
              <a:rPr lang="en-US" sz="2800" b="0" dirty="0">
                <a:solidFill>
                  <a:schemeClr val="tx1"/>
                </a:solidFill>
                <a:latin typeface="Corbel" panose="020B0503020204020204" pitchFamily="34" charset="0"/>
              </a:rPr>
              <a:t>, [CLICK] while </a:t>
            </a:r>
            <a:r>
              <a:rPr lang="en-US" sz="2800" b="0" dirty="0">
                <a:solidFill>
                  <a:srgbClr val="7030A0"/>
                </a:solidFill>
                <a:latin typeface="Corbel" panose="020B0503020204020204" pitchFamily="34" charset="0"/>
              </a:rPr>
              <a:t>reducing power consumption by </a:t>
            </a:r>
            <a:r>
              <a:rPr lang="en-US" sz="2800" b="0" dirty="0">
                <a:solidFill>
                  <a:srgbClr val="7030A0"/>
                </a:solidFill>
                <a:latin typeface="Calibri" panose="020F0502020204030204" pitchFamily="34" charset="0"/>
                <a:cs typeface="Calibri" panose="020F0502020204030204" pitchFamily="34" charset="0"/>
              </a:rPr>
              <a:t>thirty four times and thirty seven times.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49</a:t>
            </a:fld>
            <a:endParaRPr lang="en-US"/>
          </a:p>
        </p:txBody>
      </p:sp>
    </p:spTree>
    <p:extLst>
      <p:ext uri="{BB962C8B-B14F-4D97-AF65-F5344CB8AC3E}">
        <p14:creationId xmlns:p14="http://schemas.microsoft.com/office/powerpoint/2010/main" val="3363371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1" algn="l">
              <a:lnSpc>
                <a:spcPct val="110000"/>
              </a:lnSpc>
            </a:pPr>
            <a:r>
              <a:rPr lang="en-US" sz="1200" kern="1200" dirty="0">
                <a:solidFill>
                  <a:schemeClr val="tx1"/>
                </a:solidFill>
                <a:effectLst/>
                <a:latin typeface="+mn-lt"/>
                <a:ea typeface="+mn-ea"/>
                <a:cs typeface="+mn-cs"/>
              </a:rPr>
              <a:t>[CLICK] </a:t>
            </a:r>
            <a:r>
              <a:rPr lang="en-US" b="0" dirty="0"/>
              <a:t>Compared to GACT of Darwin, which is a state-of-the-art long read alignment accelerator, </a:t>
            </a:r>
            <a:r>
              <a:rPr lang="en-US" sz="1200" kern="1200" dirty="0">
                <a:solidFill>
                  <a:schemeClr val="tx1"/>
                </a:solidFill>
                <a:effectLst/>
                <a:latin typeface="+mn-lt"/>
                <a:ea typeface="+mn-ea"/>
                <a:cs typeface="+mn-cs"/>
              </a:rPr>
              <a:t>[CLICK] </a:t>
            </a:r>
            <a:r>
              <a:rPr lang="en-US" b="0" dirty="0"/>
              <a:t>GenASM provides </a:t>
            </a:r>
            <a:r>
              <a:rPr lang="en-US" sz="2800" b="0" dirty="0">
                <a:solidFill>
                  <a:srgbClr val="7030A0"/>
                </a:solidFill>
                <a:latin typeface="Calibri" panose="020F0502020204030204" pitchFamily="34" charset="0"/>
              </a:rPr>
              <a:t>3.9 times better throughput</a:t>
            </a:r>
            <a:r>
              <a:rPr lang="en-US" sz="2800" b="0" dirty="0">
                <a:solidFill>
                  <a:schemeClr val="tx1"/>
                </a:solidFill>
                <a:latin typeface="Calibri" panose="020F0502020204030204" pitchFamily="34" charset="0"/>
              </a:rPr>
              <a:t>, </a:t>
            </a:r>
            <a:r>
              <a:rPr lang="en-US" sz="2800" kern="1200" dirty="0">
                <a:solidFill>
                  <a:schemeClr val="tx1"/>
                </a:solidFill>
                <a:effectLst/>
                <a:latin typeface="+mn-lt"/>
                <a:ea typeface="+mn-ea"/>
                <a:cs typeface="+mn-cs"/>
              </a:rPr>
              <a:t>[CLICK] </a:t>
            </a:r>
            <a:r>
              <a:rPr lang="en-US" sz="2800" b="0" dirty="0">
                <a:solidFill>
                  <a:srgbClr val="7030A0"/>
                </a:solidFill>
                <a:latin typeface="Corbel" panose="020B0503020204020204" pitchFamily="34" charset="0"/>
              </a:rPr>
              <a:t>6.6 times better throughput per unit area</a:t>
            </a:r>
            <a:r>
              <a:rPr lang="en-US" sz="2800" b="0" dirty="0">
                <a:solidFill>
                  <a:schemeClr val="tx1"/>
                </a:solidFill>
                <a:latin typeface="Corbel" panose="020B0503020204020204" pitchFamily="34" charset="0"/>
              </a:rPr>
              <a:t>, and </a:t>
            </a:r>
            <a:r>
              <a:rPr lang="en-US" sz="2800" b="0" dirty="0">
                <a:solidFill>
                  <a:srgbClr val="7030A0"/>
                </a:solidFill>
                <a:latin typeface="Calibri" panose="020F0502020204030204" pitchFamily="34" charset="0"/>
                <a:cs typeface="Calibri" panose="020F0502020204030204" pitchFamily="34" charset="0"/>
              </a:rPr>
              <a:t>10.5 times better</a:t>
            </a:r>
            <a:r>
              <a:rPr lang="en-US" sz="2800" b="0" dirty="0">
                <a:solidFill>
                  <a:srgbClr val="7030A0"/>
                </a:solidFill>
                <a:latin typeface="Corbel" panose="020B0503020204020204" pitchFamily="34" charset="0"/>
              </a:rPr>
              <a:t> throughput per unit power</a:t>
            </a:r>
            <a:r>
              <a:rPr lang="en-US" sz="2800" b="0" dirty="0">
                <a:solidFill>
                  <a:schemeClr val="tx1"/>
                </a:solidFill>
                <a:latin typeface="Corbel" panose="020B0503020204020204" pitchFamily="34" charset="0"/>
              </a:rPr>
              <a:t>.</a:t>
            </a:r>
          </a:p>
          <a:p>
            <a:pPr algn="l"/>
            <a:endParaRPr lang="en-US" b="0" dirty="0"/>
          </a:p>
        </p:txBody>
      </p:sp>
      <p:sp>
        <p:nvSpPr>
          <p:cNvPr id="4" name="Slide Number Placeholder 3"/>
          <p:cNvSpPr>
            <a:spLocks noGrp="1"/>
          </p:cNvSpPr>
          <p:nvPr>
            <p:ph type="sldNum" sz="quarter" idx="5"/>
          </p:nvPr>
        </p:nvSpPr>
        <p:spPr/>
        <p:txBody>
          <a:bodyPr/>
          <a:lstStyle/>
          <a:p>
            <a:fld id="{47139A41-7A76-1D40-B3BE-29B670EC38FE}" type="slidenum">
              <a:rPr lang="en-US" smtClean="0"/>
              <a:t>50</a:t>
            </a:fld>
            <a:endParaRPr lang="en-US"/>
          </a:p>
        </p:txBody>
      </p:sp>
    </p:spTree>
    <p:extLst>
      <p:ext uri="{BB962C8B-B14F-4D97-AF65-F5344CB8AC3E}">
        <p14:creationId xmlns:p14="http://schemas.microsoft.com/office/powerpoint/2010/main" val="39878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a:t>
            </a:fld>
            <a:endParaRPr lang="en-US"/>
          </a:p>
        </p:txBody>
      </p:sp>
    </p:spTree>
    <p:extLst>
      <p:ext uri="{BB962C8B-B14F-4D97-AF65-F5344CB8AC3E}">
        <p14:creationId xmlns:p14="http://schemas.microsoft.com/office/powerpoint/2010/main" val="348317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short reads, compared to same SW baselines, </a:t>
            </a:r>
            <a:r>
              <a:rPr lang="en-US" sz="1200" kern="1200" dirty="0">
                <a:solidFill>
                  <a:schemeClr val="tx1"/>
                </a:solidFill>
                <a:effectLst/>
                <a:latin typeface="+mn-lt"/>
                <a:ea typeface="+mn-ea"/>
                <a:cs typeface="+mn-cs"/>
              </a:rPr>
              <a:t>[CLICK] [CLICK] [CLICK] </a:t>
            </a:r>
            <a:r>
              <a:rPr lang="en-US" dirty="0"/>
              <a:t>GenASM provides significant speedup and reduction in power consumption, similar to long reads.</a:t>
            </a:r>
          </a:p>
          <a:p>
            <a:endParaRPr lang="en-US" dirty="0"/>
          </a:p>
          <a:p>
            <a:r>
              <a:rPr lang="en-US" sz="1200" kern="1200" dirty="0">
                <a:solidFill>
                  <a:schemeClr val="tx1"/>
                </a:solidFill>
                <a:effectLst/>
                <a:latin typeface="+mn-lt"/>
                <a:ea typeface="+mn-ea"/>
                <a:cs typeface="+mn-cs"/>
              </a:rPr>
              <a:t>[CLICK] </a:t>
            </a:r>
            <a:r>
              <a:rPr lang="en-US" b="0" dirty="0"/>
              <a:t>Compared to </a:t>
            </a:r>
            <a:r>
              <a:rPr lang="en-US" b="0" dirty="0" err="1"/>
              <a:t>SillaX</a:t>
            </a:r>
            <a:r>
              <a:rPr lang="en-US" b="0" dirty="0"/>
              <a:t> of </a:t>
            </a:r>
            <a:r>
              <a:rPr lang="en-US" b="0" dirty="0" err="1"/>
              <a:t>GenAx</a:t>
            </a:r>
            <a:r>
              <a:rPr lang="en-US" b="0" dirty="0"/>
              <a:t>, which is a state-of-the-art short read alignment accelerator, GenASM provides </a:t>
            </a:r>
            <a:r>
              <a:rPr lang="en-US" sz="1200" b="0" dirty="0">
                <a:solidFill>
                  <a:srgbClr val="7030A0"/>
                </a:solidFill>
                <a:latin typeface="Calibri" panose="020F0502020204030204" pitchFamily="34" charset="0"/>
              </a:rPr>
              <a:t>1.9 times better throughput</a:t>
            </a:r>
            <a:r>
              <a:rPr lang="en-US" sz="1200" b="0" dirty="0">
                <a:solidFill>
                  <a:schemeClr val="tx1"/>
                </a:solidFill>
                <a:latin typeface="Calibri" panose="020F0502020204030204" pitchFamily="34" charset="0"/>
              </a:rPr>
              <a:t>, while using </a:t>
            </a:r>
            <a:r>
              <a:rPr lang="en-US" sz="1200" b="0" dirty="0">
                <a:solidFill>
                  <a:srgbClr val="7030A0"/>
                </a:solidFill>
                <a:latin typeface="Calibri" panose="020F0502020204030204" pitchFamily="34" charset="0"/>
              </a:rPr>
              <a:t>63% less logic area</a:t>
            </a:r>
            <a:r>
              <a:rPr lang="en-US" sz="1200" b="0" dirty="0">
                <a:solidFill>
                  <a:srgbClr val="7030A0"/>
                </a:solidFill>
                <a:latin typeface="Corbel" panose="020B0503020204020204" pitchFamily="34" charset="0"/>
              </a:rPr>
              <a:t> </a:t>
            </a:r>
            <a:r>
              <a:rPr lang="en-US" sz="1200" b="0" dirty="0">
                <a:solidFill>
                  <a:schemeClr val="tx1"/>
                </a:solidFill>
                <a:latin typeface="Corbel" panose="020B0503020204020204" pitchFamily="34" charset="0"/>
              </a:rPr>
              <a:t>and </a:t>
            </a:r>
            <a:r>
              <a:rPr lang="en-US" sz="1200" b="0" dirty="0">
                <a:solidFill>
                  <a:srgbClr val="7030A0"/>
                </a:solidFill>
                <a:latin typeface="Calibri" panose="020F0502020204030204" pitchFamily="34" charset="0"/>
              </a:rPr>
              <a:t>82% less logic power.</a:t>
            </a:r>
            <a:endParaRPr lang="en-US" b="0"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51</a:t>
            </a:fld>
            <a:endParaRPr lang="en-US"/>
          </a:p>
        </p:txBody>
      </p:sp>
    </p:spTree>
    <p:extLst>
      <p:ext uri="{BB962C8B-B14F-4D97-AF65-F5344CB8AC3E}">
        <p14:creationId xmlns:p14="http://schemas.microsoft.com/office/powerpoint/2010/main" val="9392990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briefly look at our results for our second use case: pre-alignment filtering</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52</a:t>
            </a:fld>
            <a:endParaRPr lang="en-US"/>
          </a:p>
        </p:txBody>
      </p:sp>
    </p:spTree>
    <p:extLst>
      <p:ext uri="{BB962C8B-B14F-4D97-AF65-F5344CB8AC3E}">
        <p14:creationId xmlns:p14="http://schemas.microsoft.com/office/powerpoint/2010/main" val="2323108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Here is the key takeaway: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Shouji, which is a state-of-the-art FPGA-based filter, GenASM is more efficient in terms of both speed and power consumption, while significantly improving the accuracy of pre-alignment filtering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53</a:t>
            </a:fld>
            <a:endParaRPr lang="en-US"/>
          </a:p>
        </p:txBody>
      </p:sp>
    </p:spTree>
    <p:extLst>
      <p:ext uri="{BB962C8B-B14F-4D97-AF65-F5344CB8AC3E}">
        <p14:creationId xmlns:p14="http://schemas.microsoft.com/office/powerpoint/2010/main" val="578402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let’s briefly look at our results for the third use case: edit distance calculation</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54</a:t>
            </a:fld>
            <a:endParaRPr lang="en-US"/>
          </a:p>
        </p:txBody>
      </p:sp>
    </p:spTree>
    <p:extLst>
      <p:ext uri="{BB962C8B-B14F-4D97-AF65-F5344CB8AC3E}">
        <p14:creationId xmlns:p14="http://schemas.microsoft.com/office/powerpoint/2010/main" val="666464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the key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Compared to the SW baseline, Edlib, GenASM provides 2 to 4 orders of magnitude speedup, while reducing power consumption by 2 orders of magnitude.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compared to the HW baseline, ASAP, GenASM </a:t>
            </a:r>
            <a:r>
              <a:rPr lang="en-US" dirty="0">
                <a:solidFill>
                  <a:schemeClr val="tx1"/>
                </a:solidFill>
              </a:rPr>
              <a:t>provides 9.3 to 400 times speedup, while consuming 67 times less power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55</a:t>
            </a:fld>
            <a:endParaRPr lang="en-US"/>
          </a:p>
        </p:txBody>
      </p:sp>
    </p:spTree>
    <p:extLst>
      <p:ext uri="{BB962C8B-B14F-4D97-AF65-F5344CB8AC3E}">
        <p14:creationId xmlns:p14="http://schemas.microsoft.com/office/powerpoint/2010/main" val="3974859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summarize GenASM, 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56</a:t>
            </a:fld>
            <a:endParaRPr lang="en-US"/>
          </a:p>
        </p:txBody>
      </p:sp>
    </p:spTree>
    <p:extLst>
      <p:ext uri="{BB962C8B-B14F-4D97-AF65-F5344CB8AC3E}">
        <p14:creationId xmlns:p14="http://schemas.microsoft.com/office/powerpoint/2010/main" val="1230824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[CLICK] To summarize, in this work, we focus on approximate string matching because it is one of the main bottlenecks of genome sequence analysis.</a:t>
            </a:r>
          </a:p>
          <a:p>
            <a:br>
              <a:rPr lang="en-US" b="0" dirty="0"/>
            </a:br>
            <a:r>
              <a:rPr lang="en-US" b="0" dirty="0"/>
              <a:t>[CLICK] We propose GenASM, </a:t>
            </a:r>
            <a:r>
              <a:rPr lang="en-US" sz="1200" dirty="0">
                <a:solidFill>
                  <a:schemeClr val="tx1"/>
                </a:solidFill>
              </a:rPr>
              <a:t>an </a:t>
            </a:r>
            <a:r>
              <a:rPr lang="en-US" sz="1200" dirty="0">
                <a:solidFill>
                  <a:srgbClr val="00B050"/>
                </a:solidFill>
              </a:rPr>
              <a:t>approximate string matching (ASM) acceleration framework</a:t>
            </a:r>
            <a:r>
              <a:rPr lang="en-US" sz="1200" dirty="0">
                <a:solidFill>
                  <a:srgbClr val="1F8DD3"/>
                </a:solidFill>
              </a:rPr>
              <a:t> </a:t>
            </a:r>
            <a:r>
              <a:rPr lang="en-US" sz="1200" dirty="0">
                <a:solidFill>
                  <a:schemeClr val="tx1"/>
                </a:solidFill>
              </a:rPr>
              <a:t>to accelerate </a:t>
            </a:r>
            <a:r>
              <a:rPr lang="en-US" sz="1200" dirty="0">
                <a:solidFill>
                  <a:srgbClr val="00B050"/>
                </a:solidFill>
              </a:rPr>
              <a:t>multiple steps of genome sequence analysis</a:t>
            </a:r>
            <a:endParaRPr lang="en-US" b="0" dirty="0"/>
          </a:p>
          <a:p>
            <a:r>
              <a:rPr lang="en-US" b="0" dirty="0"/>
              <a:t>[CLICK] GenASM is the first work that enhances and </a:t>
            </a:r>
            <a:r>
              <a:rPr lang="en-US" sz="1200" dirty="0">
                <a:solidFill>
                  <a:schemeClr val="tx1"/>
                </a:solidFill>
              </a:rPr>
              <a:t>accelerates Bitap for ASM with genomic sequences</a:t>
            </a:r>
          </a:p>
          <a:p>
            <a:endParaRPr lang="en-US" b="0" dirty="0"/>
          </a:p>
          <a:p>
            <a:r>
              <a:rPr lang="en-US" b="0" dirty="0"/>
              <a:t>[CLICK] 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a:t>
            </a:r>
          </a:p>
          <a:p>
            <a:endParaRPr lang="en-US" b="0" dirty="0"/>
          </a:p>
          <a:p>
            <a:r>
              <a:rPr lang="en-US" b="0" dirty="0"/>
              <a:t>[CLICK] We evaluate </a:t>
            </a:r>
            <a:r>
              <a:rPr lang="en-US" sz="1200" dirty="0">
                <a:solidFill>
                  <a:srgbClr val="1F8DD3"/>
                </a:solidFill>
              </a:rPr>
              <a:t>three different use cases</a:t>
            </a:r>
            <a:r>
              <a:rPr lang="en-US" sz="1200" b="0" dirty="0">
                <a:solidFill>
                  <a:srgbClr val="1F8DD3"/>
                </a:solidFill>
              </a:rPr>
              <a:t> and </a:t>
            </a:r>
          </a:p>
          <a:p>
            <a:r>
              <a:rPr lang="en-US" sz="1200" b="0" dirty="0">
                <a:solidFill>
                  <a:srgbClr val="1F8DD3"/>
                </a:solidFill>
              </a:rPr>
              <a:t>[CLICK]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(in terms of </a:t>
            </a:r>
            <a:r>
              <a:rPr lang="en-US" sz="1200" dirty="0">
                <a:solidFill>
                  <a:srgbClr val="FE6200"/>
                </a:solidFill>
              </a:rPr>
              <a:t>throughput</a:t>
            </a:r>
            <a:r>
              <a:rPr lang="en-US" sz="1200" dirty="0">
                <a:solidFill>
                  <a:srgbClr val="0070C0"/>
                </a:solidFill>
              </a:rPr>
              <a:t> </a:t>
            </a:r>
            <a:r>
              <a:rPr lang="en-US" sz="1200" dirty="0">
                <a:solidFill>
                  <a:schemeClr val="tx1"/>
                </a:solidFill>
              </a:rPr>
              <a:t>and</a:t>
            </a:r>
            <a:r>
              <a:rPr lang="en-US" sz="1200" dirty="0"/>
              <a:t> </a:t>
            </a:r>
            <a:r>
              <a:rPr lang="en-US" sz="1200" dirty="0">
                <a:solidFill>
                  <a:srgbClr val="FE6200"/>
                </a:solidFill>
              </a:rPr>
              <a:t>throughput per unit power</a:t>
            </a:r>
            <a:r>
              <a:rPr lang="en-US" sz="1200" dirty="0"/>
              <a:t>) </a:t>
            </a:r>
            <a:r>
              <a:rPr lang="en-US" sz="1200" dirty="0">
                <a:solidFill>
                  <a:schemeClr val="tx1"/>
                </a:solidFill>
              </a:rPr>
              <a:t>than state-of-the-art software and hardware baselines</a:t>
            </a:r>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57</a:t>
            </a:fld>
            <a:endParaRPr lang="en-US"/>
          </a:p>
        </p:txBody>
      </p:sp>
    </p:spTree>
    <p:extLst>
      <p:ext uri="{BB962C8B-B14F-4D97-AF65-F5344CB8AC3E}">
        <p14:creationId xmlns:p14="http://schemas.microsoft.com/office/powerpoint/2010/main" val="1429358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58</a:t>
            </a:fld>
            <a:endParaRPr lang="en-US"/>
          </a:p>
        </p:txBody>
      </p:sp>
    </p:spTree>
    <p:extLst>
      <p:ext uri="{BB962C8B-B14F-4D97-AF65-F5344CB8AC3E}">
        <p14:creationId xmlns:p14="http://schemas.microsoft.com/office/powerpoint/2010/main" val="2333918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talk about 2 ongoing works, where we build upon GenASM. </a:t>
            </a:r>
          </a:p>
          <a:p>
            <a:r>
              <a:rPr lang="en-US" dirty="0"/>
              <a:t>First one, BitMAC is where we propose the FPGA-based near-memory acceleration …</a:t>
            </a:r>
          </a:p>
        </p:txBody>
      </p:sp>
      <p:sp>
        <p:nvSpPr>
          <p:cNvPr id="4" name="Slide Number Placeholder 3"/>
          <p:cNvSpPr>
            <a:spLocks noGrp="1"/>
          </p:cNvSpPr>
          <p:nvPr>
            <p:ph type="sldNum" sz="quarter" idx="5"/>
          </p:nvPr>
        </p:nvSpPr>
        <p:spPr/>
        <p:txBody>
          <a:bodyPr/>
          <a:lstStyle/>
          <a:p>
            <a:fld id="{47139A41-7A76-1D40-B3BE-29B670EC38FE}" type="slidenum">
              <a:rPr lang="en-US" smtClean="0"/>
              <a:t>59</a:t>
            </a:fld>
            <a:endParaRPr lang="en-US"/>
          </a:p>
        </p:txBody>
      </p:sp>
    </p:spTree>
    <p:extLst>
      <p:ext uri="{BB962C8B-B14F-4D97-AF65-F5344CB8AC3E}">
        <p14:creationId xmlns:p14="http://schemas.microsoft.com/office/powerpoint/2010/main" val="2020927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work, we propose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where we leverage a modern FPGA with high-bandwidth memory (HBM) for presenting an FPGA-based prototype for our GenASM accelerators. Our goal is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re-modified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we exploit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third, we exploit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Changes:</a:t>
            </a:r>
          </a:p>
          <a:p>
            <a:r>
              <a:rPr lang="en-US" sz="1200" kern="1200" dirty="0">
                <a:solidFill>
                  <a:schemeClr val="tx1"/>
                </a:solidFill>
                <a:effectLst/>
                <a:latin typeface="+mn-lt"/>
                <a:ea typeface="+mn-ea"/>
                <a:cs typeface="+mn-cs"/>
              </a:rPr>
              <a:t>However, for a better mapping, here in 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to match the width of the data port of M20Ks (40 bits) and to decrease the amount of data written to M20Ks, we set the window size as 60 and we store only 2 out of the 4 intermediate bitvectors (i.e., deletion and match) since substitution bitvector can be obtained using the deletion bitvector and if none of these 3 bitvectors contain the 0-of-interest at the position-of-interest, it means that insertion bitvector has it, thus it is not required to explicitly store the fourth bitvector. These changes enable us to decrease the amount of data generated by each processing element of the DC accelerator to be 120 bits (instead of the original 192 bits), which is 3 times of the width of an M20K data bus.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we have 6847 many M20Ks in our FPGA and since we need 3 M20K ports for each processing element, within our budget, we can instantiate 2282 many processing elements (PEs). To be able to instantiate multiple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to exploit inter-level parallelism, we set the number of PEs as 16, based on our empirical analysis. This enables us to set the error threshold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for each window of the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execution as 15 since for each error value (0...</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we have one dedicated PE (Figure 4-4). With this configuration, we can instantiate maximum of 142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on our FPGA.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exploit the high-bandwidth that the HBM2 stacks provide, we store our inputs (text-pattern pairs) and output (CIGAR string) in the HBM2 memory. Since we have 32 pseudo-channels in total, we can attach 4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to each of these pseudo-channels not to exceed our 142 accelerator limit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100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7</a:t>
            </a:fld>
            <a:endParaRPr lang="en-US"/>
          </a:p>
        </p:txBody>
      </p:sp>
    </p:spTree>
    <p:extLst>
      <p:ext uri="{BB962C8B-B14F-4D97-AF65-F5344CB8AC3E}">
        <p14:creationId xmlns:p14="http://schemas.microsoft.com/office/powerpoint/2010/main" val="4214556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has 4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connected to each pseudo-channel </a:t>
            </a:r>
            <a:endParaRPr lang="en-US" dirty="0"/>
          </a:p>
          <a:p>
            <a:r>
              <a:rPr lang="en-US" sz="1200" kern="1200" dirty="0">
                <a:solidFill>
                  <a:schemeClr val="tx1"/>
                </a:solidFill>
                <a:effectLst/>
                <a:latin typeface="+mn-lt"/>
                <a:ea typeface="+mn-ea"/>
                <a:cs typeface="+mn-cs"/>
              </a:rPr>
              <a:t>(128 in total), [CLICK] where each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contains a DC accelerator with 16 PEs, a TB accelerator, an FSM, and 13.2KB of M20Ks. We synthesize and place &amp; route the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clocked at 200 MHz, and report the resource utilization and power analysis results based on the compilation flow that Intel Quartus Prime </a:t>
            </a:r>
            <a:endParaRPr lang="en-US" dirty="0"/>
          </a:p>
          <a:p>
            <a:r>
              <a:rPr lang="en-US" sz="1200" kern="1200" dirty="0">
                <a:solidFill>
                  <a:schemeClr val="tx1"/>
                </a:solidFill>
                <a:effectLst/>
                <a:latin typeface="+mn-lt"/>
                <a:ea typeface="+mn-ea"/>
                <a:cs typeface="+mn-cs"/>
              </a:rPr>
              <a:t>provides. We also modify the spreadsheet-based analytical model of GenASM based on our new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and report our performance results based on this analytical model.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perform 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evaluation for the read alignment use case (See Section 4.8). Similar to GenASM, we compare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with (1) the read alignment steps of Minimap2 [136] and BWA-MEM [134] as the CPU-based baselines, and (2) GASAL2 [6] as the GPU-based baseline.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61</a:t>
            </a:fld>
            <a:endParaRPr lang="en-US"/>
          </a:p>
        </p:txBody>
      </p:sp>
    </p:spTree>
    <p:extLst>
      <p:ext uri="{BB962C8B-B14F-4D97-AF65-F5344CB8AC3E}">
        <p14:creationId xmlns:p14="http://schemas.microsoft.com/office/powerpoint/2010/main" val="40691482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[CLICK]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look at the power dissipation analysis by block type for our complete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design, we find that 59% of the total dissipation accounts for the M20Ks, 9% </a:t>
            </a:r>
            <a:endParaRPr lang="en-US" dirty="0"/>
          </a:p>
          <a:p>
            <a:r>
              <a:rPr lang="en-US" sz="1200" kern="1200" dirty="0">
                <a:solidFill>
                  <a:schemeClr val="tx1"/>
                </a:solidFill>
                <a:effectLst/>
                <a:latin typeface="+mn-lt"/>
                <a:ea typeface="+mn-ea"/>
                <a:cs typeface="+mn-cs"/>
              </a:rPr>
              <a:t>accounts for the combination cells, 7% accounts for the register cells, 13% accounts for the clock network, and 12% accounts for the static power dissipation. Thus, M20Ks are the main contributors to the total on-chip power dissipation. </a:t>
            </a:r>
            <a:endParaRPr lang="en-US" dirty="0"/>
          </a:p>
          <a:p>
            <a:pPr marL="411163" indent="-322263">
              <a:lnSpc>
                <a:spcPct val="120000"/>
              </a:lnSpc>
              <a:spcBef>
                <a:spcPts val="0"/>
              </a:spcBef>
              <a:spcAft>
                <a:spcPts val="0"/>
              </a:spcAft>
            </a:pPr>
            <a:endParaRPr lang="en-US" sz="1200" dirty="0">
              <a:solidFill>
                <a:schemeClr val="tx1"/>
              </a:solidFill>
            </a:endParaRP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though we find that there is a linear scaling of the FPGA resources with the number of instances we include in our design. </a:t>
            </a: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high amount of data that needs to be stored for the TB execution on M20Ks, we are bottlenecked by the amount of on-chip memory (i.e., M20Ks) we have. </a:t>
            </a: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a:p>
            <a:pPr marL="411163" marR="0" lvl="0" indent="-322263" algn="l" defTabSz="914400" rtl="0" eaLnBrk="1" fontAlgn="auto" latinLnBrk="0" hangingPunct="1">
              <a:lnSpc>
                <a:spcPct val="12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show that the total power dissipation of a single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is 6 W. We also show that for 32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(one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 per pseudo-channel), the total power dissipation is 17.2W, and for 128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(four </a:t>
            </a:r>
            <a:r>
              <a:rPr lang="en-US" sz="1200" kern="1200" dirty="0" err="1">
                <a:solidFill>
                  <a:schemeClr val="tx1"/>
                </a:solidFill>
                <a:effectLst/>
                <a:latin typeface="+mn-lt"/>
                <a:ea typeface="+mn-ea"/>
                <a:cs typeface="+mn-cs"/>
              </a:rPr>
              <a:t>BitMAc</a:t>
            </a:r>
            <a:r>
              <a:rPr lang="en-US" sz="1200" kern="1200" dirty="0">
                <a:solidFill>
                  <a:schemeClr val="tx1"/>
                </a:solidFill>
                <a:effectLst/>
                <a:latin typeface="+mn-lt"/>
                <a:ea typeface="+mn-ea"/>
                <a:cs typeface="+mn-cs"/>
              </a:rPr>
              <a:t> accelerators per pseudo-channel; our complete design), the total power dissipation is 48.9 W. </a:t>
            </a:r>
            <a:endParaRPr lang="en-US" dirty="0"/>
          </a:p>
          <a:p>
            <a:pPr marL="411163" indent="-322263">
              <a:lnSpc>
                <a:spcPct val="120000"/>
              </a:lnSpc>
              <a:spcBef>
                <a:spcPts val="0"/>
              </a:spcBef>
              <a:spcAft>
                <a:spcPts val="0"/>
              </a:spcAft>
            </a:pPr>
            <a:endParaRPr lang="en-US" sz="1200" dirty="0">
              <a:solidFill>
                <a:schemeClr val="tx1"/>
              </a:solidFill>
            </a:endParaRPr>
          </a:p>
          <a:p>
            <a:pPr marL="411163" indent="-322263">
              <a:lnSpc>
                <a:spcPct val="120000"/>
              </a:lnSpc>
              <a:spcBef>
                <a:spcPts val="0"/>
              </a:spcBef>
              <a:spcAft>
                <a:spcPts val="0"/>
              </a:spcAft>
            </a:pP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62</a:t>
            </a:fld>
            <a:endParaRPr lang="en-US"/>
          </a:p>
        </p:txBody>
      </p:sp>
    </p:spTree>
    <p:extLst>
      <p:ext uri="{BB962C8B-B14F-4D97-AF65-F5344CB8AC3E}">
        <p14:creationId xmlns:p14="http://schemas.microsoft.com/office/powerpoint/2010/main" val="676326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fourth work, we explore how we can utilize this BW by also including another step of read mapping pipeline to our design. But also, here in this work, we explore a similar but different genomics problem: sequence-to-graph mapping.</a:t>
            </a:r>
          </a:p>
        </p:txBody>
      </p:sp>
      <p:sp>
        <p:nvSpPr>
          <p:cNvPr id="4" name="Slide Number Placeholder 3"/>
          <p:cNvSpPr>
            <a:spLocks noGrp="1"/>
          </p:cNvSpPr>
          <p:nvPr>
            <p:ph type="sldNum" sz="quarter" idx="5"/>
          </p:nvPr>
        </p:nvSpPr>
        <p:spPr/>
        <p:txBody>
          <a:bodyPr/>
          <a:lstStyle/>
          <a:p>
            <a:fld id="{47139A41-7A76-1D40-B3BE-29B670EC38FE}" type="slidenum">
              <a:rPr lang="en-US" smtClean="0"/>
              <a:t>63</a:t>
            </a:fld>
            <a:endParaRPr lang="en-US"/>
          </a:p>
        </p:txBody>
      </p:sp>
    </p:spTree>
    <p:extLst>
      <p:ext uri="{BB962C8B-B14F-4D97-AF65-F5344CB8AC3E}">
        <p14:creationId xmlns:p14="http://schemas.microsoft.com/office/powerpoint/2010/main" val="32439767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recall, in read mapping, we start with a linear sequence of a single reference genome. However, this linear representation of the reference genome results with ignoring the variations that exist in a population (i.e., genetic diversity) and introducing biases for the downstream analysis. To address these limitations, recently, graph-based representations of the genomes (i.e., </a:t>
            </a:r>
            <a:r>
              <a:rPr lang="en-US" sz="1200" i="1" kern="1200" dirty="0">
                <a:solidFill>
                  <a:schemeClr val="tx1"/>
                </a:solidFill>
                <a:effectLst/>
                <a:latin typeface="+mn-lt"/>
                <a:ea typeface="+mn-ea"/>
                <a:cs typeface="+mn-cs"/>
              </a:rPr>
              <a:t>genome graphs</a:t>
            </a:r>
            <a:r>
              <a:rPr lang="en-US" sz="1200" kern="1200" dirty="0">
                <a:solidFill>
                  <a:schemeClr val="tx1"/>
                </a:solidFill>
                <a:effectLst/>
                <a:latin typeface="+mn-lt"/>
                <a:ea typeface="+mn-ea"/>
                <a:cs typeface="+mn-cs"/>
              </a:rPr>
              <a:t>) have gained attention.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64</a:t>
            </a:fld>
            <a:endParaRPr lang="en-US"/>
          </a:p>
        </p:txBody>
      </p:sp>
    </p:spTree>
    <p:extLst>
      <p:ext uri="{BB962C8B-B14F-4D97-AF65-F5344CB8AC3E}">
        <p14:creationId xmlns:p14="http://schemas.microsoft.com/office/powerpoint/2010/main" val="232797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Genome graphs include …</a:t>
            </a:r>
            <a:endParaRPr dirty="0"/>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312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730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63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6850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751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60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47139A41-7A76-1D40-B3BE-29B670EC38FE}" type="slidenum">
              <a:rPr lang="en-US" smtClean="0"/>
              <a:t>8</a:t>
            </a:fld>
            <a:endParaRPr lang="en-US"/>
          </a:p>
        </p:txBody>
      </p:sp>
    </p:spTree>
    <p:extLst>
      <p:ext uri="{BB962C8B-B14F-4D97-AF65-F5344CB8AC3E}">
        <p14:creationId xmlns:p14="http://schemas.microsoft.com/office/powerpoint/2010/main" val="2738986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3826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FE6200"/>
                </a:solidFill>
              </a:rPr>
              <a:t>So, [CLICK] since t</a:t>
            </a:r>
            <a:r>
              <a:rPr lang="en-US" sz="1200" b="0" dirty="0"/>
              <a:t>raditional read mapping causes </a:t>
            </a:r>
            <a:r>
              <a:rPr lang="en-US" sz="1200" b="0" dirty="0">
                <a:solidFill>
                  <a:srgbClr val="C00000"/>
                </a:solidFill>
              </a:rPr>
              <a:t>reference bias,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C00000"/>
                </a:solidFill>
              </a:rPr>
              <a:t>[CLICK] a</a:t>
            </a:r>
            <a:r>
              <a:rPr lang="en-US" sz="1200" b="0" dirty="0"/>
              <a:t>ligning sequences to graphs emerges a newer field and practical tools only start to emerge, where most of the existing tools are specialized for one purpose. </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t>[CLICK] </a:t>
            </a:r>
            <a:r>
              <a:rPr lang="en-US" sz="1200" kern="1200" dirty="0">
                <a:solidFill>
                  <a:schemeClr val="tx1"/>
                </a:solidFill>
                <a:effectLst/>
                <a:latin typeface="+mn-lt"/>
                <a:ea typeface="+mn-ea"/>
                <a:cs typeface="+mn-cs"/>
              </a:rPr>
              <a:t>Given the additional complexities and overheads of processing a genome graph instead of a linear reference genome, graph-based analysis exacerbates analysis bottlenecks such as read-to-reference mapping. </a:t>
            </a:r>
            <a:endParaRPr lang="en-US" dirty="0"/>
          </a:p>
          <a:p>
            <a:pPr marL="0" indent="0">
              <a:lnSpc>
                <a:spcPct val="110000"/>
              </a:lnSpc>
              <a:spcBef>
                <a:spcPts val="0"/>
              </a:spcBef>
              <a:buNone/>
            </a:pPr>
            <a:r>
              <a:rPr lang="en-US" sz="1200" b="0" dirty="0"/>
              <a:t>[CLICK} Thus, HW acceleration of sequence-to-graph mapping is an </a:t>
            </a:r>
            <a:r>
              <a:rPr lang="en-US" sz="1200" b="0" dirty="0">
                <a:solidFill>
                  <a:srgbClr val="FE6200"/>
                </a:solidFill>
              </a:rPr>
              <a:t>important but unexplored research problem.</a:t>
            </a:r>
            <a:endParaRPr lang="en-US" sz="1200" b="0"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9632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indent="0">
              <a:lnSpc>
                <a:spcPct val="110000"/>
              </a:lnSpc>
              <a:spcBef>
                <a:spcPts val="1600"/>
              </a:spcBef>
              <a:buNone/>
            </a:pPr>
            <a:r>
              <a:rPr lang="en-US" sz="1200" b="0" dirty="0"/>
              <a:t>[CLICK]  </a:t>
            </a:r>
            <a:r>
              <a:rPr lang="en-US" sz="1200" b="0" dirty="0">
                <a:solidFill>
                  <a:srgbClr val="0070C0"/>
                </a:solidFill>
              </a:rPr>
              <a:t>Thus, in </a:t>
            </a:r>
            <a:r>
              <a:rPr lang="en-US" sz="1200" b="0" dirty="0" err="1">
                <a:solidFill>
                  <a:srgbClr val="0070C0"/>
                </a:solidFill>
              </a:rPr>
              <a:t>SeGraM</a:t>
            </a:r>
            <a:r>
              <a:rPr lang="en-US" sz="1200" b="0" dirty="0">
                <a:solidFill>
                  <a:srgbClr val="0070C0"/>
                </a:solidFill>
              </a:rPr>
              <a:t>, our goal is to d</a:t>
            </a:r>
            <a:r>
              <a:rPr lang="en-US" sz="1200" b="0" dirty="0"/>
              <a:t>esign …</a:t>
            </a:r>
            <a:endParaRPr lang="en-US" sz="1200" b="0" dirty="0">
              <a:solidFill>
                <a:srgbClr val="0070C0"/>
              </a:solidFill>
            </a:endParaRPr>
          </a:p>
          <a:p>
            <a:pPr marL="0" marR="0" lvl="0" indent="0" algn="l" defTabSz="914400" rtl="0" eaLnBrk="1" fontAlgn="auto" latinLnBrk="0" hangingPunct="1">
              <a:lnSpc>
                <a:spcPct val="110000"/>
              </a:lnSpc>
              <a:spcBef>
                <a:spcPts val="1600"/>
              </a:spcBef>
              <a:spcAft>
                <a:spcPts val="0"/>
              </a:spcAft>
              <a:buClrTx/>
              <a:buSzTx/>
              <a:buFontTx/>
              <a:buNone/>
              <a:tabLst/>
              <a:defRPr/>
            </a:pPr>
            <a:r>
              <a:rPr lang="en-US" sz="1200" b="0" dirty="0"/>
              <a:t>[CLICK] </a:t>
            </a:r>
            <a:r>
              <a:rPr lang="en-US" sz="1200" b="0" dirty="0">
                <a:solidFill>
                  <a:srgbClr val="0070C0"/>
                </a:solidFill>
              </a:rPr>
              <a:t>To this end, </a:t>
            </a:r>
            <a:r>
              <a:rPr lang="en-US" sz="1200" b="0" dirty="0"/>
              <a:t>[CLICK] </a:t>
            </a:r>
            <a:r>
              <a:rPr lang="en-US" sz="1200" b="0" dirty="0">
                <a:solidFill>
                  <a:srgbClr val="0070C0"/>
                </a:solidFill>
              </a:rPr>
              <a:t>we propose </a:t>
            </a:r>
            <a:r>
              <a:rPr lang="en-US" sz="1200" b="0" dirty="0" err="1">
                <a:solidFill>
                  <a:srgbClr val="0070C0"/>
                </a:solidFill>
              </a:rPr>
              <a:t>SeGraM</a:t>
            </a:r>
            <a:r>
              <a:rPr lang="en-US" sz="1200" b="0" dirty="0">
                <a:solidFill>
                  <a:srgbClr val="0070C0"/>
                </a:solidFill>
              </a:rPr>
              <a:t>, the first </a:t>
            </a:r>
            <a:r>
              <a:rPr lang="en-US" sz="1200" kern="1200" dirty="0">
                <a:solidFill>
                  <a:schemeClr val="tx1"/>
                </a:solidFill>
                <a:effectLst/>
                <a:latin typeface="+mn-lt"/>
                <a:ea typeface="+mn-ea"/>
                <a:cs typeface="+mn-cs"/>
              </a:rPr>
              <a:t>hardware acceleration framework for sequence-to-graph mapping and alignment. </a:t>
            </a:r>
            <a:endParaRPr lang="en-US" dirty="0"/>
          </a:p>
          <a:p>
            <a:pPr marL="0" marR="0" lvl="0" indent="0" algn="l" defTabSz="914400" rtl="0" eaLnBrk="1" fontAlgn="auto" latinLnBrk="0" hangingPunct="1">
              <a:lnSpc>
                <a:spcPct val="110000"/>
              </a:lnSpc>
              <a:spcBef>
                <a:spcPts val="1600"/>
              </a:spcBef>
              <a:spcAft>
                <a:spcPts val="0"/>
              </a:spcAft>
              <a:buClrTx/>
              <a:buSzTx/>
              <a:buFontTx/>
              <a:buNone/>
              <a:tabLst/>
              <a:defRPr/>
            </a:pPr>
            <a:r>
              <a:rPr lang="en-US" sz="1200" b="0" dirty="0" err="1"/>
              <a:t>SeGraM</a:t>
            </a:r>
            <a:r>
              <a:rPr lang="en-US" sz="1200" b="0" dirty="0"/>
              <a:t> consists of two main components:</a:t>
            </a:r>
          </a:p>
          <a:p>
            <a:pPr marL="0" indent="0">
              <a:lnSpc>
                <a:spcPct val="110000"/>
              </a:lnSpc>
              <a:spcBef>
                <a:spcPts val="1600"/>
              </a:spcBef>
              <a:buNone/>
            </a:pPr>
            <a:r>
              <a:rPr lang="en-US" sz="1200" b="0" dirty="0">
                <a:solidFill>
                  <a:srgbClr val="0070C0"/>
                </a:solidFill>
              </a:rPr>
              <a:t>[CLICK] </a:t>
            </a:r>
            <a:r>
              <a:rPr lang="en-US" sz="1200" b="0" dirty="0" err="1">
                <a:solidFill>
                  <a:srgbClr val="0070C0"/>
                </a:solidFill>
              </a:rPr>
              <a:t>MinSeed</a:t>
            </a:r>
            <a:r>
              <a:rPr lang="en-US" sz="1200" b="0" dirty="0">
                <a:solidFill>
                  <a:srgbClr val="0070C0"/>
                </a:solidFill>
              </a:rPr>
              <a:t>, …</a:t>
            </a:r>
          </a:p>
          <a:p>
            <a:pPr marL="0" indent="0">
              <a:lnSpc>
                <a:spcPct val="110000"/>
              </a:lnSpc>
              <a:spcBef>
                <a:spcPts val="1600"/>
              </a:spcBef>
              <a:buNone/>
            </a:pPr>
            <a:r>
              <a:rPr lang="en-US" sz="1200" b="0" dirty="0">
                <a:solidFill>
                  <a:srgbClr val="0070C0"/>
                </a:solidFill>
              </a:rPr>
              <a:t>[CLICK] </a:t>
            </a:r>
            <a:r>
              <a:rPr lang="en-US" sz="1200" b="0" dirty="0" err="1">
                <a:solidFill>
                  <a:srgbClr val="0070C0"/>
                </a:solidFill>
              </a:rPr>
              <a:t>BitAlign</a:t>
            </a:r>
            <a:r>
              <a:rPr lang="en-US" sz="1200" b="0" dirty="0">
                <a:solidFill>
                  <a:srgbClr val="0070C0"/>
                </a:solidFill>
              </a:rPr>
              <a:t>, …</a:t>
            </a:r>
            <a:endParaRPr lang="en-US"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8866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Before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execution starts, as the pre-processing steps, each chromosome’s graph structure is generated, then each graph’s nodes are indexed, and both the resulting graph and hash-table index are pre-loaded to the main memory. </a:t>
            </a:r>
          </a:p>
          <a:p>
            <a:endParaRPr lang="en-US" dirty="0"/>
          </a:p>
          <a:p>
            <a:r>
              <a:rPr lang="en-US" sz="1200"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execution starts when the query read is streamed from the host CPU and MinSeed writes it to the </a:t>
            </a:r>
            <a:r>
              <a:rPr lang="en-US" sz="1200" i="1" kern="1200" dirty="0">
                <a:solidFill>
                  <a:schemeClr val="tx1"/>
                </a:solidFill>
                <a:effectLst/>
                <a:latin typeface="+mn-lt"/>
                <a:ea typeface="+mn-ea"/>
                <a:cs typeface="+mn-cs"/>
              </a:rPr>
              <a:t>read scratchpad </a:t>
            </a:r>
            <a:r>
              <a:rPr lang="en-US" sz="1200" kern="1200" dirty="0">
                <a:solidFill>
                  <a:schemeClr val="tx1"/>
                </a:solidFill>
                <a:effectLst/>
                <a:latin typeface="+mn-lt"/>
                <a:ea typeface="+mn-ea"/>
                <a:cs typeface="+mn-cs"/>
              </a:rPr>
              <a:t>( 1 ). </a:t>
            </a:r>
          </a:p>
          <a:p>
            <a:r>
              <a:rPr lang="en-US" sz="1200" kern="1200" dirty="0">
                <a:solidFill>
                  <a:schemeClr val="tx1"/>
                </a:solidFill>
                <a:effectLst/>
                <a:latin typeface="+mn-lt"/>
                <a:ea typeface="+mn-ea"/>
                <a:cs typeface="+mn-cs"/>
              </a:rPr>
              <a:t>[CLICK] Using all of the </a:t>
            </a:r>
            <a:r>
              <a:rPr lang="en-US" sz="1200" i="1" kern="1200" dirty="0">
                <a:solidFill>
                  <a:schemeClr val="tx1"/>
                </a:solidFill>
                <a:effectLst/>
                <a:latin typeface="+mn-lt"/>
                <a:ea typeface="+mn-ea"/>
                <a:cs typeface="+mn-cs"/>
              </a:rPr>
              <a:t>k-mers </a:t>
            </a:r>
            <a:r>
              <a:rPr lang="en-US" sz="1200" kern="1200" dirty="0">
                <a:solidFill>
                  <a:schemeClr val="tx1"/>
                </a:solidFill>
                <a:effectLst/>
                <a:latin typeface="+mn-lt"/>
                <a:ea typeface="+mn-ea"/>
                <a:cs typeface="+mn-cs"/>
              </a:rPr>
              <a:t>of the query read, MinSeed finds the minimizers and writes them to the </a:t>
            </a:r>
            <a:r>
              <a:rPr lang="en-US" sz="1200" i="1" kern="1200" dirty="0">
                <a:solidFill>
                  <a:schemeClr val="tx1"/>
                </a:solidFill>
                <a:effectLst/>
                <a:latin typeface="+mn-lt"/>
                <a:ea typeface="+mn-ea"/>
                <a:cs typeface="+mn-cs"/>
              </a:rPr>
              <a:t>minimizer scratchpad </a:t>
            </a:r>
            <a:r>
              <a:rPr lang="en-US" sz="1200" kern="1200" dirty="0">
                <a:solidFill>
                  <a:schemeClr val="tx1"/>
                </a:solidFill>
                <a:effectLst/>
                <a:latin typeface="+mn-lt"/>
                <a:ea typeface="+mn-ea"/>
                <a:cs typeface="+mn-cs"/>
              </a:rPr>
              <a:t>( 2 ). </a:t>
            </a:r>
          </a:p>
          <a:p>
            <a:r>
              <a:rPr lang="en-US" sz="1200" kern="1200" dirty="0">
                <a:solidFill>
                  <a:schemeClr val="tx1"/>
                </a:solidFill>
                <a:effectLst/>
                <a:latin typeface="+mn-lt"/>
                <a:ea typeface="+mn-ea"/>
                <a:cs typeface="+mn-cs"/>
              </a:rPr>
              <a:t>[CLICK] For each minimizer, MinSeed fetches its frequency from the hash table at the main memory ( 3 ) and [CLICK] filters out the minimizers whose frequency is above an user-defined threshold ( 4 ). [CLICK] Next, MinSeed fetches the seed locations of the remaining minimizers from the main memory, and writes them to the </a:t>
            </a:r>
            <a:r>
              <a:rPr lang="en-US" sz="1200" i="1" kern="1200" dirty="0">
                <a:solidFill>
                  <a:schemeClr val="tx1"/>
                </a:solidFill>
                <a:effectLst/>
                <a:latin typeface="+mn-lt"/>
                <a:ea typeface="+mn-ea"/>
                <a:cs typeface="+mn-cs"/>
              </a:rPr>
              <a:t>seed scratchpad </a:t>
            </a:r>
            <a:r>
              <a:rPr lang="en-US" sz="1200" kern="1200" dirty="0">
                <a:solidFill>
                  <a:schemeClr val="tx1"/>
                </a:solidFill>
                <a:effectLst/>
                <a:latin typeface="+mn-lt"/>
                <a:ea typeface="+mn-ea"/>
                <a:cs typeface="+mn-cs"/>
              </a:rPr>
              <a:t>( 5 ). </a:t>
            </a:r>
          </a:p>
          <a:p>
            <a:r>
              <a:rPr lang="en-US" sz="1200" kern="1200" dirty="0">
                <a:solidFill>
                  <a:schemeClr val="tx1"/>
                </a:solidFill>
                <a:effectLst/>
                <a:latin typeface="+mn-lt"/>
                <a:ea typeface="+mn-ea"/>
                <a:cs typeface="+mn-cs"/>
              </a:rPr>
              <a:t>[CLICK] Finally, MinSeed calculates the candidate reference region for each seed ( 6 ), </a:t>
            </a:r>
          </a:p>
          <a:p>
            <a:r>
              <a:rPr lang="en-US" sz="1200" kern="1200" dirty="0">
                <a:solidFill>
                  <a:schemeClr val="tx1"/>
                </a:solidFill>
                <a:effectLst/>
                <a:latin typeface="+mn-lt"/>
                <a:ea typeface="+mn-ea"/>
                <a:cs typeface="+mn-cs"/>
              </a:rPr>
              <a:t>[CLICK] fetches the graph nodes from the memory for each candidate region and writes them to the </a:t>
            </a:r>
            <a:r>
              <a:rPr lang="en-US" sz="1200" i="1" kern="1200" dirty="0">
                <a:solidFill>
                  <a:schemeClr val="tx1"/>
                </a:solidFill>
                <a:effectLst/>
                <a:latin typeface="+mn-lt"/>
                <a:ea typeface="+mn-ea"/>
                <a:cs typeface="+mn-cs"/>
              </a:rPr>
              <a:t>input scratchpad </a:t>
            </a:r>
            <a:r>
              <a:rPr lang="en-US" sz="1200" kern="1200" dirty="0">
                <a:solidFill>
                  <a:schemeClr val="tx1"/>
                </a:solidFill>
                <a:effectLst/>
                <a:latin typeface="+mn-lt"/>
                <a:ea typeface="+mn-ea"/>
                <a:cs typeface="+mn-cs"/>
              </a:rPr>
              <a:t>( 7 ). </a:t>
            </a:r>
          </a:p>
          <a:p>
            <a:r>
              <a:rPr lang="en-US" sz="1200" kern="1200" dirty="0">
                <a:solidFill>
                  <a:schemeClr val="tx1"/>
                </a:solidFill>
                <a:effectLst/>
                <a:latin typeface="+mn-lt"/>
                <a:ea typeface="+mn-ea"/>
                <a:cs typeface="+mn-cs"/>
              </a:rPr>
              <a:t>Once MinSeed sends the subgraph corresponding to the candidate reference region along with the query read, [CLICK] BitAlign execution starts with generating the bitvectors ( 8 ) required for the distance calculation step of the alignment (i.e., seed-extension). </a:t>
            </a:r>
          </a:p>
          <a:p>
            <a:r>
              <a:rPr lang="en-US" sz="1200" kern="1200" dirty="0">
                <a:solidFill>
                  <a:schemeClr val="tx1"/>
                </a:solidFill>
                <a:effectLst/>
                <a:latin typeface="+mn-lt"/>
                <a:ea typeface="+mn-ea"/>
                <a:cs typeface="+mn-cs"/>
              </a:rPr>
              <a:t>[CLICK] While generating these bitvectors, BitAlign writes them to the </a:t>
            </a:r>
            <a:r>
              <a:rPr lang="en-US" sz="1200" i="1" kern="1200" dirty="0">
                <a:solidFill>
                  <a:schemeClr val="tx1"/>
                </a:solidFill>
                <a:effectLst/>
                <a:latin typeface="+mn-lt"/>
                <a:ea typeface="+mn-ea"/>
                <a:cs typeface="+mn-cs"/>
              </a:rPr>
              <a:t>hop queues </a:t>
            </a:r>
            <a:r>
              <a:rPr lang="en-US" sz="1200" kern="1200" dirty="0">
                <a:solidFill>
                  <a:schemeClr val="tx1"/>
                </a:solidFill>
                <a:effectLst/>
                <a:latin typeface="+mn-lt"/>
                <a:ea typeface="+mn-ea"/>
                <a:cs typeface="+mn-cs"/>
              </a:rPr>
              <a:t>in order to handle the hops required for the graph alignment ( 9 ), </a:t>
            </a:r>
          </a:p>
          <a:p>
            <a:r>
              <a:rPr lang="en-US" sz="1200" kern="1200" dirty="0">
                <a:solidFill>
                  <a:schemeClr val="tx1"/>
                </a:solidFill>
                <a:effectLst/>
                <a:latin typeface="+mn-lt"/>
                <a:ea typeface="+mn-ea"/>
                <a:cs typeface="+mn-cs"/>
              </a:rPr>
              <a:t>[CLICK] and also, to the </a:t>
            </a:r>
            <a:r>
              <a:rPr lang="en-US" sz="1200" i="1" kern="1200" dirty="0">
                <a:solidFill>
                  <a:schemeClr val="tx1"/>
                </a:solidFill>
                <a:effectLst/>
                <a:latin typeface="+mn-lt"/>
                <a:ea typeface="+mn-ea"/>
                <a:cs typeface="+mn-cs"/>
              </a:rPr>
              <a:t>bitvector scratchpad </a:t>
            </a:r>
            <a:r>
              <a:rPr lang="en-US" sz="1200" kern="1200" dirty="0">
                <a:solidFill>
                  <a:schemeClr val="tx1"/>
                </a:solidFill>
                <a:effectLst/>
                <a:latin typeface="+mn-lt"/>
                <a:ea typeface="+mn-ea"/>
                <a:cs typeface="+mn-cs"/>
              </a:rPr>
              <a:t>( 10 ). </a:t>
            </a:r>
          </a:p>
          <a:p>
            <a:r>
              <a:rPr lang="en-US" sz="1200" kern="1200" dirty="0">
                <a:solidFill>
                  <a:schemeClr val="tx1"/>
                </a:solidFill>
                <a:effectLst/>
                <a:latin typeface="+mn-lt"/>
                <a:ea typeface="+mn-ea"/>
                <a:cs typeface="+mn-cs"/>
              </a:rPr>
              <a:t>Once BitAlign finishes generating and writing all the bitvectors, [CLICK] it starts reading them back from the </a:t>
            </a:r>
            <a:r>
              <a:rPr lang="en-US" sz="1200" i="1" kern="1200" dirty="0">
                <a:solidFill>
                  <a:schemeClr val="tx1"/>
                </a:solidFill>
                <a:effectLst/>
                <a:latin typeface="+mn-lt"/>
                <a:ea typeface="+mn-ea"/>
                <a:cs typeface="+mn-cs"/>
              </a:rPr>
              <a:t>bitvector scratchpad</a:t>
            </a:r>
            <a:r>
              <a:rPr lang="en-US" sz="1200" kern="1200" dirty="0">
                <a:solidFill>
                  <a:schemeClr val="tx1"/>
                </a:solidFill>
                <a:effectLst/>
                <a:latin typeface="+mn-lt"/>
                <a:ea typeface="+mn-ea"/>
                <a:cs typeface="+mn-cs"/>
              </a:rPr>
              <a:t>, performs the traceback operation, and finds the optimal alignment between the subgraph and the query read </a:t>
            </a:r>
            <a:endParaRPr lang="en-US" dirty="0"/>
          </a:p>
          <a:p>
            <a:r>
              <a:rPr lang="en-US" sz="1200" kern="1200" dirty="0">
                <a:solidFill>
                  <a:schemeClr val="tx1"/>
                </a:solidFill>
                <a:effectLst/>
                <a:latin typeface="+mn-lt"/>
                <a:ea typeface="+mn-ea"/>
                <a:cs typeface="+mn-cs"/>
              </a:rPr>
              <a:t>(11).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57038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a:t>
            </a:r>
            <a:r>
              <a:rPr lang="en-US" dirty="0" err="1"/>
              <a:t>MinSeed</a:t>
            </a:r>
            <a:r>
              <a:rPr lang="en-US" dirty="0"/>
              <a:t>.</a:t>
            </a:r>
          </a:p>
        </p:txBody>
      </p:sp>
    </p:spTree>
    <p:extLst>
      <p:ext uri="{BB962C8B-B14F-4D97-AF65-F5344CB8AC3E}">
        <p14:creationId xmlns:p14="http://schemas.microsoft.com/office/powerpoint/2010/main" val="2903013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HW design of </a:t>
            </a:r>
            <a:r>
              <a:rPr lang="en-US" dirty="0" err="1"/>
              <a:t>BitAlign</a:t>
            </a:r>
            <a:r>
              <a:rPr lang="en-US" dirty="0"/>
              <a:t>.</a:t>
            </a:r>
          </a:p>
        </p:txBody>
      </p:sp>
    </p:spTree>
    <p:extLst>
      <p:ext uri="{BB962C8B-B14F-4D97-AF65-F5344CB8AC3E}">
        <p14:creationId xmlns:p14="http://schemas.microsoft.com/office/powerpoint/2010/main" val="2640920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buClr>
                <a:srgbClr val="0070C0"/>
              </a:buClr>
              <a:buFont typeface="Wingdings" pitchFamily="2" charset="2"/>
              <a:buChar char="q"/>
            </a:pPr>
            <a:r>
              <a:rPr lang="en-US" sz="1200" dirty="0">
                <a:latin typeface="Corbel" panose="020B0503020204020204" pitchFamily="34" charset="0"/>
              </a:rPr>
              <a:t>We replicate the content of each HBM2E stack (i.e., graph-based reference and hash table based index) among the 4 independent stacks. </a:t>
            </a:r>
          </a:p>
          <a:p>
            <a:pPr marL="342900" indent="-342900">
              <a:buClr>
                <a:srgbClr val="0070C0"/>
              </a:buClr>
              <a:buFont typeface="Wingdings" pitchFamily="2" charset="2"/>
              <a:buChar char="q"/>
            </a:pPr>
            <a:r>
              <a:rPr lang="en-US" sz="1200" dirty="0">
                <a:latin typeface="Corbel" panose="020B0503020204020204" pitchFamily="34" charset="0"/>
              </a:rPr>
              <a:t>Within each stack, we distribute the graph and index structures of the 24 chromosomes based on their sizes among the 8 independent channels. </a:t>
            </a:r>
          </a:p>
        </p:txBody>
      </p:sp>
    </p:spTree>
    <p:extLst>
      <p:ext uri="{BB962C8B-B14F-4D97-AF65-F5344CB8AC3E}">
        <p14:creationId xmlns:p14="http://schemas.microsoft.com/office/powerpoint/2010/main" val="2293887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indent="-217488">
              <a:lnSpc>
                <a:spcPct val="120000"/>
              </a:lnSpc>
              <a:spcBef>
                <a:spcPts val="0"/>
              </a:spcBef>
              <a:spcAft>
                <a:spcPts val="0"/>
              </a:spcAft>
              <a:buClr>
                <a:srgbClr val="00B050"/>
              </a:buClr>
            </a:pPr>
            <a:r>
              <a:rPr lang="en-US" sz="2200" dirty="0">
                <a:solidFill>
                  <a:schemeClr val="tx1"/>
                </a:solidFill>
              </a:rPr>
              <a:t>BitAlign can be executed by itself without the need of an initial seeding tool/accelerator </a:t>
            </a:r>
          </a:p>
          <a:p>
            <a:pPr lvl="1" indent="-217488">
              <a:lnSpc>
                <a:spcPct val="120000"/>
              </a:lnSpc>
              <a:spcBef>
                <a:spcPts val="0"/>
              </a:spcBef>
              <a:spcAft>
                <a:spcPts val="0"/>
              </a:spcAft>
              <a:buClr>
                <a:srgbClr val="00B050"/>
              </a:buClr>
            </a:pPr>
            <a:r>
              <a:rPr lang="en-US" sz="2200" dirty="0">
                <a:solidFill>
                  <a:schemeClr val="tx1"/>
                </a:solidFill>
              </a:rPr>
              <a:t>BitAlign can also be used for sequence-to-sequence alignment since it is a special and simpler variant of sequence-to-graph alignment </a:t>
            </a:r>
            <a:endParaRPr lang="en-US" sz="2200" b="1" dirty="0">
              <a:solidFill>
                <a:schemeClr val="tx1"/>
              </a:solidFill>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78</a:t>
            </a:fld>
            <a:endParaRPr lang="en-US"/>
          </a:p>
        </p:txBody>
      </p:sp>
    </p:spTree>
    <p:extLst>
      <p:ext uri="{BB962C8B-B14F-4D97-AF65-F5344CB8AC3E}">
        <p14:creationId xmlns:p14="http://schemas.microsoft.com/office/powerpoint/2010/main" val="12735115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evaluate ...</a:t>
            </a:r>
          </a:p>
          <a:p>
            <a:r>
              <a:rPr lang="en-US" sz="1200" kern="1200" dirty="0">
                <a:solidFill>
                  <a:schemeClr val="tx1"/>
                </a:solidFill>
                <a:effectLst/>
                <a:latin typeface="+mn-lt"/>
                <a:ea typeface="+mn-ea"/>
                <a:cs typeface="+mn-cs"/>
              </a:rPr>
              <a:t>We model the memory component as a 4 stacks of HBM2, each with ...</a:t>
            </a:r>
          </a:p>
          <a:p>
            <a:r>
              <a:rPr lang="en-US" sz="1200" kern="1200" dirty="0">
                <a:solidFill>
                  <a:schemeClr val="tx1"/>
                </a:solidFill>
                <a:effectLst/>
                <a:latin typeface="+mn-lt"/>
                <a:ea typeface="+mn-ea"/>
                <a:cs typeface="+mn-cs"/>
              </a:rPr>
              <a:t>For each channel, we have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compare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with [CLICK] ... and using [CLICK] simulated reads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evaluate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using the latest major release of the human genome assembly, GRCh38 [2], as the starting reference genome. For the variations, we use 7 VCF files for HG001-007 from the GIAB project (v3.3.2) [105].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79</a:t>
            </a:fld>
            <a:endParaRPr lang="en-US"/>
          </a:p>
        </p:txBody>
      </p:sp>
    </p:spTree>
    <p:extLst>
      <p:ext uri="{BB962C8B-B14F-4D97-AF65-F5344CB8AC3E}">
        <p14:creationId xmlns:p14="http://schemas.microsoft.com/office/powerpoint/2010/main" val="30659432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the total area overhead of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attached to all 32 channels is around 25mm2 and the total power consumption is around 17 W. </a:t>
            </a:r>
            <a:endParaRPr lang="en-US" dirty="0"/>
          </a:p>
          <a:p>
            <a:r>
              <a:rPr lang="en-US" sz="1200" kern="1200" dirty="0">
                <a:solidFill>
                  <a:schemeClr val="tx1"/>
                </a:solidFill>
                <a:effectLst/>
                <a:latin typeface="+mn-lt"/>
                <a:ea typeface="+mn-ea"/>
                <a:cs typeface="+mn-cs"/>
              </a:rPr>
              <a:t>We find that the main contributors for the area overhead and power consumption are (1) </a:t>
            </a:r>
            <a:r>
              <a:rPr lang="en-US" sz="1200" kern="1200" dirty="0" err="1">
                <a:solidFill>
                  <a:schemeClr val="tx1"/>
                </a:solidFill>
                <a:effectLst/>
                <a:latin typeface="+mn-lt"/>
                <a:ea typeface="+mn-ea"/>
                <a:cs typeface="+mn-cs"/>
              </a:rPr>
              <a:t>hopQueueRegisters</a:t>
            </a:r>
            <a:r>
              <a:rPr lang="en-US" sz="1200" kern="1200" dirty="0">
                <a:solidFill>
                  <a:schemeClr val="tx1"/>
                </a:solidFill>
                <a:effectLst/>
                <a:latin typeface="+mn-lt"/>
                <a:ea typeface="+mn-ea"/>
                <a:cs typeface="+mn-cs"/>
              </a:rPr>
              <a:t> since they constitute more than 60% of the area and power of </a:t>
            </a:r>
            <a:r>
              <a:rPr lang="en-US" sz="1200" kern="1200" dirty="0" err="1">
                <a:solidFill>
                  <a:schemeClr val="tx1"/>
                </a:solidFill>
                <a:effectLst/>
                <a:latin typeface="+mn-lt"/>
                <a:ea typeface="+mn-ea"/>
                <a:cs typeface="+mn-cs"/>
              </a:rPr>
              <a:t>BitAlign</a:t>
            </a:r>
            <a:r>
              <a:rPr lang="en-US" sz="1200" kern="1200" dirty="0">
                <a:solidFill>
                  <a:schemeClr val="tx1"/>
                </a:solidFill>
                <a:effectLst/>
                <a:latin typeface="+mn-lt"/>
                <a:ea typeface="+mn-ea"/>
                <a:cs typeface="+mn-cs"/>
              </a:rPr>
              <a:t>-DC logic, and (2) the </a:t>
            </a:r>
            <a:r>
              <a:rPr lang="en-US" sz="1200" kern="1200" dirty="0" err="1">
                <a:solidFill>
                  <a:schemeClr val="tx1"/>
                </a:solidFill>
                <a:effectLst/>
                <a:latin typeface="+mn-lt"/>
                <a:ea typeface="+mn-ea"/>
                <a:cs typeface="+mn-cs"/>
              </a:rPr>
              <a:t>bitvector</a:t>
            </a:r>
            <a:r>
              <a:rPr lang="en-US" sz="1200" kern="1200" dirty="0">
                <a:solidFill>
                  <a:schemeClr val="tx1"/>
                </a:solidFill>
                <a:effectLst/>
                <a:latin typeface="+mn-lt"/>
                <a:ea typeface="+mn-ea"/>
                <a:cs typeface="+mn-cs"/>
              </a:rPr>
              <a:t> scratchpads (TB- SRAMs).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show the area and power breakdown of the compute (i.e., logic) units and the memory components (i.e., scratchpads) in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and the total area overhead and power consumption of (1) a single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accelerator (attached to a single channel), (2) 8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accelerators (in a single stack with 8 channels), and (3) 32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accelerators (in 4 stacks). </a:t>
            </a:r>
          </a:p>
        </p:txBody>
      </p:sp>
      <p:sp>
        <p:nvSpPr>
          <p:cNvPr id="4" name="Slide Number Placeholder 3"/>
          <p:cNvSpPr>
            <a:spLocks noGrp="1"/>
          </p:cNvSpPr>
          <p:nvPr>
            <p:ph type="sldNum" sz="quarter" idx="5"/>
          </p:nvPr>
        </p:nvSpPr>
        <p:spPr/>
        <p:txBody>
          <a:bodyPr/>
          <a:lstStyle/>
          <a:p>
            <a:fld id="{47139A41-7A76-1D40-B3BE-29B670EC38FE}" type="slidenum">
              <a:rPr lang="en-US" smtClean="0"/>
              <a:t>80</a:t>
            </a:fld>
            <a:endParaRPr lang="en-US"/>
          </a:p>
        </p:txBody>
      </p:sp>
    </p:spTree>
    <p:extLst>
      <p:ext uri="{BB962C8B-B14F-4D97-AF65-F5344CB8AC3E}">
        <p14:creationId xmlns:p14="http://schemas.microsoft.com/office/powerpoint/2010/main" val="246677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this end, our goal is to accelerate …</a:t>
            </a:r>
          </a:p>
          <a:p>
            <a:pPr algn="l"/>
            <a:endParaRPr lang="en-US" dirty="0"/>
          </a:p>
          <a:p>
            <a:r>
              <a:rPr lang="en-US" sz="1200" kern="1200" dirty="0">
                <a:solidFill>
                  <a:schemeClr val="tx1"/>
                </a:solidFill>
                <a:effectLst/>
                <a:latin typeface="+mn-lt"/>
                <a:ea typeface="+mn-ea"/>
                <a:cs typeface="+mn-cs"/>
              </a:rPr>
              <a:t>We need to (1) understand where the current tools and algorithms do not perform well in order to develop better tools and algorithms, and (2) understand the limitations of existing hardware systems when running these tools and algorithms in order to design efficient customized accelerators. </a:t>
            </a:r>
            <a:endParaRPr lang="en-US" dirty="0"/>
          </a:p>
          <a:p>
            <a:pPr algn="l"/>
            <a:endParaRPr lang="en-US" dirty="0"/>
          </a:p>
          <a:p>
            <a:pPr algn="l"/>
            <a:r>
              <a:rPr lang="en-US" dirty="0"/>
              <a:t>Thus, our approach is to first, ...</a:t>
            </a:r>
          </a:p>
        </p:txBody>
      </p:sp>
      <p:sp>
        <p:nvSpPr>
          <p:cNvPr id="4" name="Slide Number Placeholder 3"/>
          <p:cNvSpPr>
            <a:spLocks noGrp="1"/>
          </p:cNvSpPr>
          <p:nvPr>
            <p:ph type="sldNum" sz="quarter" idx="5"/>
          </p:nvPr>
        </p:nvSpPr>
        <p:spPr/>
        <p:txBody>
          <a:bodyPr/>
          <a:lstStyle/>
          <a:p>
            <a:fld id="{47139A41-7A76-1D40-B3BE-29B670EC38FE}" type="slidenum">
              <a:rPr lang="en-US" smtClean="0"/>
              <a:t>9</a:t>
            </a:fld>
            <a:endParaRPr lang="en-US"/>
          </a:p>
        </p:txBody>
      </p:sp>
    </p:spTree>
    <p:extLst>
      <p:ext uri="{BB962C8B-B14F-4D97-AF65-F5344CB8AC3E}">
        <p14:creationId xmlns:p14="http://schemas.microsoft.com/office/powerpoint/2010/main" val="3744966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our long read analysis, we find that [CLICK][CLICK]</a:t>
            </a:r>
          </a:p>
        </p:txBody>
      </p:sp>
      <p:sp>
        <p:nvSpPr>
          <p:cNvPr id="4" name="Slide Number Placeholder 3"/>
          <p:cNvSpPr>
            <a:spLocks noGrp="1"/>
          </p:cNvSpPr>
          <p:nvPr>
            <p:ph type="sldNum" sz="quarter" idx="5"/>
          </p:nvPr>
        </p:nvSpPr>
        <p:spPr/>
        <p:txBody>
          <a:bodyPr/>
          <a:lstStyle/>
          <a:p>
            <a:fld id="{47139A41-7A76-1D40-B3BE-29B670EC38FE}" type="slidenum">
              <a:rPr lang="en-US" smtClean="0"/>
              <a:t>81</a:t>
            </a:fld>
            <a:endParaRPr lang="en-US"/>
          </a:p>
        </p:txBody>
      </p:sp>
    </p:spTree>
    <p:extLst>
      <p:ext uri="{BB962C8B-B14F-4D97-AF65-F5344CB8AC3E}">
        <p14:creationId xmlns:p14="http://schemas.microsoft.com/office/powerpoint/2010/main" val="21525768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82</a:t>
            </a:fld>
            <a:endParaRPr lang="en-US"/>
          </a:p>
        </p:txBody>
      </p:sp>
    </p:spTree>
    <p:extLst>
      <p:ext uri="{BB962C8B-B14F-4D97-AF65-F5344CB8AC3E}">
        <p14:creationId xmlns:p14="http://schemas.microsoft.com/office/powerpoint/2010/main" val="4510380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we look at our short read analysis, we find that [CLICK][CLICK]</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83</a:t>
            </a:fld>
            <a:endParaRPr lang="en-US"/>
          </a:p>
        </p:txBody>
      </p:sp>
    </p:spTree>
    <p:extLst>
      <p:ext uri="{BB962C8B-B14F-4D97-AF65-F5344CB8AC3E}">
        <p14:creationId xmlns:p14="http://schemas.microsoft.com/office/powerpoint/2010/main" val="15866966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84</a:t>
            </a:fld>
            <a:endParaRPr lang="en-US"/>
          </a:p>
        </p:txBody>
      </p:sp>
    </p:spTree>
    <p:extLst>
      <p:ext uri="{BB962C8B-B14F-4D97-AF65-F5344CB8AC3E}">
        <p14:creationId xmlns:p14="http://schemas.microsoft.com/office/powerpoint/2010/main" val="1543347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key results for the sequence-to-graph alignment module of </a:t>
            </a:r>
            <a:r>
              <a:rPr lang="en-US" dirty="0" err="1"/>
              <a:t>SeGraM</a:t>
            </a:r>
            <a:r>
              <a:rPr lang="en-US" dirty="0"/>
              <a:t>, which is </a:t>
            </a:r>
            <a:r>
              <a:rPr lang="en-US" dirty="0" err="1"/>
              <a:t>BitAlign</a:t>
            </a:r>
            <a:r>
              <a:rPr lang="en-US" dirty="0"/>
              <a:t>.</a:t>
            </a:r>
          </a:p>
        </p:txBody>
      </p:sp>
      <p:sp>
        <p:nvSpPr>
          <p:cNvPr id="4" name="Slide Number Placeholder 3"/>
          <p:cNvSpPr>
            <a:spLocks noGrp="1"/>
          </p:cNvSpPr>
          <p:nvPr>
            <p:ph type="sldNum" sz="quarter" idx="5"/>
          </p:nvPr>
        </p:nvSpPr>
        <p:spPr/>
        <p:txBody>
          <a:bodyPr/>
          <a:lstStyle/>
          <a:p>
            <a:fld id="{47139A41-7A76-1D40-B3BE-29B670EC38FE}" type="slidenum">
              <a:rPr lang="en-US" smtClean="0"/>
              <a:t>85</a:t>
            </a:fld>
            <a:endParaRPr lang="en-US"/>
          </a:p>
        </p:txBody>
      </p:sp>
    </p:spTree>
    <p:extLst>
      <p:ext uri="{BB962C8B-B14F-4D97-AF65-F5344CB8AC3E}">
        <p14:creationId xmlns:p14="http://schemas.microsoft.com/office/powerpoint/2010/main" val="8387859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q"/>
              <a:tabLst/>
              <a:defRPr/>
            </a:pPr>
            <a:r>
              <a:rPr lang="en-US" sz="1200" dirty="0">
                <a:latin typeface="Corbel" panose="020B0503020204020204" pitchFamily="34" charset="0"/>
              </a:rPr>
              <a:t>GACT of Darwin is optimized for long reads, </a:t>
            </a:r>
            <a:r>
              <a:rPr lang="en-US" sz="1200" dirty="0" err="1">
                <a:latin typeface="Corbel" panose="020B0503020204020204" pitchFamily="34" charset="0"/>
              </a:rPr>
              <a:t>SillaX</a:t>
            </a:r>
            <a:r>
              <a:rPr lang="en-US" sz="1200" dirty="0">
                <a:latin typeface="Corbel" panose="020B0503020204020204" pitchFamily="34" charset="0"/>
              </a:rPr>
              <a:t> of </a:t>
            </a:r>
            <a:r>
              <a:rPr lang="en-US" sz="1200" dirty="0" err="1">
                <a:latin typeface="Corbel" panose="020B0503020204020204" pitchFamily="34" charset="0"/>
              </a:rPr>
              <a:t>GenAx</a:t>
            </a:r>
            <a:r>
              <a:rPr lang="en-US" sz="1200" dirty="0">
                <a:latin typeface="Corbel" panose="020B0503020204020204" pitchFamily="34" charset="0"/>
              </a:rPr>
              <a:t> is optimized for short reads, and GenASM is optimized for both short and long reads.</a:t>
            </a:r>
          </a:p>
          <a:p>
            <a:pPr marL="285750" indent="-285750">
              <a:buFont typeface="Wingdings" pitchFamily="2" charset="2"/>
              <a:buChar char="q"/>
            </a:pPr>
            <a:r>
              <a:rPr lang="en-US" sz="1200" dirty="0">
                <a:latin typeface="Corbel" panose="020B0503020204020204" pitchFamily="34" charset="0"/>
              </a:rPr>
              <a:t>We use the optimum configuration of each accelerator reported in their corresponding papers. </a:t>
            </a:r>
          </a:p>
        </p:txBody>
      </p:sp>
      <p:sp>
        <p:nvSpPr>
          <p:cNvPr id="4" name="Slide Number Placeholder 3"/>
          <p:cNvSpPr>
            <a:spLocks noGrp="1"/>
          </p:cNvSpPr>
          <p:nvPr>
            <p:ph type="sldNum" sz="quarter" idx="5"/>
          </p:nvPr>
        </p:nvSpPr>
        <p:spPr/>
        <p:txBody>
          <a:bodyPr/>
          <a:lstStyle/>
          <a:p>
            <a:fld id="{47139A41-7A76-1D40-B3BE-29B670EC38FE}" type="slidenum">
              <a:rPr lang="en-US" smtClean="0"/>
              <a:t>86</a:t>
            </a:fld>
            <a:endParaRPr lang="en-US"/>
          </a:p>
        </p:txBody>
      </p:sp>
    </p:spTree>
    <p:extLst>
      <p:ext uri="{BB962C8B-B14F-4D97-AF65-F5344CB8AC3E}">
        <p14:creationId xmlns:p14="http://schemas.microsoft.com/office/powerpoint/2010/main" val="7678785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summarize,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sz="1200" b="0" dirty="0">
                <a:solidFill>
                  <a:srgbClr val="FE6200"/>
                </a:solidFill>
              </a:rPr>
              <a:t>So, since t</a:t>
            </a:r>
            <a:r>
              <a:rPr lang="en-US" sz="1200" b="0" dirty="0"/>
              <a:t>raditional read mapping causes </a:t>
            </a:r>
            <a:r>
              <a:rPr lang="en-US" sz="1200" b="0" dirty="0">
                <a:solidFill>
                  <a:srgbClr val="C00000"/>
                </a:solidFill>
              </a:rPr>
              <a:t>reference bias, a</a:t>
            </a:r>
            <a:r>
              <a:rPr lang="en-US" sz="1200" b="0" dirty="0"/>
              <a:t>ligning sequences to graphs emerges a newer field and practical tools only start to emerge, where most of the existing tools are specialized for one purpose. </a:t>
            </a:r>
            <a:r>
              <a:rPr lang="en-US" sz="1200" kern="1200" dirty="0">
                <a:solidFill>
                  <a:schemeClr val="tx1"/>
                </a:solidFill>
                <a:effectLst/>
                <a:latin typeface="+mn-lt"/>
                <a:ea typeface="+mn-ea"/>
                <a:cs typeface="+mn-cs"/>
              </a:rPr>
              <a:t>Given the additional complexities and overheads of processing a genome graph instead of a linear reference genome, graph-based analysis exacerbates analysis bottlenecks of read mapping. </a:t>
            </a:r>
            <a:r>
              <a:rPr lang="en-US" sz="1200" b="0" dirty="0"/>
              <a:t>Thus, HW acceleration of sequence-to-graph mapping is an </a:t>
            </a:r>
            <a:r>
              <a:rPr lang="en-US" sz="1200" b="0" dirty="0">
                <a:solidFill>
                  <a:srgbClr val="FE6200"/>
                </a:solidFill>
              </a:rPr>
              <a:t>important but unexplored research problem.</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in this work, we propose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the first hardware acceleration framework for sequence-to-graph mapping. We base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on a memory-efficient minimizer-based seeding algorithm and a novel bitvector-based, highly- parallel sequence-to-graph alignment algorithm. We </a:t>
            </a:r>
            <a:r>
              <a:rPr lang="en-US" sz="1200" i="1" kern="1200" dirty="0">
                <a:solidFill>
                  <a:schemeClr val="tx1"/>
                </a:solidFill>
                <a:effectLst/>
                <a:latin typeface="+mn-lt"/>
                <a:ea typeface="+mn-ea"/>
                <a:cs typeface="+mn-cs"/>
              </a:rPr>
              <a:t>co-design </a:t>
            </a:r>
            <a:r>
              <a:rPr lang="en-US" sz="1200" kern="1200" dirty="0">
                <a:solidFill>
                  <a:schemeClr val="tx1"/>
                </a:solidFill>
                <a:effectLst/>
                <a:latin typeface="+mn-lt"/>
                <a:ea typeface="+mn-ea"/>
                <a:cs typeface="+mn-cs"/>
              </a:rPr>
              <a:t>both of our algorithms with high-performance, area- and power-efficient hardware accelerators, and propose the first HW accelerators for both.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a:t>
            </a:r>
            <a:r>
              <a:rPr lang="en-US" sz="1200" kern="1200" dirty="0" err="1">
                <a:solidFill>
                  <a:schemeClr val="tx1"/>
                </a:solidFill>
                <a:effectLst/>
                <a:latin typeface="+mn-lt"/>
                <a:ea typeface="+mn-ea"/>
                <a:cs typeface="+mn-cs"/>
              </a:rPr>
              <a:t>SeGraM</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BitAlign</a:t>
            </a:r>
            <a:r>
              <a:rPr lang="en-US" sz="1200" kern="1200" dirty="0">
                <a:solidFill>
                  <a:schemeClr val="tx1"/>
                </a:solidFill>
                <a:effectLst/>
                <a:latin typeface="+mn-lt"/>
                <a:ea typeface="+mn-ea"/>
                <a:cs typeface="+mn-cs"/>
              </a:rPr>
              <a:t> with state-of-the-art sequence-to-graph mappers and aligners, and we find that </a:t>
            </a:r>
            <a:r>
              <a:rPr lang="en-US" dirty="0">
                <a:solidFill>
                  <a:schemeClr val="tx1"/>
                </a:solidFill>
              </a:rPr>
              <a:t>both provides </a:t>
            </a:r>
            <a:r>
              <a:rPr lang="en-US" dirty="0">
                <a:solidFill>
                  <a:srgbClr val="00B050"/>
                </a:solidFill>
              </a:rPr>
              <a:t>significant speedup </a:t>
            </a:r>
            <a:r>
              <a:rPr lang="en-US" dirty="0">
                <a:solidFill>
                  <a:schemeClr val="tx1"/>
                </a:solidFill>
              </a:rPr>
              <a:t>compared to the the baselines, while </a:t>
            </a:r>
            <a:r>
              <a:rPr lang="en-US" dirty="0">
                <a:solidFill>
                  <a:srgbClr val="00B050"/>
                </a:solidFill>
              </a:rPr>
              <a:t>reducing the power consumption.</a:t>
            </a:r>
            <a:endParaRPr lang="en-US" dirty="0"/>
          </a:p>
          <a:p>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87</a:t>
            </a:fld>
            <a:endParaRPr lang="en-US"/>
          </a:p>
        </p:txBody>
      </p:sp>
    </p:spTree>
    <p:extLst>
      <p:ext uri="{BB962C8B-B14F-4D97-AF65-F5344CB8AC3E}">
        <p14:creationId xmlns:p14="http://schemas.microsoft.com/office/powerpoint/2010/main" val="1748249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a:t>
            </a:r>
            <a:r>
              <a:rPr lang="en-US" dirty="0" err="1"/>
              <a:t>SeGraM</a:t>
            </a:r>
            <a:r>
              <a:rPr lang="en-US" dirty="0"/>
              <a:t>, we cover all the pieces that create my PhD work.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88</a:t>
            </a:fld>
            <a:endParaRPr lang="en-US"/>
          </a:p>
        </p:txBody>
      </p:sp>
    </p:spTree>
    <p:extLst>
      <p:ext uri="{BB962C8B-B14F-4D97-AF65-F5344CB8AC3E}">
        <p14:creationId xmlns:p14="http://schemas.microsoft.com/office/powerpoint/2010/main" val="20907309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a:t>
            </a:r>
          </a:p>
        </p:txBody>
      </p:sp>
      <p:sp>
        <p:nvSpPr>
          <p:cNvPr id="4" name="Slide Number Placeholder 3"/>
          <p:cNvSpPr>
            <a:spLocks noGrp="1"/>
          </p:cNvSpPr>
          <p:nvPr>
            <p:ph type="sldNum" sz="quarter" idx="5"/>
          </p:nvPr>
        </p:nvSpPr>
        <p:spPr/>
        <p:txBody>
          <a:bodyPr/>
          <a:lstStyle/>
          <a:p>
            <a:fld id="{47139A41-7A76-1D40-B3BE-29B670EC38FE}" type="slidenum">
              <a:rPr lang="en-US" smtClean="0"/>
              <a:t>89</a:t>
            </a:fld>
            <a:endParaRPr lang="en-US"/>
          </a:p>
        </p:txBody>
      </p:sp>
    </p:spTree>
    <p:extLst>
      <p:ext uri="{BB962C8B-B14F-4D97-AF65-F5344CB8AC3E}">
        <p14:creationId xmlns:p14="http://schemas.microsoft.com/office/powerpoint/2010/main" val="37746401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genome sequence analysis can be accelerated by …</a:t>
            </a:r>
          </a:p>
        </p:txBody>
      </p:sp>
      <p:sp>
        <p:nvSpPr>
          <p:cNvPr id="4" name="Slide Number Placeholder 3"/>
          <p:cNvSpPr>
            <a:spLocks noGrp="1"/>
          </p:cNvSpPr>
          <p:nvPr>
            <p:ph type="sldNum" sz="quarter" idx="5"/>
          </p:nvPr>
        </p:nvSpPr>
        <p:spPr/>
        <p:txBody>
          <a:bodyPr/>
          <a:lstStyle/>
          <a:p>
            <a:fld id="{47139A41-7A76-1D40-B3BE-29B670EC38FE}" type="slidenum">
              <a:rPr lang="en-US" smtClean="0"/>
              <a:t>90</a:t>
            </a:fld>
            <a:endParaRPr lang="en-US"/>
          </a:p>
        </p:txBody>
      </p:sp>
    </p:spTree>
    <p:extLst>
      <p:ext uri="{BB962C8B-B14F-4D97-AF65-F5344CB8AC3E}">
        <p14:creationId xmlns:p14="http://schemas.microsoft.com/office/powerpoint/2010/main" val="69274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research statement is as follows: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10</a:t>
            </a:fld>
            <a:endParaRPr lang="en-US"/>
          </a:p>
        </p:txBody>
      </p:sp>
    </p:spTree>
    <p:extLst>
      <p:ext uri="{BB962C8B-B14F-4D97-AF65-F5344CB8AC3E}">
        <p14:creationId xmlns:p14="http://schemas.microsoft.com/office/powerpoint/2010/main" val="15957088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388" marR="0" lvl="0" indent="0" algn="l" defTabSz="914400" rtl="0" eaLnBrk="1" fontAlgn="auto" latinLnBrk="0" hangingPunct="1">
              <a:lnSpc>
                <a:spcPct val="90000"/>
              </a:lnSpc>
              <a:spcBef>
                <a:spcPts val="1200"/>
              </a:spcBef>
              <a:spcAft>
                <a:spcPts val="200"/>
              </a:spcAft>
              <a:buClr>
                <a:srgbClr val="4A66AC"/>
              </a:buClr>
              <a:buSzPct val="90000"/>
              <a:buFont typeface="+mj-lt"/>
              <a:buNone/>
              <a:tabLst/>
              <a:defRPr/>
            </a:pPr>
            <a:r>
              <a:rPr lang="en-US" dirty="0"/>
              <a:t>To this end, in my first work, we aimed to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understand</a:t>
            </a:r>
            <a:r>
              <a:rPr kumimoji="0" lang="en-US" sz="1200" b="0" i="0" u="none" strike="noStrike" kern="1200" cap="none" spc="0" normalizeH="0" baseline="0" noProof="0" dirty="0">
                <a:ln>
                  <a:noFill/>
                </a:ln>
                <a:solidFill>
                  <a:srgbClr val="4A66AC"/>
                </a:solidFill>
                <a:effectLst/>
                <a:uLnTx/>
                <a:uFillTx/>
                <a:latin typeface="Calibri" panose="020F0502020204030204" pitchFamily="34" charset="0"/>
                <a:ea typeface="+mn-ea"/>
                <a:cs typeface="Calibri" panose="020F0502020204030204" pitchFamily="34" charset="0"/>
              </a:rPr>
              <a:t> where the current tools and algorithms do not perform well </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in order to </a:t>
            </a:r>
            <a:r>
              <a:rPr kumimoji="0" lang="en-US" sz="1200" b="0" i="0" u="none" strike="noStrike" kern="1200" cap="none" spc="0" normalizeH="0" baseline="0" noProof="0" dirty="0">
                <a:ln>
                  <a:noFill/>
                </a:ln>
                <a:solidFill>
                  <a:srgbClr val="E36700"/>
                </a:solidFill>
                <a:effectLst/>
                <a:uLnTx/>
                <a:uFillTx/>
                <a:latin typeface="Calibri" panose="020F0502020204030204" pitchFamily="34" charset="0"/>
                <a:ea typeface="+mn-ea"/>
                <a:cs typeface="Calibri" panose="020F0502020204030204" pitchFamily="34" charset="0"/>
              </a:rPr>
              <a:t>develop better tools and algorithms</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and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 understand</a:t>
            </a:r>
            <a:r>
              <a:rPr kumimoji="0" lang="en-US" sz="1200" b="0" i="0" u="none" strike="noStrike" kern="1200" cap="none" spc="0" normalizeH="0" baseline="0" noProof="0" dirty="0">
                <a:ln>
                  <a:noFill/>
                </a:ln>
                <a:solidFill>
                  <a:srgbClr val="4A66AC"/>
                </a:solidFill>
                <a:effectLst/>
                <a:uLnTx/>
                <a:uFillTx/>
                <a:latin typeface="Calibri" panose="020F0502020204030204" pitchFamily="34" charset="0"/>
                <a:ea typeface="+mn-ea"/>
                <a:cs typeface="Calibri" panose="020F0502020204030204" pitchFamily="34" charset="0"/>
              </a:rPr>
              <a:t> the limitations of existing hardware systems </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when running these tools and algorithms in order to </a:t>
            </a:r>
            <a:r>
              <a:rPr kumimoji="0" lang="en-US" sz="1200" b="0" i="0" u="none" strike="noStrike" kern="1200" cap="none" spc="0" normalizeH="0" baseline="0" noProof="0" dirty="0">
                <a:ln>
                  <a:noFill/>
                </a:ln>
                <a:solidFill>
                  <a:srgbClr val="E36700"/>
                </a:solidFill>
                <a:effectLst/>
                <a:uLnTx/>
                <a:uFillTx/>
                <a:latin typeface="Calibri" panose="020F0502020204030204" pitchFamily="34" charset="0"/>
                <a:ea typeface="+mn-ea"/>
                <a:cs typeface="Calibri" panose="020F0502020204030204" pitchFamily="34" charset="0"/>
              </a:rPr>
              <a:t>design efficient customized accelerators</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For this work, our key takeaway is we need memory-efficient, low-power, and scalable designs for genomics in order to exploit the advantages that new sequencing technologies provide, such as near sequencing device analysis for real-time analysis, portability to perform GS &amp; GSA  anywhere in the world (even remote places) etc.</a:t>
            </a:r>
          </a:p>
          <a:p>
            <a:pPr marL="179388" marR="0" lvl="0" indent="0" algn="l" defTabSz="914400" rtl="0" eaLnBrk="1" fontAlgn="auto" latinLnBrk="0" hangingPunct="1">
              <a:lnSpc>
                <a:spcPct val="90000"/>
              </a:lnSpc>
              <a:spcBef>
                <a:spcPts val="1200"/>
              </a:spcBef>
              <a:spcAft>
                <a:spcPts val="200"/>
              </a:spcAft>
              <a:buClr>
                <a:srgbClr val="4A66AC"/>
              </a:buClr>
              <a:buSzPct val="90000"/>
              <a:buFont typeface="+mj-lt"/>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a:p>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To this end, in my second work, we propose GenASM, HW/</a:t>
            </a:r>
            <a:r>
              <a:rPr kumimoji="0" lang="en-US" sz="12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Alg</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co-design to accelerate one of the key bottlenecks of GSA: ASM. </a:t>
            </a:r>
            <a:r>
              <a:rPr lang="en-US" b="0" dirty="0"/>
              <a:t>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 </a:t>
            </a:r>
            <a:r>
              <a:rPr lang="en-US" b="0" dirty="0"/>
              <a:t>We evaluate </a:t>
            </a:r>
            <a:r>
              <a:rPr lang="en-US" sz="1200" dirty="0">
                <a:solidFill>
                  <a:srgbClr val="1F8DD3"/>
                </a:solidFill>
              </a:rPr>
              <a:t>three different use cases</a:t>
            </a:r>
            <a:r>
              <a:rPr lang="en-US" sz="1200" b="0" dirty="0">
                <a:solidFill>
                  <a:srgbClr val="1F8DD3"/>
                </a:solidFill>
              </a:rPr>
              <a:t> and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than state-of-the-art software and hardware baselines</a:t>
            </a:r>
          </a:p>
          <a:p>
            <a:endParaRPr lang="en-US" sz="1200" b="0" dirty="0">
              <a:solidFill>
                <a:schemeClr val="tx1"/>
              </a:solidFill>
            </a:endParaRPr>
          </a:p>
          <a:p>
            <a:pPr marL="0" indent="0">
              <a:lnSpc>
                <a:spcPct val="120000"/>
              </a:lnSpc>
              <a:spcBef>
                <a:spcPts val="0"/>
              </a:spcBef>
              <a:spcAft>
                <a:spcPts val="0"/>
              </a:spcAft>
              <a:buNone/>
            </a:pPr>
            <a:r>
              <a:rPr lang="en-US" sz="1200" b="0" dirty="0">
                <a:solidFill>
                  <a:schemeClr val="tx1"/>
                </a:solidFill>
              </a:rPr>
              <a:t>My third work is the FPGA mapping of our GenASM accelerators, where we </a:t>
            </a:r>
            <a:r>
              <a:rPr lang="en-US" sz="1200" b="0" dirty="0">
                <a:solidFill>
                  <a:srgbClr val="404040"/>
                </a:solidFill>
              </a:rPr>
              <a:t>i</a:t>
            </a:r>
            <a:r>
              <a:rPr lang="en-US" dirty="0">
                <a:solidFill>
                  <a:srgbClr val="404040"/>
                </a:solidFill>
              </a:rPr>
              <a:t>mplement and map GenASM-DC and GenASM-TB to an FPGA with HBM2 and provide an FPGA-based prototype, </a:t>
            </a:r>
            <a:r>
              <a:rPr lang="en-US" dirty="0" err="1">
                <a:solidFill>
                  <a:srgbClr val="404040"/>
                </a:solidFill>
              </a:rPr>
              <a:t>BiMAc</a:t>
            </a:r>
            <a:r>
              <a:rPr lang="en-US" dirty="0">
                <a:solidFill>
                  <a:srgbClr val="404040"/>
                </a:solidFill>
              </a:rPr>
              <a:t>.</a:t>
            </a:r>
          </a:p>
          <a:p>
            <a:pPr marL="0" indent="0">
              <a:lnSpc>
                <a:spcPct val="120000"/>
              </a:lnSpc>
              <a:spcBef>
                <a:spcPts val="0"/>
              </a:spcBef>
              <a:spcAft>
                <a:spcPts val="0"/>
              </a:spcAft>
              <a:buNone/>
            </a:pPr>
            <a:endParaRPr lang="en-US" dirty="0"/>
          </a:p>
          <a:p>
            <a:pPr marL="0" marR="0" lvl="0" indent="0" algn="l" defTabSz="914400" rtl="0" eaLnBrk="1" fontAlgn="auto" latinLnBrk="0" hangingPunct="1">
              <a:lnSpc>
                <a:spcPct val="120000"/>
              </a:lnSpc>
              <a:spcBef>
                <a:spcPts val="0"/>
              </a:spcBef>
              <a:spcAft>
                <a:spcPts val="0"/>
              </a:spcAft>
              <a:buClrTx/>
              <a:buSzTx/>
              <a:buFontTx/>
              <a:buNone/>
              <a:tabLst/>
              <a:defRPr/>
            </a:pPr>
            <a:r>
              <a:rPr lang="en-US" dirty="0"/>
              <a:t>And, in my final work, instead of traditional read mapping, we focus on graph mapping problem, which is a newer genomics problem, to get rid of the reference bias and provide a more comprehensive and accurate solution for the one of the key GSA steps, read mapping. To this end, we propose </a:t>
            </a:r>
            <a:r>
              <a:rPr lang="en-US" dirty="0" err="1"/>
              <a:t>SeGraM</a:t>
            </a:r>
            <a:r>
              <a:rPr lang="en-US" dirty="0"/>
              <a:t>, </a:t>
            </a:r>
            <a:r>
              <a:rPr lang="en-US" sz="1200" kern="1200" dirty="0">
                <a:solidFill>
                  <a:schemeClr val="tx1"/>
                </a:solidFill>
                <a:effectLst/>
                <a:latin typeface="+mn-lt"/>
                <a:ea typeface="+mn-ea"/>
                <a:cs typeface="+mn-cs"/>
              </a:rPr>
              <a:t>the first hardware acceleration framework for sequence- to-graph mapping, that targets both seeding and alignment steps of sequence-to-graph mapping, which supports both short and long reads. </a:t>
            </a:r>
            <a:endParaRPr lang="en-US" dirty="0"/>
          </a:p>
          <a:p>
            <a:pPr marL="0" indent="0">
              <a:lnSpc>
                <a:spcPct val="120000"/>
              </a:lnSpc>
              <a:spcBef>
                <a:spcPts val="0"/>
              </a:spcBef>
              <a:spcAft>
                <a:spcPts val="0"/>
              </a:spcAft>
              <a:buNone/>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91</a:t>
            </a:fld>
            <a:endParaRPr lang="en-US"/>
          </a:p>
        </p:txBody>
      </p:sp>
    </p:spTree>
    <p:extLst>
      <p:ext uri="{BB962C8B-B14F-4D97-AF65-F5344CB8AC3E}">
        <p14:creationId xmlns:p14="http://schemas.microsoft.com/office/powerpoint/2010/main" val="36716334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b="0" i="0" dirty="0">
                <a:effectLst/>
                <a:latin typeface="Roboto" panose="02000000000000000000" pitchFamily="2" charset="0"/>
              </a:rPr>
              <a:t>I am a Staff Software Engineer, Hardware Acceleration at </a:t>
            </a:r>
            <a:r>
              <a:rPr lang="en-US" b="0" i="0" u="none" strike="noStrike" dirty="0">
                <a:solidFill>
                  <a:srgbClr val="2962FF"/>
                </a:solidFill>
                <a:effectLst/>
                <a:latin typeface="Roboto" panose="02000000000000000000" pitchFamily="2" charset="0"/>
                <a:hlinkClick r:id="rId3"/>
              </a:rPr>
              <a:t>Bionano Genomics</a:t>
            </a:r>
            <a:r>
              <a:rPr lang="en-US" b="0" i="0" dirty="0">
                <a:effectLst/>
                <a:latin typeface="Roboto" panose="02000000000000000000" pitchFamily="2" charset="0"/>
              </a:rPr>
              <a:t>. I received my Ph.D. degree in Computer Engineering from the </a:t>
            </a:r>
            <a:r>
              <a:rPr lang="en-US" b="0" i="0" u="none" strike="noStrike" dirty="0">
                <a:solidFill>
                  <a:srgbClr val="2962FF"/>
                </a:solidFill>
                <a:effectLst/>
                <a:latin typeface="Roboto" panose="02000000000000000000" pitchFamily="2" charset="0"/>
                <a:hlinkClick r:id="rId4"/>
              </a:rPr>
              <a:t>SAFARI Research Group</a:t>
            </a:r>
            <a:r>
              <a:rPr lang="en-US" b="0" i="0" dirty="0">
                <a:effectLst/>
                <a:latin typeface="Roboto" panose="02000000000000000000" pitchFamily="2" charset="0"/>
              </a:rPr>
              <a:t> at </a:t>
            </a:r>
            <a:r>
              <a:rPr lang="en-US" b="0" i="0" u="none" strike="noStrike" dirty="0">
                <a:solidFill>
                  <a:srgbClr val="2962FF"/>
                </a:solidFill>
                <a:effectLst/>
                <a:latin typeface="Roboto" panose="02000000000000000000" pitchFamily="2" charset="0"/>
                <a:hlinkClick r:id="rId5"/>
              </a:rPr>
              <a:t>Carnegie Mellon University</a:t>
            </a:r>
            <a:r>
              <a:rPr lang="en-US" b="0" i="0" u="none" strike="noStrike" dirty="0">
                <a:solidFill>
                  <a:srgbClr val="2962FF"/>
                </a:solidFill>
                <a:effectLst/>
                <a:latin typeface="Roboto" panose="02000000000000000000" pitchFamily="2" charset="0"/>
              </a:rPr>
              <a:t> in August this year</a:t>
            </a:r>
            <a:r>
              <a:rPr lang="en-US" b="0" i="0" dirty="0">
                <a:effectLst/>
                <a:latin typeface="Roboto" panose="02000000000000000000" pitchFamily="2" charset="0"/>
              </a:rPr>
              <a:t>, where I was advised by </a:t>
            </a:r>
            <a:r>
              <a:rPr lang="en-US" b="0" i="0" u="none" strike="noStrike" dirty="0">
                <a:solidFill>
                  <a:srgbClr val="2962FF"/>
                </a:solidFill>
                <a:effectLst/>
                <a:latin typeface="Roboto" panose="02000000000000000000" pitchFamily="2" charset="0"/>
                <a:hlinkClick r:id="rId6"/>
              </a:rPr>
              <a:t>Prof. </a:t>
            </a:r>
            <a:r>
              <a:rPr lang="en-US" b="0" i="0" u="none" strike="noStrike" dirty="0" err="1">
                <a:solidFill>
                  <a:srgbClr val="2962FF"/>
                </a:solidFill>
                <a:effectLst/>
                <a:latin typeface="Roboto" panose="02000000000000000000" pitchFamily="2" charset="0"/>
                <a:hlinkClick r:id="rId6"/>
              </a:rPr>
              <a:t>Onur</a:t>
            </a:r>
            <a:r>
              <a:rPr lang="en-US" b="0" i="0" u="none" strike="noStrike" dirty="0">
                <a:solidFill>
                  <a:srgbClr val="2962FF"/>
                </a:solidFill>
                <a:effectLst/>
                <a:latin typeface="Roboto" panose="02000000000000000000" pitchFamily="2" charset="0"/>
                <a:hlinkClick r:id="rId6"/>
              </a:rPr>
              <a:t> </a:t>
            </a:r>
            <a:r>
              <a:rPr lang="en-US" b="0" i="0" u="none" strike="noStrike" dirty="0" err="1">
                <a:solidFill>
                  <a:srgbClr val="2962FF"/>
                </a:solidFill>
                <a:effectLst/>
                <a:latin typeface="Roboto" panose="02000000000000000000" pitchFamily="2" charset="0"/>
                <a:hlinkClick r:id="rId6"/>
              </a:rPr>
              <a:t>Mutlu</a:t>
            </a:r>
            <a:r>
              <a:rPr lang="en-US" b="0" i="0" dirty="0">
                <a:effectLst/>
                <a:latin typeface="Roboto" panose="02000000000000000000" pitchFamily="2" charset="0"/>
              </a:rPr>
              <a:t> and </a:t>
            </a:r>
            <a:r>
              <a:rPr lang="en-US" b="0" i="0" u="none" strike="noStrike" dirty="0">
                <a:solidFill>
                  <a:srgbClr val="2962FF"/>
                </a:solidFill>
                <a:effectLst/>
                <a:latin typeface="Roboto" panose="02000000000000000000" pitchFamily="2" charset="0"/>
                <a:hlinkClick r:id="rId7"/>
              </a:rPr>
              <a:t>Prof. </a:t>
            </a:r>
            <a:r>
              <a:rPr lang="en-US" b="0" i="0" u="none" strike="noStrike" dirty="0" err="1">
                <a:solidFill>
                  <a:srgbClr val="2962FF"/>
                </a:solidFill>
                <a:effectLst/>
                <a:latin typeface="Roboto" panose="02000000000000000000" pitchFamily="2" charset="0"/>
                <a:hlinkClick r:id="rId7"/>
              </a:rPr>
              <a:t>Saugata</a:t>
            </a:r>
            <a:r>
              <a:rPr lang="en-US" b="0" i="0" u="none" strike="noStrike" dirty="0">
                <a:solidFill>
                  <a:srgbClr val="2962FF"/>
                </a:solidFill>
                <a:effectLst/>
                <a:latin typeface="Roboto" panose="02000000000000000000" pitchFamily="2" charset="0"/>
                <a:hlinkClick r:id="rId7"/>
              </a:rPr>
              <a:t> Ghose</a:t>
            </a:r>
            <a:r>
              <a:rPr lang="en-US" b="0" i="0" dirty="0">
                <a:effectLst/>
                <a:latin typeface="Roboto" panose="02000000000000000000" pitchFamily="2" charset="0"/>
              </a:rPr>
              <a:t>.</a:t>
            </a:r>
          </a:p>
          <a:p>
            <a:endParaRPr lang="en-US" dirty="0"/>
          </a:p>
          <a:p>
            <a:r>
              <a:rPr lang="en-US" dirty="0"/>
              <a:t>And today, I'll be discussing some of the work I have been doing during my PhD on ”Accelerating Genome Sequence Analysis via Efficient Hardware/Algorithm Co-Design". </a:t>
            </a:r>
          </a:p>
        </p:txBody>
      </p:sp>
      <p:sp>
        <p:nvSpPr>
          <p:cNvPr id="4" name="Slide Number Placeholder 3"/>
          <p:cNvSpPr>
            <a:spLocks noGrp="1"/>
          </p:cNvSpPr>
          <p:nvPr>
            <p:ph type="sldNum" sz="quarter" idx="5"/>
          </p:nvPr>
        </p:nvSpPr>
        <p:spPr/>
        <p:txBody>
          <a:bodyPr/>
          <a:lstStyle/>
          <a:p>
            <a:fld id="{47139A41-7A76-1D40-B3BE-29B670EC38FE}" type="slidenum">
              <a:rPr lang="en-US" smtClean="0"/>
              <a:t>93</a:t>
            </a:fld>
            <a:endParaRPr lang="en-US"/>
          </a:p>
        </p:txBody>
      </p:sp>
    </p:spTree>
    <p:extLst>
      <p:ext uri="{BB962C8B-B14F-4D97-AF65-F5344CB8AC3E}">
        <p14:creationId xmlns:p14="http://schemas.microsoft.com/office/powerpoint/2010/main" val="32080498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these four works, I have also co-authored 5 other papers from SAFARI.</a:t>
            </a:r>
          </a:p>
        </p:txBody>
      </p:sp>
      <p:sp>
        <p:nvSpPr>
          <p:cNvPr id="4" name="Slide Number Placeholder 3"/>
          <p:cNvSpPr>
            <a:spLocks noGrp="1"/>
          </p:cNvSpPr>
          <p:nvPr>
            <p:ph type="sldNum" sz="quarter" idx="5"/>
          </p:nvPr>
        </p:nvSpPr>
        <p:spPr/>
        <p:txBody>
          <a:bodyPr/>
          <a:lstStyle/>
          <a:p>
            <a:fld id="{47139A41-7A76-1D40-B3BE-29B670EC38FE}" type="slidenum">
              <a:rPr lang="en-US" smtClean="0"/>
              <a:t>94</a:t>
            </a:fld>
            <a:endParaRPr lang="en-US"/>
          </a:p>
        </p:txBody>
      </p:sp>
    </p:spTree>
    <p:extLst>
      <p:ext uri="{BB962C8B-B14F-4D97-AF65-F5344CB8AC3E}">
        <p14:creationId xmlns:p14="http://schemas.microsoft.com/office/powerpoint/2010/main" val="16492529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genome sequencing is important?</a:t>
            </a:r>
          </a:p>
          <a:p>
            <a:endParaRPr lang="en-US" dirty="0"/>
          </a:p>
          <a:p>
            <a:r>
              <a:rPr lang="en-US" dirty="0"/>
              <a:t>Let's look at an example from last year and this year, which is very relevant to what whole world is experiencing right now.</a:t>
            </a:r>
          </a:p>
        </p:txBody>
      </p:sp>
      <p:sp>
        <p:nvSpPr>
          <p:cNvPr id="4" name="Slide Number Placeholder 3"/>
          <p:cNvSpPr>
            <a:spLocks noGrp="1"/>
          </p:cNvSpPr>
          <p:nvPr>
            <p:ph type="sldNum" sz="quarter" idx="5"/>
          </p:nvPr>
        </p:nvSpPr>
        <p:spPr/>
        <p:txBody>
          <a:bodyPr/>
          <a:lstStyle/>
          <a:p>
            <a:fld id="{47139A41-7A76-1D40-B3BE-29B670EC38FE}" type="slidenum">
              <a:rPr lang="en-US" smtClean="0"/>
              <a:t>98</a:t>
            </a:fld>
            <a:endParaRPr lang="en-US"/>
          </a:p>
        </p:txBody>
      </p:sp>
    </p:spTree>
    <p:extLst>
      <p:ext uri="{BB962C8B-B14F-4D97-AF65-F5344CB8AC3E}">
        <p14:creationId xmlns:p14="http://schemas.microsoft.com/office/powerpoint/2010/main" val="3534640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should we expect in near future?</a:t>
            </a:r>
          </a:p>
          <a:p>
            <a:endParaRPr lang="en-US" dirty="0"/>
          </a:p>
          <a:p>
            <a:r>
              <a:rPr lang="en-US" dirty="0"/>
              <a:t>Introduction of very small, portable and cheap devices that can be plugged to your mobile phones, which would enable everyone to perform sequencing on their own genome by themselves using their mobile phones. </a:t>
            </a:r>
          </a:p>
          <a:p>
            <a:endParaRPr lang="en-US" dirty="0"/>
          </a:p>
          <a:p>
            <a:r>
              <a:rPr lang="en-US" dirty="0"/>
              <a:t>But challenge is, how  to perform the required analysis on our phones which have even more limited resources.</a:t>
            </a:r>
          </a:p>
        </p:txBody>
      </p:sp>
      <p:sp>
        <p:nvSpPr>
          <p:cNvPr id="4" name="Slide Number Placeholder 3"/>
          <p:cNvSpPr>
            <a:spLocks noGrp="1"/>
          </p:cNvSpPr>
          <p:nvPr>
            <p:ph type="sldNum" sz="quarter" idx="5"/>
          </p:nvPr>
        </p:nvSpPr>
        <p:spPr/>
        <p:txBody>
          <a:bodyPr/>
          <a:lstStyle/>
          <a:p>
            <a:fld id="{47139A41-7A76-1D40-B3BE-29B670EC38FE}" type="slidenum">
              <a:rPr lang="en-US" smtClean="0"/>
              <a:t>100</a:t>
            </a:fld>
            <a:endParaRPr lang="en-US"/>
          </a:p>
        </p:txBody>
      </p:sp>
    </p:spTree>
    <p:extLst>
      <p:ext uri="{BB962C8B-B14F-4D97-AF65-F5344CB8AC3E}">
        <p14:creationId xmlns:p14="http://schemas.microsoft.com/office/powerpoint/2010/main" val="10277887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These properties enable new potential applications of genome sequencing, such as rapid surveillance of Ebola, Zika or other epidemics where</a:t>
            </a:r>
            <a:r>
              <a:rPr lang="en-US" sz="2400" kern="1200" baseline="0" dirty="0">
                <a:solidFill>
                  <a:schemeClr val="tx1"/>
                </a:solidFill>
                <a:effectLst/>
                <a:latin typeface="+mn-lt"/>
                <a:ea typeface="+mn-ea"/>
                <a:cs typeface="+mn-cs"/>
              </a:rPr>
              <a:t> resources are limited</a:t>
            </a:r>
            <a:r>
              <a:rPr lang="en-US" sz="2400" kern="1200" dirty="0">
                <a:solidFill>
                  <a:schemeClr val="tx1"/>
                </a:solidFill>
                <a:effectLst/>
                <a:latin typeface="+mn-lt"/>
                <a:ea typeface="+mn-ea"/>
                <a:cs typeface="+mn-cs"/>
              </a:rPr>
              <a:t>, near-patient testing, and other applications that require real-time data analysis. </a:t>
            </a:r>
            <a:endParaRPr lang="en-US" sz="24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p>
          <a:p>
            <a:endParaRPr lang="en-US" sz="2400" dirty="0"/>
          </a:p>
        </p:txBody>
      </p:sp>
      <p:sp>
        <p:nvSpPr>
          <p:cNvPr id="4" name="Slide Number Placeholder 3"/>
          <p:cNvSpPr>
            <a:spLocks noGrp="1"/>
          </p:cNvSpPr>
          <p:nvPr>
            <p:ph type="sldNum" sz="quarter" idx="10"/>
          </p:nvPr>
        </p:nvSpPr>
        <p:spPr/>
        <p:txBody>
          <a:bodyPr/>
          <a:lstStyle/>
          <a:p>
            <a:fld id="{2A29B5B4-DF53-9241-A035-39249688D76D}" type="slidenum">
              <a:rPr lang="en-US" smtClean="0"/>
              <a:t>103</a:t>
            </a:fld>
            <a:endParaRPr lang="en-US"/>
          </a:p>
        </p:txBody>
      </p:sp>
    </p:spTree>
    <p:extLst>
      <p:ext uri="{BB962C8B-B14F-4D97-AF65-F5344CB8AC3E}">
        <p14:creationId xmlns:p14="http://schemas.microsoft.com/office/powerpoint/2010/main" val="21037334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Rely on the electronic or chemical structure of the different nucleotides for identification, </a:t>
            </a:r>
          </a:p>
          <a:p>
            <a:endParaRPr lang="en-US" sz="2400" dirty="0"/>
          </a:p>
        </p:txBody>
      </p:sp>
      <p:sp>
        <p:nvSpPr>
          <p:cNvPr id="4" name="Slide Number Placeholder 3"/>
          <p:cNvSpPr>
            <a:spLocks noGrp="1"/>
          </p:cNvSpPr>
          <p:nvPr>
            <p:ph type="sldNum" sz="quarter" idx="10"/>
          </p:nvPr>
        </p:nvSpPr>
        <p:spPr/>
        <p:txBody>
          <a:bodyPr/>
          <a:lstStyle/>
          <a:p>
            <a:fld id="{2A29B5B4-DF53-9241-A035-39249688D76D}" type="slidenum">
              <a:rPr lang="en-US" smtClean="0"/>
              <a:t>104</a:t>
            </a:fld>
            <a:endParaRPr lang="en-US"/>
          </a:p>
        </p:txBody>
      </p:sp>
    </p:spTree>
    <p:extLst>
      <p:ext uri="{BB962C8B-B14F-4D97-AF65-F5344CB8AC3E}">
        <p14:creationId xmlns:p14="http://schemas.microsoft.com/office/powerpoint/2010/main" val="2569274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of MinION is the raw signal</a:t>
            </a:r>
            <a:r>
              <a:rPr lang="en-US" baseline="0" dirty="0"/>
              <a:t> data that represents the changes in current when DNA strand passes through the nanopore. Thus, we start with this raw data. </a:t>
            </a:r>
          </a:p>
          <a:p>
            <a:r>
              <a:rPr lang="en-US" sz="1200" b="0" i="0" u="none" strike="noStrike" kern="1200" dirty="0">
                <a:solidFill>
                  <a:schemeClr val="tx1"/>
                </a:solidFill>
                <a:effectLst/>
                <a:latin typeface="+mn-lt"/>
                <a:ea typeface="+mn-ea"/>
                <a:cs typeface="+mn-cs"/>
              </a:rPr>
              <a:t>The first step, </a:t>
            </a:r>
            <a:r>
              <a:rPr lang="en-US" sz="1200" b="0" i="1" u="none" strike="noStrike" kern="1200" dirty="0">
                <a:solidFill>
                  <a:schemeClr val="tx1"/>
                </a:solidFill>
                <a:effectLst/>
                <a:latin typeface="+mn-lt"/>
                <a:ea typeface="+mn-ea"/>
                <a:cs typeface="+mn-cs"/>
              </a:rPr>
              <a:t>basecalling</a:t>
            </a:r>
            <a:r>
              <a:rPr lang="en-US" sz="1200" b="0" i="0" u="none" strike="noStrike" kern="1200" dirty="0">
                <a:solidFill>
                  <a:schemeClr val="tx1"/>
                </a:solidFill>
                <a:effectLst/>
                <a:latin typeface="+mn-lt"/>
                <a:ea typeface="+mn-ea"/>
                <a:cs typeface="+mn-cs"/>
              </a:rPr>
              <a:t>, translates this raw signal output of MinION into bases (A,C,G,T) in order to generate DNA reads. </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105</a:t>
            </a:fld>
            <a:endParaRPr lang="en-US"/>
          </a:p>
        </p:txBody>
      </p:sp>
    </p:spTree>
    <p:extLst>
      <p:ext uri="{BB962C8B-B14F-4D97-AF65-F5344CB8AC3E}">
        <p14:creationId xmlns:p14="http://schemas.microsoft.com/office/powerpoint/2010/main" val="17476558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genome assembly methods designed for accurate and short NGS reads are not suitable for the nanopore sequencing data because of the high error rates. Instead, overlap-layout-consensus (OLC) algorithms are used for nanopore sequencing reads since they perform better with longer error-prone reads. OLC-based assembly algorithms start with finding the read-to-read overlaps, which is the second step of our pipeline. Read-to-read overlap is a common sequence between two reads and it occurs when the matched regions of these reads originate from the same part of the complete genome. </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106</a:t>
            </a:fld>
            <a:endParaRPr lang="en-US"/>
          </a:p>
        </p:txBody>
      </p:sp>
    </p:spTree>
    <p:extLst>
      <p:ext uri="{BB962C8B-B14F-4D97-AF65-F5344CB8AC3E}">
        <p14:creationId xmlns:p14="http://schemas.microsoft.com/office/powerpoint/2010/main" val="17596223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finding the read-to-read overlaps, OLC-based assembly algorithms generate an overlap graph, where each node is a read and each edge is an overlap connecting them. Genome assembly is performed by traversing this graph, producing the layout of the reads and then constructing the draft assembly. </a:t>
            </a:r>
          </a:p>
          <a:p>
            <a:r>
              <a:rPr lang="en-US" sz="1200" kern="1200" dirty="0">
                <a:solidFill>
                  <a:schemeClr val="tx1"/>
                </a:solidFill>
                <a:effectLst/>
                <a:latin typeface="+mn-lt"/>
                <a:ea typeface="+mn-ea"/>
                <a:cs typeface="+mn-cs"/>
              </a:rPr>
              <a:t>From this</a:t>
            </a:r>
            <a:r>
              <a:rPr lang="en-US" sz="1200" kern="1200" baseline="0" dirty="0">
                <a:solidFill>
                  <a:schemeClr val="tx1"/>
                </a:solidFill>
                <a:effectLst/>
                <a:latin typeface="+mn-lt"/>
                <a:ea typeface="+mn-ea"/>
                <a:cs typeface="+mn-cs"/>
              </a:rPr>
              <a:t> example, this step can be understood as an easy step, however, because of the high error rates of nanopore sequence data, sequencing errors and multiple possible traversing paths (possibility of multiple outgoing or incoming edges of nodes) or not attached nodes (gaps), this assembly step is a complex step.</a:t>
            </a:r>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107</a:t>
            </a:fld>
            <a:endParaRPr lang="en-US"/>
          </a:p>
        </p:txBody>
      </p:sp>
    </p:spTree>
    <p:extLst>
      <p:ext uri="{BB962C8B-B14F-4D97-AF65-F5344CB8AC3E}">
        <p14:creationId xmlns:p14="http://schemas.microsoft.com/office/powerpoint/2010/main" val="3713174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lang="en-US" dirty="0">
                <a:latin typeface="Corbel" panose="020B0503020204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822961" y="6459786"/>
            <a:ext cx="1854203" cy="365125"/>
          </a:xfrm>
          <a:prstGeom prst="rect">
            <a:avLst/>
          </a:prstGeom>
        </p:spPr>
        <p:txBody>
          <a:bodyPr/>
          <a:lstStyle>
            <a:lvl1pPr>
              <a:defRPr>
                <a:latin typeface="Corbel" panose="020B0503020204020204" pitchFamily="34" charset="0"/>
              </a:defRPr>
            </a:lvl1p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lvl1pPr>
              <a:defRPr>
                <a:latin typeface="Corbel" panose="020B0503020204020204" pitchFamily="34" charset="0"/>
              </a:defRPr>
            </a:lvl1pPr>
          </a:lstStyle>
          <a:p>
            <a:fld id="{CD91F3D4-A4DB-CE42-BA95-FABA56D31263}" type="slidenum">
              <a:rPr lang="en-US" smtClean="0"/>
              <a:pPr/>
              <a:t>‹#›</a:t>
            </a:fld>
            <a:endParaRPr lang="en-US"/>
          </a:p>
        </p:txBody>
      </p:sp>
    </p:spTree>
    <p:extLst>
      <p:ext uri="{BB962C8B-B14F-4D97-AF65-F5344CB8AC3E}">
        <p14:creationId xmlns:p14="http://schemas.microsoft.com/office/powerpoint/2010/main" val="254431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29861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1760"/>
          </a:xfrm>
          <a:prstGeom prst="rect">
            <a:avLst/>
          </a:prstGeom>
        </p:spPr>
        <p:txBody>
          <a:bodyPr/>
          <a:lstStyle/>
          <a:p>
            <a:r>
              <a:rPr lang="en-US"/>
              <a:t>Click to edit Master title style</a:t>
            </a:r>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705555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8471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366963" y="257434"/>
            <a:ext cx="8410073" cy="753467"/>
          </a:xfrm>
          <a:prstGeom prst="rect">
            <a:avLst/>
          </a:prstGeom>
        </p:spPr>
        <p:txBody>
          <a:bodyPr/>
          <a:lstStyle>
            <a:lvl1pPr>
              <a:defRPr>
                <a:solidFill>
                  <a:srgbClr val="0070C0"/>
                </a:solidFill>
                <a:latin typeface="Corbel" panose="020B0503020204020204" pitchFamily="34" charset="0"/>
              </a:defRPr>
            </a:lvl1pPr>
          </a:lstStyle>
          <a:p>
            <a:r>
              <a:rPr lang="en-US"/>
              <a:t>Click to edit Master title style</a:t>
            </a:r>
          </a:p>
        </p:txBody>
      </p:sp>
      <p:sp>
        <p:nvSpPr>
          <p:cNvPr id="15" name="Text Placeholder 2"/>
          <p:cNvSpPr>
            <a:spLocks noGrp="1"/>
          </p:cNvSpPr>
          <p:nvPr>
            <p:ph idx="1"/>
          </p:nvPr>
        </p:nvSpPr>
        <p:spPr>
          <a:xfrm>
            <a:off x="366963" y="1153551"/>
            <a:ext cx="8410073" cy="5275384"/>
          </a:xfrm>
          <a:prstGeom prst="rect">
            <a:avLst/>
          </a:prstGeom>
        </p:spPr>
        <p:txBody>
          <a:bodyPr vert="horz" lIns="0" tIns="45720" rIns="0" bIns="45720" rtlCol="0">
            <a:normAutofit/>
          </a:bodyPr>
          <a:lstStyle>
            <a:lvl1pPr marL="454025" indent="-274638">
              <a:buSzPct val="90000"/>
              <a:buFont typeface="Wingdings" pitchFamily="2" charset="2"/>
              <a:buChar char="q"/>
              <a:tabLst/>
              <a:defRPr>
                <a:latin typeface="Corbel" panose="020B0503020204020204" pitchFamily="34" charset="0"/>
              </a:defRPr>
            </a:lvl1pPr>
            <a:lvl2pPr marL="717550" indent="-263525">
              <a:buSzPct val="90000"/>
              <a:buFont typeface="Courier New" panose="02070309020205020404" pitchFamily="49" charset="0"/>
              <a:buChar char="o"/>
              <a:tabLst/>
              <a:defRPr>
                <a:latin typeface="Corbel" panose="020B0503020204020204" pitchFamily="34" charset="0"/>
              </a:defRPr>
            </a:lvl2pPr>
            <a:lvl3pPr marL="896938" indent="-179388">
              <a:buSzPct val="90000"/>
              <a:buFont typeface="Wingdings" pitchFamily="2" charset="2"/>
              <a:buChar char="§"/>
              <a:tabLst/>
              <a:defRPr>
                <a:latin typeface="Corbel" panose="020B0503020204020204" pitchFamily="34" charset="0"/>
              </a:defRPr>
            </a:lvl3pPr>
            <a:lvl4pPr marL="454025" indent="-274638">
              <a:buFont typeface="Courier New" panose="02070309020205020404" pitchFamily="49" charset="0"/>
              <a:buChar char="o"/>
              <a:tabLst/>
              <a:defRPr>
                <a:latin typeface="Corbel" panose="020B0503020204020204" pitchFamily="34" charset="0"/>
              </a:defRPr>
            </a:lvl4pPr>
            <a:lvl5pPr marL="454025" indent="-274638">
              <a:buFont typeface="Courier New" panose="02070309020205020404" pitchFamily="49" charset="0"/>
              <a:buChar char="o"/>
              <a:tabLst/>
              <a:defRPr>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ACB0FC8C-43DD-9D48-AFAC-3990C93373E6}"/>
              </a:ext>
            </a:extLst>
          </p:cNvPr>
          <p:cNvSpPr>
            <a:spLocks noGrp="1"/>
          </p:cNvSpPr>
          <p:nvPr>
            <p:ph type="sldNum" sz="quarter" idx="10"/>
          </p:nvPr>
        </p:nvSpPr>
        <p:spPr>
          <a:xfrm>
            <a:off x="7516375" y="6571538"/>
            <a:ext cx="1260661" cy="270767"/>
          </a:xfrm>
          <a:prstGeom prst="rect">
            <a:avLst/>
          </a:prstGeom>
        </p:spPr>
        <p:txBody>
          <a:bodyPr anchor="ctr" anchorCtr="0"/>
          <a:lstStyle>
            <a:lvl1pPr algn="r">
              <a:defRPr sz="1600" b="1" i="0">
                <a:solidFill>
                  <a:srgbClr val="0070C0"/>
                </a:solidFill>
                <a:latin typeface="Calibri" panose="020F0502020204030204" pitchFamily="34" charset="0"/>
                <a:ea typeface="Linux Libertine O Semibold" panose="02000503000000000000" pitchFamily="2" charset="0"/>
                <a:cs typeface="Calibri" panose="020F0502020204030204" pitchFamily="34" charset="0"/>
              </a:defRPr>
            </a:lvl1pPr>
          </a:lstStyle>
          <a:p>
            <a:fld id="{BE67019E-6B59-9444-A8F8-0CFAB6B6981D}" type="slidenum">
              <a:rPr lang="en-US" smtClean="0"/>
              <a:pPr/>
              <a:t>‹#›</a:t>
            </a:fld>
            <a:endParaRPr lang="en-US" dirty="0"/>
          </a:p>
        </p:txBody>
      </p:sp>
      <p:sp>
        <p:nvSpPr>
          <p:cNvPr id="2" name="TextBox 1">
            <a:extLst>
              <a:ext uri="{FF2B5EF4-FFF2-40B4-BE49-F238E27FC236}">
                <a16:creationId xmlns:a16="http://schemas.microsoft.com/office/drawing/2014/main" id="{DFF6FA9D-EFD2-1C4F-A541-91C2470A455F}"/>
              </a:ext>
            </a:extLst>
          </p:cNvPr>
          <p:cNvSpPr txBox="1"/>
          <p:nvPr userDrawn="1"/>
        </p:nvSpPr>
        <p:spPr>
          <a:xfrm>
            <a:off x="366963" y="6535300"/>
            <a:ext cx="2286000" cy="338554"/>
          </a:xfrm>
          <a:prstGeom prst="rect">
            <a:avLst/>
          </a:prstGeom>
          <a:noFill/>
        </p:spPr>
        <p:txBody>
          <a:bodyPr wrap="square" rtlCol="0">
            <a:spAutoFit/>
          </a:bodyPr>
          <a:lstStyle/>
          <a:p>
            <a:pPr algn="l"/>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Damla Senol Cali</a:t>
            </a:r>
          </a:p>
        </p:txBody>
      </p:sp>
      <p:pic>
        <p:nvPicPr>
          <p:cNvPr id="8" name="Picture 7">
            <a:extLst>
              <a:ext uri="{FF2B5EF4-FFF2-40B4-BE49-F238E27FC236}">
                <a16:creationId xmlns:a16="http://schemas.microsoft.com/office/drawing/2014/main" id="{E79E2B53-383E-8940-BBFE-5EBE570A07C9}"/>
              </a:ext>
            </a:extLst>
          </p:cNvPr>
          <p:cNvPicPr>
            <a:picLocks noChangeAspect="1"/>
          </p:cNvPicPr>
          <p:nvPr userDrawn="1"/>
        </p:nvPicPr>
        <p:blipFill>
          <a:blip r:embed="rId2"/>
          <a:stretch>
            <a:fillRect/>
          </a:stretch>
        </p:blipFill>
        <p:spPr>
          <a:xfrm>
            <a:off x="4045346" y="6554274"/>
            <a:ext cx="1053308" cy="311205"/>
          </a:xfrm>
          <a:prstGeom prst="rect">
            <a:avLst/>
          </a:prstGeom>
        </p:spPr>
      </p:pic>
    </p:spTree>
    <p:extLst>
      <p:ext uri="{BB962C8B-B14F-4D97-AF65-F5344CB8AC3E}">
        <p14:creationId xmlns:p14="http://schemas.microsoft.com/office/powerpoint/2010/main" val="123617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3A3EF56B-2326-4E43-9A56-37F643A747BE}"/>
              </a:ext>
            </a:extLst>
          </p:cNvPr>
          <p:cNvSpPr/>
          <p:nvPr userDrawn="1"/>
        </p:nvSpPr>
        <p:spPr>
          <a:xfrm flipV="1">
            <a:off x="462012" y="4366260"/>
            <a:ext cx="826569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81548F38-4271-374F-8F2F-F4933C041C58}"/>
              </a:ext>
            </a:extLst>
          </p:cNvPr>
          <p:cNvSpPr/>
          <p:nvPr userDrawn="1"/>
        </p:nvSpPr>
        <p:spPr>
          <a:xfrm>
            <a:off x="0" y="6403574"/>
            <a:ext cx="9144001" cy="480184"/>
          </a:xfrm>
          <a:prstGeom prst="rect">
            <a:avLst/>
          </a:prstGeom>
          <a:solidFill>
            <a:srgbClr val="75ABD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Tree>
    <p:extLst>
      <p:ext uri="{BB962C8B-B14F-4D97-AF65-F5344CB8AC3E}">
        <p14:creationId xmlns:p14="http://schemas.microsoft.com/office/powerpoint/2010/main" val="2717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762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62862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144" y="6388833"/>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24048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8240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endParaRPr lang="en-US"/>
          </a:p>
        </p:txBody>
      </p:sp>
      <p:sp>
        <p:nvSpPr>
          <p:cNvPr id="6" name="Footer Placeholder 5"/>
          <p:cNvSpPr>
            <a:spLocks noGrp="1"/>
          </p:cNvSpPr>
          <p:nvPr>
            <p:ph type="ftr" sz="quarter" idx="11"/>
          </p:nvPr>
        </p:nvSpPr>
        <p:spPr>
          <a:xfrm>
            <a:off x="3600450" y="6459786"/>
            <a:ext cx="348615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CD91F3D4-A4DB-CE42-BA95-FABA56D31263}" type="slidenum">
              <a:rPr lang="en-US" smtClean="0"/>
              <a:t>‹#›</a:t>
            </a:fld>
            <a:endParaRPr lang="en-US"/>
          </a:p>
        </p:txBody>
      </p:sp>
    </p:spTree>
    <p:extLst>
      <p:ext uri="{BB962C8B-B14F-4D97-AF65-F5344CB8AC3E}">
        <p14:creationId xmlns:p14="http://schemas.microsoft.com/office/powerpoint/2010/main" val="404571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1135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
        <p:nvSpPr>
          <p:cNvPr id="9" name="Rectangle 8"/>
          <p:cNvSpPr/>
          <p:nvPr/>
        </p:nvSpPr>
        <p:spPr>
          <a:xfrm>
            <a:off x="366963" y="1006133"/>
            <a:ext cx="84100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66964" y="1138595"/>
            <a:ext cx="8410073" cy="53116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1">
            <a:extLst>
              <a:ext uri="{FF2B5EF4-FFF2-40B4-BE49-F238E27FC236}">
                <a16:creationId xmlns:a16="http://schemas.microsoft.com/office/drawing/2014/main" id="{9A79501A-6899-B540-BD7F-353D672C4F01}"/>
              </a:ext>
            </a:extLst>
          </p:cNvPr>
          <p:cNvSpPr>
            <a:spLocks noGrp="1"/>
          </p:cNvSpPr>
          <p:nvPr>
            <p:ph type="sldNum" sz="quarter" idx="4"/>
          </p:nvPr>
        </p:nvSpPr>
        <p:spPr>
          <a:xfrm>
            <a:off x="7516375" y="6567235"/>
            <a:ext cx="1260661" cy="270767"/>
          </a:xfrm>
          <a:prstGeom prst="rect">
            <a:avLst/>
          </a:prstGeom>
        </p:spPr>
        <p:txBody>
          <a:bodyPr anchor="ctr" anchorCtr="0"/>
          <a:lstStyle>
            <a:lvl1pPr algn="r">
              <a:defRPr sz="1600" b="1">
                <a:solidFill>
                  <a:schemeClr val="bg1"/>
                </a:solidFill>
                <a:latin typeface="Corbel" panose="020B0503020204020204" pitchFamily="34" charset="0"/>
                <a:cs typeface="Calibri" panose="020F0502020204030204" pitchFamily="34" charset="0"/>
              </a:defRPr>
            </a:lvl1pPr>
          </a:lstStyle>
          <a:p>
            <a:fld id="{BE67019E-6B59-9444-A8F8-0CFAB6B6981D}" type="slidenum">
              <a:rPr lang="en-US" smtClean="0"/>
              <a:pPr/>
              <a:t>‹#›</a:t>
            </a:fld>
            <a:endParaRPr lang="en-US" dirty="0"/>
          </a:p>
        </p:txBody>
      </p:sp>
      <p:sp>
        <p:nvSpPr>
          <p:cNvPr id="8" name="Title Placeholder 1">
            <a:extLst>
              <a:ext uri="{FF2B5EF4-FFF2-40B4-BE49-F238E27FC236}">
                <a16:creationId xmlns:a16="http://schemas.microsoft.com/office/drawing/2014/main" id="{B64D9AE9-2733-754F-86B9-8A69E05BAA3E}"/>
              </a:ext>
            </a:extLst>
          </p:cNvPr>
          <p:cNvSpPr>
            <a:spLocks noGrp="1"/>
          </p:cNvSpPr>
          <p:nvPr>
            <p:ph type="title"/>
          </p:nvPr>
        </p:nvSpPr>
        <p:spPr>
          <a:xfrm>
            <a:off x="366963" y="257434"/>
            <a:ext cx="8410073" cy="753467"/>
          </a:xfrm>
          <a:prstGeom prst="rect">
            <a:avLst/>
          </a:prstGeom>
        </p:spPr>
        <p:txBody>
          <a:bodyPr vert="horz" lIns="91440" tIns="45720" rIns="91440" bIns="45720" rtlCol="0" anchor="ctr" anchorCtr="0">
            <a:normAutofit/>
          </a:bodyPr>
          <a:lstStyle/>
          <a:p>
            <a:r>
              <a:rPr lang="en-US" dirty="0"/>
              <a:t>Click to edit Master title style</a:t>
            </a:r>
          </a:p>
        </p:txBody>
      </p:sp>
    </p:spTree>
    <p:extLst>
      <p:ext uri="{BB962C8B-B14F-4D97-AF65-F5344CB8AC3E}">
        <p14:creationId xmlns:p14="http://schemas.microsoft.com/office/powerpoint/2010/main" val="17663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100000"/>
        </a:lnSpc>
        <a:spcBef>
          <a:spcPct val="0"/>
        </a:spcBef>
        <a:buNone/>
        <a:defRPr sz="4800" kern="1200" spc="-50" baseline="0">
          <a:solidFill>
            <a:schemeClr val="accent1"/>
          </a:solidFill>
          <a:latin typeface="Corbel" panose="020B050302020402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amlasenolcali@gmail.com"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amlasenolcali.github.io/"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nanoporetech.com/covid-19/overview"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2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30.xml"/><Relationship Id="rId7" Type="http://schemas.openxmlformats.org/officeDocument/2006/relationships/image" Target="../media/image6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7.jpeg"/><Relationship Id="rId10" Type="http://schemas.openxmlformats.org/officeDocument/2006/relationships/hyperlink" Target="https://safari.ethz.ch/architecture/fall2020/lib/exe/fetch.php?media=onur-comparch-fall2020-lecture3a-genomeanalysisintroduction-afterlecture.pdf" TargetMode="External"/><Relationship Id="rId4" Type="http://schemas.openxmlformats.org/officeDocument/2006/relationships/image" Target="../media/image66.png"/><Relationship Id="rId9" Type="http://schemas.openxmlformats.org/officeDocument/2006/relationships/image" Target="../media/image65.emf"/></Relationships>
</file>

<file path=ppt/slides/_rels/slide14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31.xml"/><Relationship Id="rId7" Type="http://schemas.openxmlformats.org/officeDocument/2006/relationships/image" Target="../media/image64.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hyperlink" Target="https://safari.ethz.ch/architecture/fall2020/lib/exe/fetch.php?media=onur-comparch-fall2020-lecture3a-genomeanalysisintroduction-afterlecture.pdf" TargetMode="External"/><Relationship Id="rId5" Type="http://schemas.openxmlformats.org/officeDocument/2006/relationships/image" Target="../media/image67.jpeg"/><Relationship Id="rId10" Type="http://schemas.openxmlformats.org/officeDocument/2006/relationships/image" Target="../media/image68.jpeg"/><Relationship Id="rId4" Type="http://schemas.openxmlformats.org/officeDocument/2006/relationships/image" Target="../media/image66.png"/><Relationship Id="rId9" Type="http://schemas.openxmlformats.org/officeDocument/2006/relationships/image" Target="../media/image65.emf"/></Relationships>
</file>

<file path=ppt/slides/_rels/slide148.xml.rels><?xml version="1.0" encoding="UTF-8" standalone="yes"?>
<Relationships xmlns="http://schemas.openxmlformats.org/package/2006/relationships"><Relationship Id="rId3" Type="http://schemas.openxmlformats.org/officeDocument/2006/relationships/hyperlink" Target="https://www.scirp.org/journal/paperinformation.aspx?paperid=74603" TargetMode="External"/><Relationship Id="rId2" Type="http://schemas.openxmlformats.org/officeDocument/2006/relationships/notesSlide" Target="../notesSlides/notesSlide132.xml"/><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49.xml.rels><?xml version="1.0" encoding="UTF-8" standalone="yes"?>
<Relationships xmlns="http://schemas.openxmlformats.org/package/2006/relationships"><Relationship Id="rId3" Type="http://schemas.openxmlformats.org/officeDocument/2006/relationships/hyperlink" Target="https://www.scirp.org/journal/paperinformation.aspx?paperid=74603" TargetMode="External"/><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4.xml"/><Relationship Id="rId1" Type="http://schemas.openxmlformats.org/officeDocument/2006/relationships/slideLayout" Target="../slideLayouts/slideLayout6.xml"/><Relationship Id="rId5" Type="http://schemas.openxmlformats.org/officeDocument/2006/relationships/hyperlink" Target="https://www.scirp.org/journal/paperinformation.aspx?paperid=74603" TargetMode="External"/><Relationship Id="rId4" Type="http://schemas.openxmlformats.org/officeDocument/2006/relationships/chart" Target="../charts/chart5.xml"/></Relationships>
</file>

<file path=ppt/slides/_rels/slide15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36.xml"/><Relationship Id="rId7" Type="http://schemas.openxmlformats.org/officeDocument/2006/relationships/image" Target="../media/image64.emf"/><Relationship Id="rId12" Type="http://schemas.microsoft.com/office/2007/relationships/hdphoto" Target="../media/hdphoto5.wdp"/><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73.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72.png"/><Relationship Id="rId9" Type="http://schemas.microsoft.com/office/2007/relationships/hdphoto" Target="../media/hdphoto3.wdp"/></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6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microarch.org/micro53/"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17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hyperlink" Target="https://ieeexplore.ieee.org/abstract/document/8821047" TargetMode="External"/><Relationship Id="rId4" Type="http://schemas.openxmlformats.org/officeDocument/2006/relationships/image" Target="../media/image101.png"/></Relationships>
</file>

<file path=ppt/slides/_rels/slide1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hyperlink" Target="https://academic.oup.com/bioinformatics/advance-article-abstract/doi/10.1093/bioinformatics/btaa963/5962085?redirectedFrom=fulltext"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hyperlink" Target="https://www.nature.com/articles/nbt.4227"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5.emf"/><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5.emf"/><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emf"/><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38.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2.emf"/><Relationship Id="rId4" Type="http://schemas.openxmlformats.org/officeDocument/2006/relationships/image" Target="../media/image31.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2.emf"/><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4.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5.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8.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www.microarch.org/micro53/"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mailto:damlasenolcali@gmail.com" TargetMode="External"/><Relationship Id="rId7" Type="http://schemas.openxmlformats.org/officeDocument/2006/relationships/image" Target="../media/image4.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damlasenolcali.github.io/"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genome.gov/about-genomics/fact-sheets/DNA-Sequencing-Costs-Data"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genome.gov/about-genomics/fact-sheets/DNA-Sequencing-Costs-Data"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nanoporetech.com/covid-19/overvie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2108500"/>
            <a:ext cx="8576310" cy="4749500"/>
          </a:xfrm>
        </p:spPr>
        <p:txBody>
          <a:bodyPr>
            <a:noAutofit/>
          </a:bodyPr>
          <a:lstStyle/>
          <a:p>
            <a:pPr algn="ctr">
              <a:lnSpc>
                <a:spcPct val="105000"/>
              </a:lnSpc>
              <a:spcBef>
                <a:spcPts val="0"/>
              </a:spcBef>
              <a:spcAft>
                <a:spcPts val="0"/>
              </a:spcAft>
            </a:pPr>
            <a:r>
              <a:rPr lang="en-US" sz="2800" b="1" dirty="0">
                <a:solidFill>
                  <a:schemeClr val="tx1"/>
                </a:solidFill>
              </a:rPr>
              <a:t>Damla Senol Cali</a:t>
            </a:r>
          </a:p>
          <a:p>
            <a:pPr algn="ctr">
              <a:lnSpc>
                <a:spcPct val="105000"/>
              </a:lnSpc>
              <a:spcBef>
                <a:spcPts val="0"/>
              </a:spcBef>
              <a:spcAft>
                <a:spcPts val="0"/>
              </a:spcAft>
            </a:pPr>
            <a:r>
              <a:rPr lang="en-US" sz="2400" dirty="0">
                <a:solidFill>
                  <a:schemeClr val="tx1"/>
                </a:solidFill>
              </a:rPr>
              <a:t>Staff Software Engineer, Hardware Acceleration</a:t>
            </a:r>
          </a:p>
          <a:p>
            <a:pPr algn="ctr">
              <a:lnSpc>
                <a:spcPct val="105000"/>
              </a:lnSpc>
              <a:spcBef>
                <a:spcPts val="0"/>
              </a:spcBef>
              <a:spcAft>
                <a:spcPts val="0"/>
              </a:spcAft>
            </a:pPr>
            <a:r>
              <a:rPr lang="en-US" sz="2400" dirty="0">
                <a:solidFill>
                  <a:schemeClr val="tx1"/>
                </a:solidFill>
              </a:rPr>
              <a:t>Bionano Genomics</a:t>
            </a:r>
          </a:p>
          <a:p>
            <a:pPr algn="ctr">
              <a:lnSpc>
                <a:spcPct val="105000"/>
              </a:lnSpc>
              <a:spcBef>
                <a:spcPts val="600"/>
              </a:spcBef>
              <a:spcAft>
                <a:spcPts val="0"/>
              </a:spcAft>
            </a:pPr>
            <a:endParaRPr lang="en-US" sz="1800" dirty="0">
              <a:solidFill>
                <a:srgbClr val="0070C0"/>
              </a:solidFill>
              <a:hlinkClick r:id="rId3"/>
            </a:endParaRPr>
          </a:p>
          <a:p>
            <a:pPr algn="ctr">
              <a:lnSpc>
                <a:spcPct val="105000"/>
              </a:lnSpc>
              <a:spcBef>
                <a:spcPts val="600"/>
              </a:spcBef>
              <a:spcAft>
                <a:spcPts val="0"/>
              </a:spcAft>
            </a:pPr>
            <a:r>
              <a:rPr lang="en-US" sz="2400" dirty="0">
                <a:solidFill>
                  <a:schemeClr val="tx1"/>
                </a:solidFill>
              </a:rPr>
              <a:t>Email:</a:t>
            </a:r>
            <a:r>
              <a:rPr lang="en-US" sz="2400" dirty="0">
                <a:solidFill>
                  <a:srgbClr val="0070C0"/>
                </a:solidFill>
              </a:rPr>
              <a:t> </a:t>
            </a:r>
            <a:r>
              <a:rPr lang="en-US" sz="2400" dirty="0">
                <a:solidFill>
                  <a:srgbClr val="0070C0"/>
                </a:solidFill>
                <a:hlinkClick r:id="rId3"/>
              </a:rPr>
              <a:t>damlasenolcali@gmail.com </a:t>
            </a:r>
            <a:endParaRPr lang="en-US" sz="2400" dirty="0">
              <a:solidFill>
                <a:srgbClr val="0070C0"/>
              </a:solidFill>
            </a:endParaRPr>
          </a:p>
          <a:p>
            <a:pPr algn="ctr">
              <a:lnSpc>
                <a:spcPct val="105000"/>
              </a:lnSpc>
              <a:spcBef>
                <a:spcPts val="600"/>
              </a:spcBef>
              <a:spcAft>
                <a:spcPts val="0"/>
              </a:spcAft>
            </a:pPr>
            <a:r>
              <a:rPr lang="en-US" sz="2400" dirty="0">
                <a:solidFill>
                  <a:schemeClr val="tx1"/>
                </a:solidFill>
              </a:rPr>
              <a:t>Website:</a:t>
            </a:r>
            <a:r>
              <a:rPr lang="en-US" sz="2400" dirty="0">
                <a:solidFill>
                  <a:srgbClr val="0070C0"/>
                </a:solidFill>
              </a:rPr>
              <a:t> </a:t>
            </a:r>
            <a:r>
              <a:rPr lang="en-US" sz="2400" dirty="0">
                <a:solidFill>
                  <a:srgbClr val="0070C0"/>
                </a:solidFill>
                <a:hlinkClick r:id="rId4"/>
              </a:rPr>
              <a:t>https://damlasenolcali.github.io</a:t>
            </a:r>
            <a:endParaRPr lang="en-US" sz="2400" dirty="0">
              <a:solidFill>
                <a:srgbClr val="0070C0"/>
              </a:solidFill>
            </a:endParaRPr>
          </a:p>
          <a:p>
            <a:pPr algn="ctr">
              <a:lnSpc>
                <a:spcPct val="105000"/>
              </a:lnSpc>
              <a:spcBef>
                <a:spcPts val="0"/>
              </a:spcBef>
              <a:spcAft>
                <a:spcPts val="0"/>
              </a:spcAft>
            </a:pPr>
            <a:endParaRPr lang="en-US" sz="1800" dirty="0">
              <a:solidFill>
                <a:schemeClr val="tx1"/>
              </a:solidFill>
            </a:endParaRPr>
          </a:p>
          <a:p>
            <a:pPr algn="ctr">
              <a:lnSpc>
                <a:spcPct val="105000"/>
              </a:lnSpc>
              <a:spcAft>
                <a:spcPts val="0"/>
              </a:spcAft>
            </a:pPr>
            <a:r>
              <a:rPr lang="en-US" sz="2600" b="1" dirty="0">
                <a:solidFill>
                  <a:schemeClr val="tx1"/>
                </a:solidFill>
              </a:rPr>
              <a:t>SAFARI Live Seminar</a:t>
            </a:r>
          </a:p>
          <a:p>
            <a:pPr algn="ctr">
              <a:lnSpc>
                <a:spcPct val="105000"/>
              </a:lnSpc>
              <a:spcBef>
                <a:spcPts val="600"/>
              </a:spcBef>
              <a:spcAft>
                <a:spcPts val="0"/>
              </a:spcAft>
            </a:pPr>
            <a:r>
              <a:rPr lang="en-US" sz="2600" dirty="0">
                <a:solidFill>
                  <a:schemeClr val="tx1"/>
                </a:solidFill>
              </a:rPr>
              <a:t>November </a:t>
            </a:r>
            <a:r>
              <a:rPr lang="en-US" sz="2600" dirty="0">
                <a:solidFill>
                  <a:schemeClr val="tx1"/>
                </a:solidFill>
                <a:latin typeface="Calibri" panose="020F0502020204030204" pitchFamily="34" charset="0"/>
              </a:rPr>
              <a:t>7, 2021</a:t>
            </a:r>
            <a:endParaRPr lang="en-US" sz="2600" b="1" dirty="0">
              <a:solidFill>
                <a:schemeClr val="tx1"/>
              </a:solidFill>
              <a:latin typeface="Calibri" panose="020F0502020204030204" pitchFamily="34" charset="0"/>
            </a:endParaRPr>
          </a:p>
          <a:p>
            <a:pPr algn="ctr">
              <a:lnSpc>
                <a:spcPct val="105000"/>
              </a:lnSpc>
              <a:spcBef>
                <a:spcPts val="0"/>
              </a:spcBef>
              <a:spcAft>
                <a:spcPts val="0"/>
              </a:spcAft>
            </a:pPr>
            <a:endParaRPr lang="en-US" sz="25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0"/>
            <a:ext cx="9144000" cy="1979408"/>
          </a:xfrm>
          <a:solidFill>
            <a:schemeClr val="accent2">
              <a:lumMod val="20000"/>
              <a:lumOff val="80000"/>
            </a:schemeClr>
          </a:solidFill>
        </p:spPr>
        <p:txBody>
          <a:bodyPr anchor="ctr" anchorCtr="0">
            <a:normAutofit/>
          </a:bodyPr>
          <a:lstStyle/>
          <a:p>
            <a:pPr algn="ctr">
              <a:lnSpc>
                <a:spcPct val="105000"/>
              </a:lnSpc>
            </a:pPr>
            <a:r>
              <a:rPr lang="en-US" sz="3500" b="1" dirty="0">
                <a:solidFill>
                  <a:srgbClr val="0070C0"/>
                </a:solidFill>
              </a:rPr>
              <a:t>Accelerating Genome Sequence Analysis via </a:t>
            </a:r>
            <a:br>
              <a:rPr lang="en-US" sz="3500" b="1" dirty="0">
                <a:solidFill>
                  <a:srgbClr val="0070C0"/>
                </a:solidFill>
              </a:rPr>
            </a:br>
            <a:r>
              <a:rPr lang="en-US" sz="3500" b="1" dirty="0">
                <a:solidFill>
                  <a:srgbClr val="0070C0"/>
                </a:solidFill>
              </a:rPr>
              <a:t>Efficient Hardware/Algorithm Co-Design</a:t>
            </a:r>
            <a:endParaRPr lang="en-US" sz="35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5">
            <a:alphaModFix/>
          </a:blip>
          <a:srcRect/>
          <a:stretch/>
        </p:blipFill>
        <p:spPr>
          <a:xfrm>
            <a:off x="7322105" y="6301692"/>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6">
            <a:alphaModFix/>
          </a:blip>
          <a:srcRect/>
          <a:stretch/>
        </p:blipFill>
        <p:spPr>
          <a:xfrm>
            <a:off x="165390" y="6284522"/>
            <a:ext cx="2634968" cy="489422"/>
          </a:xfrm>
          <a:prstGeom prst="rect">
            <a:avLst/>
          </a:prstGeom>
          <a:noFill/>
          <a:ln>
            <a:noFill/>
          </a:ln>
        </p:spPr>
      </p:pic>
      <p:pic>
        <p:nvPicPr>
          <p:cNvPr id="8" name="Google Shape;102;p14">
            <a:extLst>
              <a:ext uri="{FF2B5EF4-FFF2-40B4-BE49-F238E27FC236}">
                <a16:creationId xmlns:a16="http://schemas.microsoft.com/office/drawing/2014/main" id="{E8A59A1C-459E-244C-AF45-A048D6B9D9EC}"/>
              </a:ext>
            </a:extLst>
          </p:cNvPr>
          <p:cNvPicPr preferRelativeResize="0"/>
          <p:nvPr/>
        </p:nvPicPr>
        <p:blipFill rotWithShape="1">
          <a:blip r:embed="rId7">
            <a:alphaModFix/>
          </a:blip>
          <a:srcRect l="9652" t="28752" r="10461" b="30881"/>
          <a:stretch/>
        </p:blipFill>
        <p:spPr>
          <a:xfrm>
            <a:off x="3902894" y="6284522"/>
            <a:ext cx="2316675" cy="455092"/>
          </a:xfrm>
          <a:prstGeom prst="rect">
            <a:avLst/>
          </a:prstGeom>
          <a:noFill/>
          <a:ln>
            <a:noFill/>
          </a:ln>
        </p:spPr>
      </p:pic>
    </p:spTree>
    <p:extLst>
      <p:ext uri="{BB962C8B-B14F-4D97-AF65-F5344CB8AC3E}">
        <p14:creationId xmlns:p14="http://schemas.microsoft.com/office/powerpoint/2010/main" val="338374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E6B9-4A3A-624D-AB69-7FEA6F607B43}"/>
              </a:ext>
            </a:extLst>
          </p:cNvPr>
          <p:cNvSpPr>
            <a:spLocks noGrp="1"/>
          </p:cNvSpPr>
          <p:nvPr>
            <p:ph type="title"/>
          </p:nvPr>
        </p:nvSpPr>
        <p:spPr/>
        <p:txBody>
          <a:bodyPr>
            <a:normAutofit fontScale="90000"/>
          </a:bodyPr>
          <a:lstStyle/>
          <a:p>
            <a:r>
              <a:rPr lang="en-US" dirty="0"/>
              <a:t>Research Statement</a:t>
            </a:r>
          </a:p>
        </p:txBody>
      </p:sp>
      <p:sp>
        <p:nvSpPr>
          <p:cNvPr id="3" name="Content Placeholder 2">
            <a:extLst>
              <a:ext uri="{FF2B5EF4-FFF2-40B4-BE49-F238E27FC236}">
                <a16:creationId xmlns:a16="http://schemas.microsoft.com/office/drawing/2014/main" id="{3EB99EC8-4957-7E46-A9F2-9AC68CE5F430}"/>
              </a:ext>
            </a:extLst>
          </p:cNvPr>
          <p:cNvSpPr>
            <a:spLocks noGrp="1"/>
          </p:cNvSpPr>
          <p:nvPr>
            <p:ph idx="1"/>
          </p:nvPr>
        </p:nvSpPr>
        <p:spPr>
          <a:xfrm>
            <a:off x="366962" y="1290066"/>
            <a:ext cx="8410073" cy="5002306"/>
          </a:xfrm>
        </p:spPr>
        <p:txBody>
          <a:bodyPr anchor="ctr" anchorCtr="0">
            <a:noAutofit/>
          </a:bodyPr>
          <a:lstStyle/>
          <a:p>
            <a:pPr marL="185737" indent="0" algn="ctr">
              <a:lnSpc>
                <a:spcPct val="120000"/>
              </a:lnSpc>
              <a:spcBef>
                <a:spcPts val="0"/>
              </a:spcBef>
              <a:spcAft>
                <a:spcPts val="0"/>
              </a:spcAft>
              <a:buSzPct val="80000"/>
              <a:buNone/>
            </a:pPr>
            <a:r>
              <a:rPr lang="en-US" sz="3500" dirty="0">
                <a:solidFill>
                  <a:schemeClr val="tx1"/>
                </a:solidFill>
              </a:rPr>
              <a:t>Genome sequence analysis </a:t>
            </a:r>
          </a:p>
          <a:p>
            <a:pPr marL="185737" indent="0" algn="ctr">
              <a:lnSpc>
                <a:spcPct val="120000"/>
              </a:lnSpc>
              <a:spcBef>
                <a:spcPts val="0"/>
              </a:spcBef>
              <a:spcAft>
                <a:spcPts val="0"/>
              </a:spcAft>
              <a:buSzPct val="80000"/>
              <a:buNone/>
            </a:pPr>
            <a:r>
              <a:rPr lang="en-US" sz="3500" dirty="0">
                <a:solidFill>
                  <a:schemeClr val="tx1"/>
                </a:solidFill>
              </a:rPr>
              <a:t>can be accelerated by co-designing </a:t>
            </a:r>
          </a:p>
          <a:p>
            <a:pPr marL="185737" indent="0" algn="ctr">
              <a:lnSpc>
                <a:spcPct val="120000"/>
              </a:lnSpc>
              <a:spcBef>
                <a:spcPts val="0"/>
              </a:spcBef>
              <a:spcAft>
                <a:spcPts val="0"/>
              </a:spcAft>
              <a:buSzPct val="80000"/>
              <a:buNone/>
            </a:pPr>
            <a:r>
              <a:rPr lang="en-US" sz="3500" b="1" dirty="0">
                <a:solidFill>
                  <a:srgbClr val="00B050"/>
                </a:solidFill>
              </a:rPr>
              <a:t>fast and efficient algorithms</a:t>
            </a:r>
            <a:r>
              <a:rPr lang="en-US" sz="3500" dirty="0">
                <a:solidFill>
                  <a:srgbClr val="00B050"/>
                </a:solidFill>
              </a:rPr>
              <a:t> </a:t>
            </a:r>
            <a:r>
              <a:rPr lang="en-US" sz="3500" dirty="0">
                <a:solidFill>
                  <a:schemeClr val="tx1"/>
                </a:solidFill>
              </a:rPr>
              <a:t>along with </a:t>
            </a:r>
            <a:r>
              <a:rPr lang="en-US" sz="3500" b="1" dirty="0">
                <a:solidFill>
                  <a:srgbClr val="7030A0"/>
                </a:solidFill>
              </a:rPr>
              <a:t>scalable and energy-efficient customized hardware accelerators </a:t>
            </a:r>
            <a:r>
              <a:rPr lang="en-US" sz="3500" dirty="0">
                <a:solidFill>
                  <a:schemeClr val="tx1"/>
                </a:solidFill>
              </a:rPr>
              <a:t>for the </a:t>
            </a:r>
          </a:p>
          <a:p>
            <a:pPr marL="185737" indent="0" algn="ctr">
              <a:lnSpc>
                <a:spcPct val="120000"/>
              </a:lnSpc>
              <a:spcBef>
                <a:spcPts val="0"/>
              </a:spcBef>
              <a:spcAft>
                <a:spcPts val="0"/>
              </a:spcAft>
              <a:buSzPct val="80000"/>
              <a:buNone/>
            </a:pPr>
            <a:r>
              <a:rPr lang="en-US" sz="3500" b="1" dirty="0">
                <a:solidFill>
                  <a:srgbClr val="C00000"/>
                </a:solidFill>
              </a:rPr>
              <a:t>key bottleneck steps of the pipeline</a:t>
            </a:r>
          </a:p>
        </p:txBody>
      </p:sp>
      <p:sp>
        <p:nvSpPr>
          <p:cNvPr id="4" name="Slide Number Placeholder 3">
            <a:extLst>
              <a:ext uri="{FF2B5EF4-FFF2-40B4-BE49-F238E27FC236}">
                <a16:creationId xmlns:a16="http://schemas.microsoft.com/office/drawing/2014/main" id="{729942DE-74DD-EC46-8CA4-33833699DEFD}"/>
              </a:ext>
            </a:extLst>
          </p:cNvPr>
          <p:cNvSpPr>
            <a:spLocks noGrp="1"/>
          </p:cNvSpPr>
          <p:nvPr>
            <p:ph type="sldNum" sz="quarter" idx="10"/>
          </p:nvPr>
        </p:nvSpPr>
        <p:spPr/>
        <p:txBody>
          <a:bodyPr/>
          <a:lstStyle/>
          <a:p>
            <a:fld id="{BE67019E-6B59-9444-A8F8-0CFAB6B6981D}" type="slidenum">
              <a:rPr lang="en-US" smtClean="0"/>
              <a:pPr/>
              <a:t>10</a:t>
            </a:fld>
            <a:endParaRPr lang="en-US" dirty="0"/>
          </a:p>
        </p:txBody>
      </p:sp>
    </p:spTree>
    <p:extLst>
      <p:ext uri="{BB962C8B-B14F-4D97-AF65-F5344CB8AC3E}">
        <p14:creationId xmlns:p14="http://schemas.microsoft.com/office/powerpoint/2010/main" val="93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955F-E593-C94F-8AC7-1810F08980FA}"/>
              </a:ext>
            </a:extLst>
          </p:cNvPr>
          <p:cNvSpPr>
            <a:spLocks noGrp="1"/>
          </p:cNvSpPr>
          <p:nvPr>
            <p:ph type="title"/>
          </p:nvPr>
        </p:nvSpPr>
        <p:spPr>
          <a:xfrm>
            <a:off x="366963" y="257434"/>
            <a:ext cx="8410073" cy="753467"/>
          </a:xfrm>
        </p:spPr>
        <p:txBody>
          <a:bodyPr>
            <a:noAutofit/>
          </a:bodyPr>
          <a:lstStyle/>
          <a:p>
            <a:r>
              <a:rPr lang="en-US" sz="3930" dirty="0"/>
              <a:t>Future of Genome Sequencing &amp; Analysis</a:t>
            </a:r>
          </a:p>
        </p:txBody>
      </p:sp>
      <p:sp>
        <p:nvSpPr>
          <p:cNvPr id="4" name="Slide Number Placeholder 3">
            <a:extLst>
              <a:ext uri="{FF2B5EF4-FFF2-40B4-BE49-F238E27FC236}">
                <a16:creationId xmlns:a16="http://schemas.microsoft.com/office/drawing/2014/main" id="{945DD420-3CB6-7A41-8020-2C87CA87ABA7}"/>
              </a:ext>
            </a:extLst>
          </p:cNvPr>
          <p:cNvSpPr>
            <a:spLocks noGrp="1"/>
          </p:cNvSpPr>
          <p:nvPr>
            <p:ph type="sldNum" sz="quarter" idx="10"/>
          </p:nvPr>
        </p:nvSpPr>
        <p:spPr/>
        <p:txBody>
          <a:bodyPr/>
          <a:lstStyle/>
          <a:p>
            <a:fld id="{BE67019E-6B59-9444-A8F8-0CFAB6B6981D}" type="slidenum">
              <a:rPr lang="en-US" smtClean="0"/>
              <a:pPr/>
              <a:t>100</a:t>
            </a:fld>
            <a:endParaRPr lang="en-US" dirty="0"/>
          </a:p>
        </p:txBody>
      </p:sp>
      <p:pic>
        <p:nvPicPr>
          <p:cNvPr id="5122" name="Picture 2">
            <a:extLst>
              <a:ext uri="{FF2B5EF4-FFF2-40B4-BE49-F238E27FC236}">
                <a16:creationId xmlns:a16="http://schemas.microsoft.com/office/drawing/2014/main" id="{5C405E63-629C-CD4C-A407-9B4A7134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43" y="3346327"/>
            <a:ext cx="4934857" cy="2811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FD409C-4506-9941-8552-EF2195C4FB00}"/>
              </a:ext>
            </a:extLst>
          </p:cNvPr>
          <p:cNvSpPr txBox="1"/>
          <p:nvPr/>
        </p:nvSpPr>
        <p:spPr>
          <a:xfrm>
            <a:off x="6586739" y="5573077"/>
            <a:ext cx="2423885" cy="369332"/>
          </a:xfrm>
          <a:prstGeom prst="rect">
            <a:avLst/>
          </a:prstGeom>
          <a:noFill/>
        </p:spPr>
        <p:txBody>
          <a:bodyPr wrap="square" rtlCol="0">
            <a:spAutoFit/>
          </a:bodyPr>
          <a:lstStyle/>
          <a:p>
            <a:r>
              <a:rPr lang="en-US" dirty="0" err="1"/>
              <a:t>SmidgION</a:t>
            </a:r>
            <a:r>
              <a:rPr lang="en-US" dirty="0"/>
              <a:t> from ONT</a:t>
            </a:r>
          </a:p>
        </p:txBody>
      </p:sp>
      <p:pic>
        <p:nvPicPr>
          <p:cNvPr id="5124" name="Picture 4" descr="First Nanopore Sequencing of Human Genome">
            <a:extLst>
              <a:ext uri="{FF2B5EF4-FFF2-40B4-BE49-F238E27FC236}">
                <a16:creationId xmlns:a16="http://schemas.microsoft.com/office/drawing/2014/main" id="{CD6415EF-163D-B542-B3D4-F9AA1F93D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42" y="1151879"/>
            <a:ext cx="4378883" cy="2941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4B99A9-CA22-114E-A3BA-CE16FDD156D7}"/>
              </a:ext>
            </a:extLst>
          </p:cNvPr>
          <p:cNvSpPr/>
          <p:nvPr/>
        </p:nvSpPr>
        <p:spPr>
          <a:xfrm>
            <a:off x="399142" y="1151879"/>
            <a:ext cx="4378883" cy="29411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DDC3997-C7CB-584B-BDBF-AE5464A11F6D}"/>
              </a:ext>
            </a:extLst>
          </p:cNvPr>
          <p:cNvSpPr/>
          <p:nvPr/>
        </p:nvSpPr>
        <p:spPr>
          <a:xfrm rot="2626864">
            <a:off x="4168426" y="3415740"/>
            <a:ext cx="1219200" cy="725715"/>
          </a:xfrm>
          <a:prstGeom prst="rightArrow">
            <a:avLst/>
          </a:prstGeom>
          <a:solidFill>
            <a:schemeClr val="accent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4684CC-0CFA-074F-9F5D-8C754E1811D1}"/>
              </a:ext>
            </a:extLst>
          </p:cNvPr>
          <p:cNvSpPr txBox="1"/>
          <p:nvPr/>
        </p:nvSpPr>
        <p:spPr>
          <a:xfrm>
            <a:off x="366963" y="3908363"/>
            <a:ext cx="2423885" cy="369332"/>
          </a:xfrm>
          <a:prstGeom prst="rect">
            <a:avLst/>
          </a:prstGeom>
          <a:solidFill>
            <a:schemeClr val="bg1"/>
          </a:solidFill>
        </p:spPr>
        <p:txBody>
          <a:bodyPr wrap="square" rtlCol="0">
            <a:spAutoFit/>
          </a:bodyPr>
          <a:lstStyle/>
          <a:p>
            <a:r>
              <a:rPr lang="en-US" dirty="0"/>
              <a:t>MinION from ONT</a:t>
            </a:r>
          </a:p>
        </p:txBody>
      </p:sp>
    </p:spTree>
    <p:extLst>
      <p:ext uri="{BB962C8B-B14F-4D97-AF65-F5344CB8AC3E}">
        <p14:creationId xmlns:p14="http://schemas.microsoft.com/office/powerpoint/2010/main" val="12622133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7EC8-226E-924F-86A7-7894FD5B0C73}"/>
              </a:ext>
            </a:extLst>
          </p:cNvPr>
          <p:cNvSpPr>
            <a:spLocks noGrp="1"/>
          </p:cNvSpPr>
          <p:nvPr>
            <p:ph type="title"/>
          </p:nvPr>
        </p:nvSpPr>
        <p:spPr>
          <a:xfrm>
            <a:off x="366963" y="257434"/>
            <a:ext cx="8410073" cy="753467"/>
          </a:xfrm>
        </p:spPr>
        <p:txBody>
          <a:bodyPr>
            <a:noAutofit/>
          </a:bodyPr>
          <a:lstStyle/>
          <a:p>
            <a:r>
              <a:rPr lang="en-US" sz="3900" dirty="0"/>
              <a:t>COVID-</a:t>
            </a:r>
            <a:r>
              <a:rPr lang="en-US" sz="3900" dirty="0">
                <a:latin typeface="Calibri" panose="020F0502020204030204" pitchFamily="34" charset="0"/>
              </a:rPr>
              <a:t>19</a:t>
            </a:r>
            <a:r>
              <a:rPr lang="en-US" sz="3900" dirty="0"/>
              <a:t> Research with ONT (cont’d.)</a:t>
            </a:r>
          </a:p>
        </p:txBody>
      </p:sp>
      <p:sp>
        <p:nvSpPr>
          <p:cNvPr id="3" name="Content Placeholder 2">
            <a:extLst>
              <a:ext uri="{FF2B5EF4-FFF2-40B4-BE49-F238E27FC236}">
                <a16:creationId xmlns:a16="http://schemas.microsoft.com/office/drawing/2014/main" id="{6B656E47-7248-4048-95AD-CB91A1263585}"/>
              </a:ext>
            </a:extLst>
          </p:cNvPr>
          <p:cNvSpPr>
            <a:spLocks noGrp="1"/>
          </p:cNvSpPr>
          <p:nvPr>
            <p:ph idx="1"/>
          </p:nvPr>
        </p:nvSpPr>
        <p:spPr>
          <a:xfrm>
            <a:off x="366963" y="6158167"/>
            <a:ext cx="8410073" cy="270767"/>
          </a:xfrm>
        </p:spPr>
        <p:txBody>
          <a:bodyPr>
            <a:normAutofit fontScale="70000" lnSpcReduction="20000"/>
          </a:bodyPr>
          <a:lstStyle/>
          <a:p>
            <a:pPr algn="r">
              <a:buFont typeface="Arial" panose="020B0604020202020204" pitchFamily="34" charset="0"/>
              <a:buChar char="•"/>
            </a:pPr>
            <a:r>
              <a:rPr lang="en-US" dirty="0"/>
              <a:t>From ONT (</a:t>
            </a:r>
            <a:r>
              <a:rPr lang="en-US" dirty="0">
                <a:hlinkClick r:id="rId2"/>
              </a:rPr>
              <a:t>https://nanoporetech.com/covid-19/overview</a:t>
            </a:r>
            <a:r>
              <a:rPr lang="en-US" dirty="0"/>
              <a:t>)</a:t>
            </a:r>
          </a:p>
        </p:txBody>
      </p:sp>
      <p:sp>
        <p:nvSpPr>
          <p:cNvPr id="4" name="Slide Number Placeholder 3">
            <a:extLst>
              <a:ext uri="{FF2B5EF4-FFF2-40B4-BE49-F238E27FC236}">
                <a16:creationId xmlns:a16="http://schemas.microsoft.com/office/drawing/2014/main" id="{948CEDB2-AFEC-5E4B-9145-9BE71FDC35A6}"/>
              </a:ext>
            </a:extLst>
          </p:cNvPr>
          <p:cNvSpPr>
            <a:spLocks noGrp="1"/>
          </p:cNvSpPr>
          <p:nvPr>
            <p:ph type="sldNum" sz="quarter" idx="10"/>
          </p:nvPr>
        </p:nvSpPr>
        <p:spPr/>
        <p:txBody>
          <a:bodyPr/>
          <a:lstStyle/>
          <a:p>
            <a:fld id="{BE67019E-6B59-9444-A8F8-0CFAB6B6981D}" type="slidenum">
              <a:rPr lang="en-US" smtClean="0"/>
              <a:pPr/>
              <a:t>101</a:t>
            </a:fld>
            <a:endParaRPr lang="en-US" dirty="0"/>
          </a:p>
        </p:txBody>
      </p:sp>
      <p:pic>
        <p:nvPicPr>
          <p:cNvPr id="4098" name="Picture 2">
            <a:extLst>
              <a:ext uri="{FF2B5EF4-FFF2-40B4-BE49-F238E27FC236}">
                <a16:creationId xmlns:a16="http://schemas.microsoft.com/office/drawing/2014/main" id="{C14BC97C-9776-2C4D-BED5-2896E6A5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69" y="1149202"/>
            <a:ext cx="8719860" cy="490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5590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 </a:t>
            </a:r>
            <a:r>
              <a:rPr lang="en-US" sz="4000" dirty="0">
                <a:solidFill>
                  <a:schemeClr val="accent1"/>
                </a:solidFill>
              </a:rPr>
              <a:t>(Nanopore)</a:t>
            </a:r>
          </a:p>
        </p:txBody>
      </p:sp>
    </p:spTree>
    <p:extLst>
      <p:ext uri="{BB962C8B-B14F-4D97-AF65-F5344CB8AC3E}">
        <p14:creationId xmlns:p14="http://schemas.microsoft.com/office/powerpoint/2010/main" val="2646562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Nanopore Sequencing Technology</a:t>
            </a:r>
          </a:p>
        </p:txBody>
      </p:sp>
      <p:sp>
        <p:nvSpPr>
          <p:cNvPr id="3" name="TextBox 2"/>
          <p:cNvSpPr txBox="1"/>
          <p:nvPr/>
        </p:nvSpPr>
        <p:spPr>
          <a:xfrm>
            <a:off x="1881809" y="2014330"/>
            <a:ext cx="184731" cy="369332"/>
          </a:xfrm>
          <a:prstGeom prst="rect">
            <a:avLst/>
          </a:prstGeom>
          <a:noFill/>
        </p:spPr>
        <p:txBody>
          <a:bodyPr wrap="none" rtlCol="0">
            <a:spAutoFit/>
          </a:bodyPr>
          <a:lstStyle/>
          <a:p>
            <a:endParaRPr lang="en-US" dirty="0"/>
          </a:p>
        </p:txBody>
      </p:sp>
      <p:sp>
        <p:nvSpPr>
          <p:cNvPr id="5" name="Content Placeholder 2"/>
          <p:cNvSpPr txBox="1">
            <a:spLocks/>
          </p:cNvSpPr>
          <p:nvPr/>
        </p:nvSpPr>
        <p:spPr>
          <a:xfrm>
            <a:off x="822959" y="1496292"/>
            <a:ext cx="7543801" cy="466535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7307" indent="-457200" algn="just">
              <a:lnSpc>
                <a:spcPct val="100000"/>
              </a:lnSpc>
              <a:spcBef>
                <a:spcPts val="200"/>
              </a:spcBef>
              <a:buFont typeface="Wingdings" pitchFamily="2" charset="2"/>
              <a:buChar char="q"/>
            </a:pPr>
            <a:r>
              <a:rPr lang="en-US" sz="2600" b="1" dirty="0">
                <a:solidFill>
                  <a:schemeClr val="tx1"/>
                </a:solidFill>
                <a:ea typeface="Century" charset="0"/>
                <a:cs typeface="Century" charset="0"/>
              </a:rPr>
              <a:t>Nanopore sequencing </a:t>
            </a:r>
            <a:r>
              <a:rPr lang="en-US" sz="2600" dirty="0">
                <a:solidFill>
                  <a:schemeClr val="tx1"/>
                </a:solidFill>
                <a:ea typeface="Century" charset="0"/>
                <a:cs typeface="Century" charset="0"/>
              </a:rPr>
              <a:t>is an emerging and a promising single</a:t>
            </a:r>
            <a:r>
              <a:rPr lang="en-US" sz="2600" dirty="0"/>
              <a:t>-</a:t>
            </a:r>
            <a:r>
              <a:rPr lang="en-US" sz="2600" dirty="0">
                <a:solidFill>
                  <a:schemeClr val="tx1"/>
                </a:solidFill>
                <a:ea typeface="Century" charset="0"/>
                <a:cs typeface="Century" charset="0"/>
              </a:rPr>
              <a:t>molecule DNA sequencing technology.</a:t>
            </a:r>
          </a:p>
          <a:p>
            <a:pPr marL="537307" indent="-457200" algn="just">
              <a:lnSpc>
                <a:spcPct val="100000"/>
              </a:lnSpc>
              <a:spcBef>
                <a:spcPts val="200"/>
              </a:spcBef>
              <a:buFont typeface="Wingdings" pitchFamily="2" charset="2"/>
              <a:buChar char="q"/>
            </a:pPr>
            <a:endParaRPr lang="en-US" sz="2600" dirty="0"/>
          </a:p>
          <a:p>
            <a:pPr marL="537307" indent="-457200" algn="just">
              <a:lnSpc>
                <a:spcPct val="100000"/>
              </a:lnSpc>
              <a:spcBef>
                <a:spcPts val="200"/>
              </a:spcBef>
              <a:buFont typeface="Wingdings" pitchFamily="2" charset="2"/>
              <a:buChar char="q"/>
            </a:pPr>
            <a:r>
              <a:rPr lang="en-US" sz="2600" dirty="0"/>
              <a:t>First nanopore sequencing device, </a:t>
            </a:r>
            <a:r>
              <a:rPr lang="en-US" sz="2600" b="1" dirty="0"/>
              <a:t>MinION</a:t>
            </a:r>
            <a:r>
              <a:rPr lang="en-US" sz="2600" dirty="0"/>
              <a:t>, made commercially available by </a:t>
            </a:r>
            <a:r>
              <a:rPr lang="en-US" sz="2600" b="1" dirty="0"/>
              <a:t>Oxford Nanopore Technologies </a:t>
            </a:r>
            <a:r>
              <a:rPr lang="en-US" sz="2600" dirty="0"/>
              <a:t>(ONT) in </a:t>
            </a:r>
            <a:r>
              <a:rPr lang="en-US" sz="2600" b="1" dirty="0"/>
              <a:t>May 2014. </a:t>
            </a:r>
          </a:p>
          <a:p>
            <a:pPr marL="828675" lvl="1" indent="-287338" algn="just">
              <a:lnSpc>
                <a:spcPct val="100000"/>
              </a:lnSpc>
              <a:buFont typeface="Courier New" panose="02070309020205020404" pitchFamily="49" charset="0"/>
              <a:buChar char="o"/>
            </a:pPr>
            <a:r>
              <a:rPr lang="en-US" sz="2400" dirty="0">
                <a:solidFill>
                  <a:srgbClr val="0070C0"/>
                </a:solidFill>
              </a:rPr>
              <a:t>Inexpensive</a:t>
            </a:r>
          </a:p>
          <a:p>
            <a:pPr marL="828675" lvl="1" indent="-287338" algn="just">
              <a:lnSpc>
                <a:spcPct val="100000"/>
              </a:lnSpc>
              <a:buFont typeface="Courier New" panose="02070309020205020404" pitchFamily="49" charset="0"/>
              <a:buChar char="o"/>
            </a:pPr>
            <a:r>
              <a:rPr lang="en-US" sz="2400" dirty="0">
                <a:solidFill>
                  <a:srgbClr val="0070C0"/>
                </a:solidFill>
              </a:rPr>
              <a:t>Long read  length (&gt;</a:t>
            </a:r>
            <a:r>
              <a:rPr lang="en-US" sz="2400" dirty="0">
                <a:solidFill>
                  <a:srgbClr val="0070C0"/>
                </a:solidFill>
                <a:latin typeface="Cambria" panose="02040503050406030204" pitchFamily="18" charset="0"/>
              </a:rPr>
              <a:t>882</a:t>
            </a:r>
            <a:r>
              <a:rPr lang="en-US" sz="2400" dirty="0">
                <a:solidFill>
                  <a:srgbClr val="0070C0"/>
                </a:solidFill>
              </a:rPr>
              <a:t>Kbp)</a:t>
            </a:r>
          </a:p>
          <a:p>
            <a:pPr marL="828675" lvl="1" indent="-287338" algn="just">
              <a:lnSpc>
                <a:spcPct val="100000"/>
              </a:lnSpc>
              <a:buFont typeface="Courier New" panose="02070309020205020404" pitchFamily="49" charset="0"/>
              <a:buChar char="o"/>
            </a:pPr>
            <a:r>
              <a:rPr lang="en-US" sz="2400" dirty="0">
                <a:solidFill>
                  <a:srgbClr val="0070C0"/>
                </a:solidFill>
              </a:rPr>
              <a:t>Produces data in real time</a:t>
            </a:r>
          </a:p>
          <a:p>
            <a:pPr marL="828675" lvl="1" indent="-287338" algn="just">
              <a:lnSpc>
                <a:spcPct val="100000"/>
              </a:lnSpc>
              <a:buFont typeface="Courier New" panose="02070309020205020404" pitchFamily="49" charset="0"/>
              <a:buChar char="o"/>
            </a:pPr>
            <a:r>
              <a:rPr lang="en-US" sz="2400" dirty="0">
                <a:solidFill>
                  <a:srgbClr val="0070C0"/>
                </a:solidFill>
              </a:rPr>
              <a:t>Pocket-sized and portable</a:t>
            </a:r>
          </a:p>
          <a:p>
            <a:pPr marL="828675" lvl="1" indent="-287338" algn="just">
              <a:lnSpc>
                <a:spcPct val="100000"/>
              </a:lnSpc>
              <a:buFont typeface="Courier New" panose="02070309020205020404" pitchFamily="49" charset="0"/>
              <a:buChar char="o"/>
            </a:pPr>
            <a:endParaRPr lang="en-US" sz="2400" dirty="0">
              <a:solidFill>
                <a:srgbClr val="0070C0"/>
              </a:solidFill>
            </a:endParaRPr>
          </a:p>
        </p:txBody>
      </p:sp>
      <p:sp>
        <p:nvSpPr>
          <p:cNvPr id="6" name="Slide Number Placeholder 5"/>
          <p:cNvSpPr>
            <a:spLocks noGrp="1"/>
          </p:cNvSpPr>
          <p:nvPr>
            <p:ph type="sldNum" sz="quarter" idx="10"/>
          </p:nvPr>
        </p:nvSpPr>
        <p:spPr/>
        <p:txBody>
          <a:bodyPr/>
          <a:lstStyle/>
          <a:p>
            <a:fld id="{C56C0957-1248-5A44-8C69-001B17EA42C9}" type="slidenum">
              <a:rPr lang="en-US" smtClean="0"/>
              <a:pPr/>
              <a:t>103</a:t>
            </a:fld>
            <a:endParaRPr lang="en-US" dirty="0"/>
          </a:p>
        </p:txBody>
      </p:sp>
      <p:pic>
        <p:nvPicPr>
          <p:cNvPr id="4" name="Picture 3">
            <a:extLst>
              <a:ext uri="{FF2B5EF4-FFF2-40B4-BE49-F238E27FC236}">
                <a16:creationId xmlns:a16="http://schemas.microsoft.com/office/drawing/2014/main" id="{92667933-72F5-A142-A2F0-455AA0BAC2F6}"/>
              </a:ext>
            </a:extLst>
          </p:cNvPr>
          <p:cNvPicPr>
            <a:picLocks noChangeAspect="1"/>
          </p:cNvPicPr>
          <p:nvPr/>
        </p:nvPicPr>
        <p:blipFill>
          <a:blip r:embed="rId3"/>
          <a:stretch>
            <a:fillRect/>
          </a:stretch>
        </p:blipFill>
        <p:spPr>
          <a:xfrm>
            <a:off x="5115709" y="4405316"/>
            <a:ext cx="3959963" cy="1726544"/>
          </a:xfrm>
          <a:prstGeom prst="rect">
            <a:avLst/>
          </a:prstGeom>
        </p:spPr>
      </p:pic>
    </p:spTree>
    <p:extLst>
      <p:ext uri="{BB962C8B-B14F-4D97-AF65-F5344CB8AC3E}">
        <p14:creationId xmlns:p14="http://schemas.microsoft.com/office/powerpoint/2010/main" val="30378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Nanopore Sequencing</a:t>
            </a:r>
          </a:p>
        </p:txBody>
      </p:sp>
      <p:sp>
        <p:nvSpPr>
          <p:cNvPr id="3" name="TextBox 2"/>
          <p:cNvSpPr txBox="1"/>
          <p:nvPr/>
        </p:nvSpPr>
        <p:spPr>
          <a:xfrm>
            <a:off x="1881809" y="201433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849" y="3903524"/>
            <a:ext cx="5170302" cy="2268675"/>
          </a:xfrm>
          <a:prstGeom prst="rect">
            <a:avLst/>
          </a:prstGeom>
        </p:spPr>
      </p:pic>
      <p:sp>
        <p:nvSpPr>
          <p:cNvPr id="5" name="Content Placeholder 2"/>
          <p:cNvSpPr txBox="1">
            <a:spLocks/>
          </p:cNvSpPr>
          <p:nvPr/>
        </p:nvSpPr>
        <p:spPr>
          <a:xfrm>
            <a:off x="822959" y="1381545"/>
            <a:ext cx="7543801" cy="4665358"/>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23007" indent="-342900" algn="just">
              <a:lnSpc>
                <a:spcPct val="100000"/>
              </a:lnSpc>
              <a:spcBef>
                <a:spcPts val="200"/>
              </a:spcBef>
              <a:buFont typeface="Wingdings" pitchFamily="2" charset="2"/>
              <a:buChar char="q"/>
            </a:pPr>
            <a:r>
              <a:rPr lang="en-US" sz="2100" b="1" dirty="0">
                <a:solidFill>
                  <a:schemeClr val="tx1"/>
                </a:solidFill>
                <a:ea typeface="Century" charset="0"/>
                <a:cs typeface="Century" charset="0"/>
              </a:rPr>
              <a:t>Nanopore</a:t>
            </a:r>
            <a:r>
              <a:rPr lang="en-US" sz="2100" dirty="0">
                <a:solidFill>
                  <a:schemeClr val="tx1"/>
                </a:solidFill>
                <a:ea typeface="Century" charset="0"/>
                <a:cs typeface="Century" charset="0"/>
              </a:rPr>
              <a:t> is a nano-scale hole. </a:t>
            </a:r>
          </a:p>
          <a:p>
            <a:pPr marL="423007" indent="-342900" algn="just">
              <a:lnSpc>
                <a:spcPct val="100000"/>
              </a:lnSpc>
              <a:spcBef>
                <a:spcPts val="200"/>
              </a:spcBef>
              <a:buFont typeface="Wingdings" pitchFamily="2" charset="2"/>
              <a:buChar char="q"/>
            </a:pPr>
            <a:r>
              <a:rPr lang="en-US" sz="2100" dirty="0">
                <a:solidFill>
                  <a:schemeClr val="tx1"/>
                </a:solidFill>
                <a:ea typeface="Century" charset="0"/>
                <a:cs typeface="Century" charset="0"/>
              </a:rPr>
              <a:t>In nanopore sequencers, an </a:t>
            </a:r>
            <a:r>
              <a:rPr lang="en-US" sz="2100" b="1" dirty="0">
                <a:solidFill>
                  <a:schemeClr val="tx1"/>
                </a:solidFill>
                <a:ea typeface="Century" charset="0"/>
                <a:cs typeface="Century" charset="0"/>
              </a:rPr>
              <a:t>ionic current </a:t>
            </a:r>
            <a:r>
              <a:rPr lang="en-US" sz="2100" dirty="0">
                <a:solidFill>
                  <a:schemeClr val="tx1"/>
                </a:solidFill>
                <a:ea typeface="Century" charset="0"/>
                <a:cs typeface="Century" charset="0"/>
              </a:rPr>
              <a:t>passes through the nanopores.  </a:t>
            </a:r>
          </a:p>
          <a:p>
            <a:pPr marL="423007" indent="-342900" algn="just">
              <a:lnSpc>
                <a:spcPct val="100000"/>
              </a:lnSpc>
              <a:spcBef>
                <a:spcPts val="200"/>
              </a:spcBef>
              <a:buFont typeface="Wingdings" pitchFamily="2" charset="2"/>
              <a:buChar char="q"/>
            </a:pPr>
            <a:r>
              <a:rPr lang="en-US" sz="2100" dirty="0">
                <a:solidFill>
                  <a:schemeClr val="tx1"/>
                </a:solidFill>
                <a:ea typeface="Century" charset="0"/>
                <a:cs typeface="Century" charset="0"/>
              </a:rPr>
              <a:t>When the  DNA strand passes through the nanopore, the  sequencer  measures the </a:t>
            </a:r>
            <a:r>
              <a:rPr lang="en-US" sz="2100" b="1" dirty="0">
                <a:solidFill>
                  <a:schemeClr val="tx1"/>
                </a:solidFill>
                <a:ea typeface="Century" charset="0"/>
                <a:cs typeface="Century" charset="0"/>
              </a:rPr>
              <a:t>change in current</a:t>
            </a:r>
            <a:r>
              <a:rPr lang="en-US" sz="2100" dirty="0">
                <a:solidFill>
                  <a:schemeClr val="tx1"/>
                </a:solidFill>
                <a:ea typeface="Century" charset="0"/>
                <a:cs typeface="Century" charset="0"/>
              </a:rPr>
              <a:t>. </a:t>
            </a:r>
          </a:p>
          <a:p>
            <a:pPr marL="423007" indent="-342900" algn="just">
              <a:lnSpc>
                <a:spcPct val="100000"/>
              </a:lnSpc>
              <a:spcBef>
                <a:spcPts val="200"/>
              </a:spcBef>
              <a:buFont typeface="Wingdings" pitchFamily="2" charset="2"/>
              <a:buChar char="q"/>
            </a:pPr>
            <a:r>
              <a:rPr lang="en-US" sz="2100" dirty="0">
                <a:solidFill>
                  <a:schemeClr val="tx1"/>
                </a:solidFill>
                <a:ea typeface="Century" charset="0"/>
                <a:cs typeface="Century" charset="0"/>
              </a:rPr>
              <a:t>This  change is used to identify  the  bases in the strand with the help of </a:t>
            </a:r>
            <a:r>
              <a:rPr lang="en-US" sz="2100" b="1" dirty="0">
                <a:solidFill>
                  <a:schemeClr val="tx1"/>
                </a:solidFill>
                <a:ea typeface="Century" charset="0"/>
                <a:cs typeface="Century" charset="0"/>
              </a:rPr>
              <a:t>different electrochemical structures</a:t>
            </a:r>
            <a:r>
              <a:rPr lang="en-US" sz="2100" dirty="0">
                <a:solidFill>
                  <a:schemeClr val="tx1"/>
                </a:solidFill>
                <a:ea typeface="Century" charset="0"/>
                <a:cs typeface="Century" charset="0"/>
              </a:rPr>
              <a:t> of the different bases.</a:t>
            </a:r>
            <a:endParaRPr lang="en-US" sz="2100" dirty="0"/>
          </a:p>
          <a:p>
            <a:pPr marL="719138" indent="-354013" algn="just">
              <a:buFont typeface="Wingdings" charset="2"/>
              <a:buChar char="q"/>
            </a:pPr>
            <a:endParaRPr lang="en-US" dirty="0"/>
          </a:p>
        </p:txBody>
      </p:sp>
      <p:sp>
        <p:nvSpPr>
          <p:cNvPr id="6" name="Slide Number Placeholder 5"/>
          <p:cNvSpPr>
            <a:spLocks noGrp="1"/>
          </p:cNvSpPr>
          <p:nvPr>
            <p:ph type="sldNum" sz="quarter" idx="10"/>
          </p:nvPr>
        </p:nvSpPr>
        <p:spPr/>
        <p:txBody>
          <a:bodyPr/>
          <a:lstStyle/>
          <a:p>
            <a:fld id="{C56C0957-1248-5A44-8C69-001B17EA42C9}" type="slidenum">
              <a:rPr lang="en-US" smtClean="0"/>
              <a:pPr/>
              <a:t>104</a:t>
            </a:fld>
            <a:endParaRPr lang="en-US" dirty="0"/>
          </a:p>
        </p:txBody>
      </p:sp>
    </p:spTree>
    <p:extLst>
      <p:ext uri="{BB962C8B-B14F-4D97-AF65-F5344CB8AC3E}">
        <p14:creationId xmlns:p14="http://schemas.microsoft.com/office/powerpoint/2010/main" val="280724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Step 1: Basecalling</a:t>
            </a:r>
          </a:p>
        </p:txBody>
      </p:sp>
      <p:pic>
        <p:nvPicPr>
          <p:cNvPr id="5" name="Picture 4"/>
          <p:cNvPicPr>
            <a:picLocks noChangeAspect="1"/>
          </p:cNvPicPr>
          <p:nvPr/>
        </p:nvPicPr>
        <p:blipFill>
          <a:blip r:embed="rId3"/>
          <a:stretch>
            <a:fillRect/>
          </a:stretch>
        </p:blipFill>
        <p:spPr>
          <a:xfrm>
            <a:off x="2979238" y="2271292"/>
            <a:ext cx="1536000" cy="1152000"/>
          </a:xfrm>
          <a:prstGeom prst="rect">
            <a:avLst/>
          </a:prstGeom>
        </p:spPr>
      </p:pic>
      <p:cxnSp>
        <p:nvCxnSpPr>
          <p:cNvPr id="13" name="Straight Arrow Connector 12"/>
          <p:cNvCxnSpPr/>
          <p:nvPr/>
        </p:nvCxnSpPr>
        <p:spPr>
          <a:xfrm flipV="1">
            <a:off x="4584479" y="2715154"/>
            <a:ext cx="10635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2979238" y="5006282"/>
            <a:ext cx="1536000" cy="1152000"/>
          </a:xfrm>
          <a:prstGeom prst="rect">
            <a:avLst/>
          </a:prstGeom>
        </p:spPr>
      </p:pic>
      <p:grpSp>
        <p:nvGrpSpPr>
          <p:cNvPr id="15" name="Group 14"/>
          <p:cNvGrpSpPr/>
          <p:nvPr/>
        </p:nvGrpSpPr>
        <p:grpSpPr>
          <a:xfrm>
            <a:off x="5648034" y="2530488"/>
            <a:ext cx="3437500" cy="369332"/>
            <a:chOff x="5298537" y="3212607"/>
            <a:chExt cx="3437500" cy="369332"/>
          </a:xfrm>
        </p:grpSpPr>
        <p:sp>
          <p:nvSpPr>
            <p:cNvPr id="11" name="Rectangle 10"/>
            <p:cNvSpPr/>
            <p:nvPr/>
          </p:nvSpPr>
          <p:spPr>
            <a:xfrm>
              <a:off x="5401994" y="3212607"/>
              <a:ext cx="3208606" cy="3693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98537" y="3212607"/>
              <a:ext cx="3437500" cy="369332"/>
            </a:xfrm>
            <a:prstGeom prst="rect">
              <a:avLst/>
            </a:prstGeom>
            <a:noFill/>
          </p:spPr>
          <p:txBody>
            <a:bodyPr wrap="square" rtlCol="0">
              <a:spAutoFit/>
            </a:bodyPr>
            <a:lstStyle/>
            <a:p>
              <a:pPr algn="ctr"/>
              <a:r>
                <a:rPr lang="en-US" b="1" dirty="0">
                  <a:solidFill>
                    <a:schemeClr val="bg1"/>
                  </a:solidFill>
                </a:rPr>
                <a:t>ACTGTCGAGTCGTAGAGA</a:t>
              </a:r>
              <a:r>
                <a:rPr lang="mr-IN" b="1" dirty="0">
                  <a:solidFill>
                    <a:schemeClr val="bg1"/>
                  </a:solidFill>
                </a:rPr>
                <a:t>…</a:t>
              </a:r>
              <a:r>
                <a:rPr lang="en-US" b="1" dirty="0">
                  <a:solidFill>
                    <a:schemeClr val="bg1"/>
                  </a:solidFill>
                </a:rPr>
                <a:t>TTT</a:t>
              </a:r>
            </a:p>
          </p:txBody>
        </p:sp>
      </p:grpSp>
      <p:cxnSp>
        <p:nvCxnSpPr>
          <p:cNvPr id="18" name="Straight Arrow Connector 17"/>
          <p:cNvCxnSpPr/>
          <p:nvPr/>
        </p:nvCxnSpPr>
        <p:spPr>
          <a:xfrm>
            <a:off x="4584479" y="5523276"/>
            <a:ext cx="1062000"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704305" y="5338610"/>
            <a:ext cx="3255792" cy="369332"/>
            <a:chOff x="5354808" y="5046328"/>
            <a:chExt cx="3255792" cy="369332"/>
          </a:xfrm>
        </p:grpSpPr>
        <p:sp>
          <p:nvSpPr>
            <p:cNvPr id="23" name="Rectangle 22"/>
            <p:cNvSpPr/>
            <p:nvPr/>
          </p:nvSpPr>
          <p:spPr>
            <a:xfrm>
              <a:off x="5401994" y="5046328"/>
              <a:ext cx="3208606" cy="3693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354808" y="5046328"/>
              <a:ext cx="3240845" cy="369332"/>
            </a:xfrm>
            <a:prstGeom prst="rect">
              <a:avLst/>
            </a:prstGeom>
            <a:noFill/>
          </p:spPr>
          <p:txBody>
            <a:bodyPr wrap="square" rtlCol="0">
              <a:spAutoFit/>
            </a:bodyPr>
            <a:lstStyle/>
            <a:p>
              <a:pPr algn="ctr"/>
              <a:r>
                <a:rPr lang="en-US" b="1" dirty="0">
                  <a:solidFill>
                    <a:schemeClr val="bg1"/>
                  </a:solidFill>
                </a:rPr>
                <a:t>TAGTATATATTTTGGGGT</a:t>
              </a:r>
              <a:r>
                <a:rPr lang="mr-IN" b="1" dirty="0">
                  <a:solidFill>
                    <a:schemeClr val="bg1"/>
                  </a:solidFill>
                </a:rPr>
                <a:t>…</a:t>
              </a:r>
              <a:r>
                <a:rPr lang="en-US" b="1" dirty="0">
                  <a:solidFill>
                    <a:schemeClr val="bg1"/>
                  </a:solidFill>
                </a:rPr>
                <a:t>TAA</a:t>
              </a:r>
            </a:p>
          </p:txBody>
        </p:sp>
      </p:grpSp>
      <p:pic>
        <p:nvPicPr>
          <p:cNvPr id="25" name="Picture 24"/>
          <p:cNvPicPr>
            <a:picLocks noChangeAspect="1"/>
          </p:cNvPicPr>
          <p:nvPr/>
        </p:nvPicPr>
        <p:blipFill>
          <a:blip r:embed="rId5"/>
          <a:stretch>
            <a:fillRect/>
          </a:stretch>
        </p:blipFill>
        <p:spPr>
          <a:xfrm>
            <a:off x="2979238" y="3595145"/>
            <a:ext cx="1536000" cy="1152000"/>
          </a:xfrm>
          <a:prstGeom prst="rect">
            <a:avLst/>
          </a:prstGeom>
        </p:spPr>
      </p:pic>
      <p:cxnSp>
        <p:nvCxnSpPr>
          <p:cNvPr id="29" name="Straight Arrow Connector 28"/>
          <p:cNvCxnSpPr/>
          <p:nvPr/>
        </p:nvCxnSpPr>
        <p:spPr>
          <a:xfrm>
            <a:off x="4594860" y="4185545"/>
            <a:ext cx="1062000" cy="0"/>
          </a:xfrm>
          <a:prstGeom prst="straightConnector1">
            <a:avLst/>
          </a:prstGeom>
          <a:ln w="38100">
            <a:solidFill>
              <a:srgbClr val="D580DB"/>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5648034" y="4000879"/>
            <a:ext cx="3437500" cy="369332"/>
            <a:chOff x="5298537" y="3212607"/>
            <a:chExt cx="3437500" cy="369332"/>
          </a:xfrm>
        </p:grpSpPr>
        <p:sp>
          <p:nvSpPr>
            <p:cNvPr id="32" name="Rectangle 31"/>
            <p:cNvSpPr/>
            <p:nvPr/>
          </p:nvSpPr>
          <p:spPr>
            <a:xfrm>
              <a:off x="5401994" y="3212607"/>
              <a:ext cx="3208606" cy="369332"/>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298537" y="3212607"/>
              <a:ext cx="3437500" cy="369332"/>
            </a:xfrm>
            <a:prstGeom prst="rect">
              <a:avLst/>
            </a:prstGeom>
            <a:noFill/>
          </p:spPr>
          <p:txBody>
            <a:bodyPr wrap="square" rtlCol="0">
              <a:spAutoFit/>
            </a:bodyPr>
            <a:lstStyle/>
            <a:p>
              <a:pPr algn="ctr"/>
              <a:r>
                <a:rPr lang="en-US" b="1" dirty="0">
                  <a:solidFill>
                    <a:schemeClr val="bg1"/>
                  </a:solidFill>
                </a:rPr>
                <a:t>TTTGTCGAGTCGTAGAGA</a:t>
              </a:r>
              <a:r>
                <a:rPr lang="mr-IN" b="1" dirty="0">
                  <a:solidFill>
                    <a:schemeClr val="bg1"/>
                  </a:solidFill>
                </a:rPr>
                <a:t>…</a:t>
              </a:r>
              <a:r>
                <a:rPr lang="en-US" b="1" dirty="0">
                  <a:solidFill>
                    <a:schemeClr val="bg1"/>
                  </a:solidFill>
                </a:rPr>
                <a:t>TAG</a:t>
              </a:r>
            </a:p>
          </p:txBody>
        </p:sp>
      </p:grpSp>
      <p:sp>
        <p:nvSpPr>
          <p:cNvPr id="26" name="Slide Number Placeholder 25"/>
          <p:cNvSpPr>
            <a:spLocks noGrp="1"/>
          </p:cNvSpPr>
          <p:nvPr>
            <p:ph type="sldNum" sz="quarter" idx="10"/>
          </p:nvPr>
        </p:nvSpPr>
        <p:spPr/>
        <p:txBody>
          <a:bodyPr/>
          <a:lstStyle/>
          <a:p>
            <a:fld id="{C56C0957-1248-5A44-8C69-001B17EA42C9}" type="slidenum">
              <a:rPr lang="en-US" smtClean="0"/>
              <a:pPr/>
              <a:t>105</a:t>
            </a:fld>
            <a:endParaRPr lang="en-US" dirty="0"/>
          </a:p>
        </p:txBody>
      </p:sp>
      <p:sp>
        <p:nvSpPr>
          <p:cNvPr id="24" name="TextBox 23"/>
          <p:cNvSpPr txBox="1"/>
          <p:nvPr/>
        </p:nvSpPr>
        <p:spPr>
          <a:xfrm>
            <a:off x="416063" y="2080195"/>
            <a:ext cx="1609383" cy="720000"/>
          </a:xfrm>
          <a:prstGeom prst="roundRect">
            <a:avLst/>
          </a:prstGeom>
          <a:solidFill>
            <a:schemeClr val="accent3">
              <a:lumMod val="20000"/>
              <a:lumOff val="80000"/>
            </a:schemeClr>
          </a:solidFill>
          <a:ln w="28575">
            <a:solidFill>
              <a:schemeClr val="accent2">
                <a:lumMod val="75000"/>
              </a:schemeClr>
            </a:solidFill>
          </a:ln>
        </p:spPr>
        <p:txBody>
          <a:bodyPr wrap="square" rtlCol="0" anchor="ctr" anchorCtr="0">
            <a:noAutofit/>
          </a:bodyPr>
          <a:lstStyle/>
          <a:p>
            <a:pPr algn="ctr"/>
            <a:r>
              <a:rPr lang="en-US" b="1" dirty="0"/>
              <a:t>Basecalling</a:t>
            </a:r>
          </a:p>
        </p:txBody>
      </p:sp>
      <p:sp>
        <p:nvSpPr>
          <p:cNvPr id="27" name="TextBox 26"/>
          <p:cNvSpPr txBox="1"/>
          <p:nvPr/>
        </p:nvSpPr>
        <p:spPr>
          <a:xfrm>
            <a:off x="416063" y="3467828"/>
            <a:ext cx="1604303" cy="870821"/>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p>
            <a:pPr algn="ctr"/>
            <a:r>
              <a:rPr lang="en-US" b="1" dirty="0">
                <a:solidFill>
                  <a:schemeClr val="bg1">
                    <a:lumMod val="75000"/>
                  </a:schemeClr>
                </a:solidFill>
              </a:rPr>
              <a:t>Read-to-Read Overlap Finding</a:t>
            </a:r>
          </a:p>
        </p:txBody>
      </p:sp>
      <p:sp>
        <p:nvSpPr>
          <p:cNvPr id="28" name="TextBox 27"/>
          <p:cNvSpPr txBox="1"/>
          <p:nvPr/>
        </p:nvSpPr>
        <p:spPr>
          <a:xfrm>
            <a:off x="421143" y="5006282"/>
            <a:ext cx="1604303" cy="720000"/>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p>
            <a:pPr algn="ctr"/>
            <a:r>
              <a:rPr lang="en-US" b="1" dirty="0">
                <a:solidFill>
                  <a:schemeClr val="bg1">
                    <a:lumMod val="75000"/>
                  </a:schemeClr>
                </a:solidFill>
              </a:rPr>
              <a:t>Assembly</a:t>
            </a:r>
          </a:p>
        </p:txBody>
      </p:sp>
      <p:cxnSp>
        <p:nvCxnSpPr>
          <p:cNvPr id="34" name="Straight Arrow Connector 33"/>
          <p:cNvCxnSpPr>
            <a:endCxn id="27" idx="0"/>
          </p:cNvCxnSpPr>
          <p:nvPr/>
        </p:nvCxnSpPr>
        <p:spPr>
          <a:xfrm>
            <a:off x="1218214" y="2764344"/>
            <a:ext cx="1" cy="703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8132" y="2925976"/>
            <a:ext cx="1280160" cy="369332"/>
          </a:xfrm>
          <a:prstGeom prst="rect">
            <a:avLst/>
          </a:prstGeom>
          <a:solidFill>
            <a:schemeClr val="bg1"/>
          </a:solidFill>
        </p:spPr>
        <p:txBody>
          <a:bodyPr wrap="square" rtlCol="0">
            <a:spAutoFit/>
          </a:bodyPr>
          <a:lstStyle/>
          <a:p>
            <a:pPr algn="ctr"/>
            <a:r>
              <a:rPr lang="en-US"/>
              <a:t>DNA reads</a:t>
            </a:r>
            <a:endParaRPr lang="en-US" dirty="0"/>
          </a:p>
        </p:txBody>
      </p:sp>
      <p:sp>
        <p:nvSpPr>
          <p:cNvPr id="41" name="TextBox 40"/>
          <p:cNvSpPr txBox="1"/>
          <p:nvPr/>
        </p:nvSpPr>
        <p:spPr>
          <a:xfrm>
            <a:off x="161079" y="5891395"/>
            <a:ext cx="2114267" cy="369332"/>
          </a:xfrm>
          <a:prstGeom prst="rect">
            <a:avLst/>
          </a:prstGeom>
          <a:noFill/>
        </p:spPr>
        <p:txBody>
          <a:bodyPr wrap="square" rtlCol="0">
            <a:spAutoFit/>
          </a:bodyPr>
          <a:lstStyle/>
          <a:p>
            <a:pPr algn="ctr"/>
            <a:r>
              <a:rPr lang="en-US">
                <a:solidFill>
                  <a:schemeClr val="bg1">
                    <a:lumMod val="75000"/>
                  </a:schemeClr>
                </a:solidFill>
              </a:rPr>
              <a:t>Assembled genome</a:t>
            </a:r>
            <a:endParaRPr lang="en-US" dirty="0">
              <a:solidFill>
                <a:schemeClr val="bg1">
                  <a:lumMod val="75000"/>
                </a:schemeClr>
              </a:solidFill>
            </a:endParaRPr>
          </a:p>
        </p:txBody>
      </p:sp>
      <p:cxnSp>
        <p:nvCxnSpPr>
          <p:cNvPr id="42" name="Straight Arrow Connector 41"/>
          <p:cNvCxnSpPr/>
          <p:nvPr/>
        </p:nvCxnSpPr>
        <p:spPr>
          <a:xfrm>
            <a:off x="1231647" y="4320724"/>
            <a:ext cx="1" cy="703484"/>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218213" y="5726282"/>
            <a:ext cx="1" cy="23425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78132" y="4460891"/>
            <a:ext cx="1280160" cy="369332"/>
          </a:xfrm>
          <a:prstGeom prst="rect">
            <a:avLst/>
          </a:prstGeom>
          <a:solidFill>
            <a:schemeClr val="bg1"/>
          </a:solidFill>
        </p:spPr>
        <p:txBody>
          <a:bodyPr wrap="square" rtlCol="0">
            <a:spAutoFit/>
          </a:bodyPr>
          <a:lstStyle/>
          <a:p>
            <a:pPr algn="ctr"/>
            <a:r>
              <a:rPr lang="en-US">
                <a:solidFill>
                  <a:schemeClr val="bg1">
                    <a:lumMod val="75000"/>
                  </a:schemeClr>
                </a:solidFill>
              </a:rPr>
              <a:t>Overlaps</a:t>
            </a:r>
            <a:endParaRPr lang="en-US" dirty="0">
              <a:solidFill>
                <a:schemeClr val="bg1">
                  <a:lumMod val="75000"/>
                </a:schemeClr>
              </a:solidFill>
            </a:endParaRPr>
          </a:p>
        </p:txBody>
      </p:sp>
      <p:cxnSp>
        <p:nvCxnSpPr>
          <p:cNvPr id="44" name="Straight Arrow Connector 43"/>
          <p:cNvCxnSpPr/>
          <p:nvPr/>
        </p:nvCxnSpPr>
        <p:spPr>
          <a:xfrm>
            <a:off x="1231647" y="1716021"/>
            <a:ext cx="0" cy="417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3040" y="1524191"/>
            <a:ext cx="1697214" cy="369332"/>
          </a:xfrm>
          <a:prstGeom prst="rect">
            <a:avLst/>
          </a:prstGeom>
          <a:solidFill>
            <a:schemeClr val="bg1"/>
          </a:solidFill>
        </p:spPr>
        <p:txBody>
          <a:bodyPr wrap="square" rtlCol="0">
            <a:spAutoFit/>
          </a:bodyPr>
          <a:lstStyle/>
          <a:p>
            <a:pPr algn="ctr"/>
            <a:r>
              <a:rPr lang="en-US"/>
              <a:t>Raw signal data</a:t>
            </a:r>
            <a:endParaRPr lang="en-US" dirty="0"/>
          </a:p>
        </p:txBody>
      </p:sp>
      <p:sp>
        <p:nvSpPr>
          <p:cNvPr id="46" name="TextBox 45"/>
          <p:cNvSpPr txBox="1"/>
          <p:nvPr/>
        </p:nvSpPr>
        <p:spPr>
          <a:xfrm>
            <a:off x="2895600" y="1524191"/>
            <a:ext cx="5471160" cy="769441"/>
          </a:xfrm>
          <a:prstGeom prst="rect">
            <a:avLst/>
          </a:prstGeom>
          <a:noFill/>
        </p:spPr>
        <p:txBody>
          <a:bodyPr wrap="square" rtlCol="0">
            <a:spAutoFit/>
          </a:bodyPr>
          <a:lstStyle/>
          <a:p>
            <a:pPr algn="just"/>
            <a:r>
              <a:rPr lang="en-US" sz="2200" dirty="0"/>
              <a:t>Translates the </a:t>
            </a:r>
            <a:r>
              <a:rPr lang="en-US" sz="2200" b="1" dirty="0"/>
              <a:t>raw signal </a:t>
            </a:r>
            <a:r>
              <a:rPr lang="en-US" sz="2200" dirty="0"/>
              <a:t>output into bases to generate </a:t>
            </a:r>
            <a:r>
              <a:rPr lang="en-US" sz="2200" b="1" dirty="0"/>
              <a:t>DNA reads</a:t>
            </a:r>
            <a:r>
              <a:rPr lang="en-US" sz="2200" dirty="0"/>
              <a:t>.</a:t>
            </a:r>
          </a:p>
        </p:txBody>
      </p:sp>
    </p:spTree>
    <p:extLst>
      <p:ext uri="{BB962C8B-B14F-4D97-AF65-F5344CB8AC3E}">
        <p14:creationId xmlns:p14="http://schemas.microsoft.com/office/powerpoint/2010/main" val="100426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Step 2: Read-to-Read Overlap Finding</a:t>
            </a:r>
          </a:p>
        </p:txBody>
      </p:sp>
      <p:sp>
        <p:nvSpPr>
          <p:cNvPr id="12" name="TextBox 11"/>
          <p:cNvSpPr txBox="1"/>
          <p:nvPr/>
        </p:nvSpPr>
        <p:spPr>
          <a:xfrm>
            <a:off x="2611121" y="3655308"/>
            <a:ext cx="2572043" cy="369332"/>
          </a:xfrm>
          <a:prstGeom prst="rect">
            <a:avLst/>
          </a:prstGeom>
          <a:noFill/>
        </p:spPr>
        <p:txBody>
          <a:bodyPr wrap="square" rtlCol="0">
            <a:spAutoFit/>
          </a:bodyPr>
          <a:lstStyle/>
          <a:p>
            <a:r>
              <a:rPr lang="en-US" b="1" dirty="0">
                <a:solidFill>
                  <a:schemeClr val="bg2">
                    <a:lumMod val="50000"/>
                  </a:schemeClr>
                </a:solidFill>
              </a:rPr>
              <a:t>ACTGTCGAGTCGT</a:t>
            </a:r>
            <a:r>
              <a:rPr lang="mr-IN" b="1" dirty="0">
                <a:solidFill>
                  <a:schemeClr val="bg2">
                    <a:lumMod val="50000"/>
                  </a:schemeClr>
                </a:solidFill>
              </a:rPr>
              <a:t>…</a:t>
            </a:r>
            <a:r>
              <a:rPr lang="en-US" b="1" dirty="0">
                <a:solidFill>
                  <a:schemeClr val="bg2">
                    <a:lumMod val="50000"/>
                  </a:schemeClr>
                </a:solidFill>
              </a:rPr>
              <a:t>TTT</a:t>
            </a:r>
          </a:p>
        </p:txBody>
      </p:sp>
      <p:sp>
        <p:nvSpPr>
          <p:cNvPr id="15" name="TextBox 14"/>
          <p:cNvSpPr txBox="1"/>
          <p:nvPr/>
        </p:nvSpPr>
        <p:spPr>
          <a:xfrm>
            <a:off x="2667392" y="5787536"/>
            <a:ext cx="2642381" cy="369332"/>
          </a:xfrm>
          <a:prstGeom prst="rect">
            <a:avLst/>
          </a:prstGeom>
          <a:noFill/>
        </p:spPr>
        <p:txBody>
          <a:bodyPr wrap="square" rtlCol="0">
            <a:spAutoFit/>
          </a:bodyPr>
          <a:lstStyle/>
          <a:p>
            <a:r>
              <a:rPr lang="en-US" b="1" dirty="0">
                <a:solidFill>
                  <a:srgbClr val="92D050"/>
                </a:solidFill>
              </a:rPr>
              <a:t>ACTTATATATTTTT</a:t>
            </a:r>
            <a:r>
              <a:rPr lang="mr-IN" b="1" dirty="0">
                <a:solidFill>
                  <a:srgbClr val="92D050"/>
                </a:solidFill>
              </a:rPr>
              <a:t>…</a:t>
            </a:r>
            <a:r>
              <a:rPr lang="en-US" b="1" dirty="0">
                <a:solidFill>
                  <a:srgbClr val="92D050"/>
                </a:solidFill>
              </a:rPr>
              <a:t>TTT</a:t>
            </a:r>
          </a:p>
        </p:txBody>
      </p:sp>
      <p:sp>
        <p:nvSpPr>
          <p:cNvPr id="18" name="TextBox 17"/>
          <p:cNvSpPr txBox="1"/>
          <p:nvPr/>
        </p:nvSpPr>
        <p:spPr>
          <a:xfrm>
            <a:off x="2611121" y="4721422"/>
            <a:ext cx="2698652" cy="369332"/>
          </a:xfrm>
          <a:prstGeom prst="rect">
            <a:avLst/>
          </a:prstGeom>
          <a:noFill/>
        </p:spPr>
        <p:txBody>
          <a:bodyPr wrap="square" rtlCol="0">
            <a:spAutoFit/>
          </a:bodyPr>
          <a:lstStyle/>
          <a:p>
            <a:r>
              <a:rPr lang="en-US" b="1" dirty="0">
                <a:solidFill>
                  <a:srgbClr val="D580DB"/>
                </a:solidFill>
              </a:rPr>
              <a:t>TTTGTCGAGTCGT</a:t>
            </a:r>
            <a:r>
              <a:rPr lang="mr-IN" b="1" dirty="0">
                <a:solidFill>
                  <a:srgbClr val="D580DB"/>
                </a:solidFill>
              </a:rPr>
              <a:t>…</a:t>
            </a:r>
            <a:r>
              <a:rPr lang="en-US" b="1" dirty="0">
                <a:solidFill>
                  <a:srgbClr val="D580DB"/>
                </a:solidFill>
              </a:rPr>
              <a:t>ACT</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106</a:t>
            </a:fld>
            <a:endParaRPr lang="en-US" dirty="0"/>
          </a:p>
        </p:txBody>
      </p:sp>
      <p:sp>
        <p:nvSpPr>
          <p:cNvPr id="5" name="Rounded Rectangle 4"/>
          <p:cNvSpPr/>
          <p:nvPr/>
        </p:nvSpPr>
        <p:spPr>
          <a:xfrm>
            <a:off x="4661487" y="3620139"/>
            <a:ext cx="430237"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26862" y="4440509"/>
            <a:ext cx="451924"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6063" y="2080195"/>
            <a:ext cx="1609383" cy="720000"/>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b="1">
                <a:solidFill>
                  <a:schemeClr val="bg1">
                    <a:lumMod val="75000"/>
                  </a:schemeClr>
                </a:solidFill>
              </a:defRPr>
            </a:lvl1pPr>
          </a:lstStyle>
          <a:p>
            <a:r>
              <a:rPr lang="en-US" dirty="0"/>
              <a:t>Basecalling</a:t>
            </a:r>
          </a:p>
        </p:txBody>
      </p:sp>
      <p:sp>
        <p:nvSpPr>
          <p:cNvPr id="17" name="TextBox 16"/>
          <p:cNvSpPr txBox="1"/>
          <p:nvPr/>
        </p:nvSpPr>
        <p:spPr>
          <a:xfrm>
            <a:off x="416063" y="3467828"/>
            <a:ext cx="1604303" cy="870821"/>
          </a:xfrm>
          <a:prstGeom prst="roundRect">
            <a:avLst/>
          </a:prstGeom>
          <a:solidFill>
            <a:schemeClr val="accent3">
              <a:lumMod val="20000"/>
              <a:lumOff val="80000"/>
            </a:schemeClr>
          </a:solidFill>
          <a:ln w="28575">
            <a:solidFill>
              <a:schemeClr val="accent2">
                <a:lumMod val="75000"/>
              </a:schemeClr>
            </a:solidFill>
          </a:ln>
        </p:spPr>
        <p:txBody>
          <a:bodyPr wrap="square" rtlCol="0" anchor="ctr" anchorCtr="0">
            <a:noAutofit/>
          </a:bodyPr>
          <a:lstStyle>
            <a:defPPr>
              <a:defRPr lang="en-US"/>
            </a:defPPr>
            <a:lvl1pPr algn="ctr">
              <a:defRPr b="1"/>
            </a:lvl1pPr>
          </a:lstStyle>
          <a:p>
            <a:r>
              <a:rPr lang="en-US" dirty="0"/>
              <a:t>Read-to-Read Overlap Finding</a:t>
            </a:r>
          </a:p>
        </p:txBody>
      </p:sp>
      <p:sp>
        <p:nvSpPr>
          <p:cNvPr id="19" name="TextBox 18"/>
          <p:cNvSpPr txBox="1"/>
          <p:nvPr/>
        </p:nvSpPr>
        <p:spPr>
          <a:xfrm>
            <a:off x="421143" y="5006282"/>
            <a:ext cx="1604303" cy="720000"/>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p>
            <a:pPr algn="ctr"/>
            <a:r>
              <a:rPr lang="en-US" b="1" dirty="0">
                <a:solidFill>
                  <a:schemeClr val="bg1">
                    <a:lumMod val="75000"/>
                  </a:schemeClr>
                </a:solidFill>
              </a:rPr>
              <a:t>Assembly</a:t>
            </a:r>
          </a:p>
        </p:txBody>
      </p:sp>
      <p:cxnSp>
        <p:nvCxnSpPr>
          <p:cNvPr id="21" name="Straight Arrow Connector 20"/>
          <p:cNvCxnSpPr/>
          <p:nvPr/>
        </p:nvCxnSpPr>
        <p:spPr>
          <a:xfrm>
            <a:off x="1218214" y="2764344"/>
            <a:ext cx="1" cy="703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78132" y="2925976"/>
            <a:ext cx="1280160" cy="369332"/>
          </a:xfrm>
          <a:prstGeom prst="rect">
            <a:avLst/>
          </a:prstGeom>
          <a:solidFill>
            <a:schemeClr val="bg1"/>
          </a:solidFill>
        </p:spPr>
        <p:txBody>
          <a:bodyPr wrap="square" rtlCol="0">
            <a:spAutoFit/>
          </a:bodyPr>
          <a:lstStyle/>
          <a:p>
            <a:pPr algn="ctr"/>
            <a:r>
              <a:rPr lang="en-US"/>
              <a:t>DNA reads</a:t>
            </a:r>
            <a:endParaRPr lang="en-US" dirty="0"/>
          </a:p>
        </p:txBody>
      </p:sp>
      <p:sp>
        <p:nvSpPr>
          <p:cNvPr id="23" name="TextBox 22"/>
          <p:cNvSpPr txBox="1"/>
          <p:nvPr/>
        </p:nvSpPr>
        <p:spPr>
          <a:xfrm>
            <a:off x="161079" y="5891395"/>
            <a:ext cx="2114267" cy="369332"/>
          </a:xfrm>
          <a:prstGeom prst="rect">
            <a:avLst/>
          </a:prstGeom>
          <a:noFill/>
        </p:spPr>
        <p:txBody>
          <a:bodyPr wrap="square" rtlCol="0">
            <a:spAutoFit/>
          </a:bodyPr>
          <a:lstStyle/>
          <a:p>
            <a:pPr algn="ctr"/>
            <a:r>
              <a:rPr lang="en-US" dirty="0">
                <a:solidFill>
                  <a:schemeClr val="bg1">
                    <a:lumMod val="75000"/>
                  </a:schemeClr>
                </a:solidFill>
              </a:rPr>
              <a:t>Assembled genome</a:t>
            </a:r>
          </a:p>
        </p:txBody>
      </p:sp>
      <p:cxnSp>
        <p:nvCxnSpPr>
          <p:cNvPr id="24" name="Straight Arrow Connector 23"/>
          <p:cNvCxnSpPr/>
          <p:nvPr/>
        </p:nvCxnSpPr>
        <p:spPr>
          <a:xfrm>
            <a:off x="1231647" y="4320724"/>
            <a:ext cx="1" cy="7034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218213" y="5726282"/>
            <a:ext cx="1" cy="23425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8132" y="4460891"/>
            <a:ext cx="1280160" cy="369332"/>
          </a:xfrm>
          <a:prstGeom prst="rect">
            <a:avLst/>
          </a:prstGeom>
          <a:solidFill>
            <a:schemeClr val="bg1"/>
          </a:solidFill>
        </p:spPr>
        <p:txBody>
          <a:bodyPr wrap="square" rtlCol="0">
            <a:spAutoFit/>
          </a:bodyPr>
          <a:lstStyle>
            <a:defPPr>
              <a:defRPr lang="en-US"/>
            </a:defPPr>
            <a:lvl1pPr algn="ctr"/>
          </a:lstStyle>
          <a:p>
            <a:r>
              <a:rPr lang="en-US"/>
              <a:t>Overlaps</a:t>
            </a:r>
            <a:endParaRPr lang="en-US" dirty="0"/>
          </a:p>
        </p:txBody>
      </p:sp>
      <p:cxnSp>
        <p:nvCxnSpPr>
          <p:cNvPr id="27" name="Straight Arrow Connector 26"/>
          <p:cNvCxnSpPr/>
          <p:nvPr/>
        </p:nvCxnSpPr>
        <p:spPr>
          <a:xfrm>
            <a:off x="1231647" y="1716021"/>
            <a:ext cx="0" cy="41792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3040" y="1524191"/>
            <a:ext cx="1697214" cy="369332"/>
          </a:xfrm>
          <a:prstGeom prst="rect">
            <a:avLst/>
          </a:prstGeom>
          <a:solidFill>
            <a:schemeClr val="bg1"/>
          </a:solidFill>
        </p:spPr>
        <p:txBody>
          <a:bodyPr wrap="square" rtlCol="0">
            <a:spAutoFit/>
          </a:bodyPr>
          <a:lstStyle>
            <a:defPPr>
              <a:defRPr lang="en-US"/>
            </a:defPPr>
            <a:lvl1pPr algn="ctr">
              <a:defRPr>
                <a:solidFill>
                  <a:schemeClr val="bg1">
                    <a:lumMod val="75000"/>
                  </a:schemeClr>
                </a:solidFill>
              </a:defRPr>
            </a:lvl1pPr>
          </a:lstStyle>
          <a:p>
            <a:r>
              <a:rPr lang="en-US" dirty="0"/>
              <a:t>Raw signal data</a:t>
            </a:r>
          </a:p>
        </p:txBody>
      </p:sp>
      <p:sp>
        <p:nvSpPr>
          <p:cNvPr id="20" name="TextBox 19"/>
          <p:cNvSpPr txBox="1"/>
          <p:nvPr/>
        </p:nvSpPr>
        <p:spPr>
          <a:xfrm>
            <a:off x="2582727" y="1579890"/>
            <a:ext cx="6171808" cy="1785104"/>
          </a:xfrm>
          <a:prstGeom prst="rect">
            <a:avLst/>
          </a:prstGeom>
          <a:noFill/>
        </p:spPr>
        <p:txBody>
          <a:bodyPr wrap="square" rtlCol="0">
            <a:spAutoFit/>
          </a:bodyPr>
          <a:lstStyle/>
          <a:p>
            <a:pPr algn="just"/>
            <a:r>
              <a:rPr lang="en-US" sz="2200" dirty="0"/>
              <a:t>Read-to-read overlap </a:t>
            </a:r>
          </a:p>
          <a:p>
            <a:pPr marL="342900" indent="-342900" algn="just">
              <a:buFont typeface="Courier New" charset="0"/>
              <a:buChar char="o"/>
            </a:pPr>
            <a:r>
              <a:rPr lang="en-US" sz="2200" dirty="0"/>
              <a:t>is a </a:t>
            </a:r>
            <a:r>
              <a:rPr lang="en-US" sz="2200" b="1" dirty="0"/>
              <a:t>common sequence between two reads,</a:t>
            </a:r>
            <a:r>
              <a:rPr lang="en-US" sz="2200" dirty="0"/>
              <a:t> and</a:t>
            </a:r>
          </a:p>
          <a:p>
            <a:pPr marL="342900" indent="-342900" algn="just">
              <a:buFont typeface="Courier New" charset="0"/>
              <a:buChar char="o"/>
            </a:pPr>
            <a:r>
              <a:rPr lang="en-US" sz="2200" dirty="0"/>
              <a:t>occurs when the matched regions of these reads </a:t>
            </a:r>
            <a:r>
              <a:rPr lang="en-US" sz="2200" b="1" dirty="0"/>
              <a:t>originate from the same part of the complete genome. </a:t>
            </a:r>
          </a:p>
        </p:txBody>
      </p:sp>
      <p:sp>
        <p:nvSpPr>
          <p:cNvPr id="29" name="TextBox 28"/>
          <p:cNvSpPr txBox="1"/>
          <p:nvPr/>
        </p:nvSpPr>
        <p:spPr>
          <a:xfrm>
            <a:off x="2611121" y="3655308"/>
            <a:ext cx="2572043" cy="369332"/>
          </a:xfrm>
          <a:prstGeom prst="rect">
            <a:avLst/>
          </a:prstGeom>
          <a:noFill/>
        </p:spPr>
        <p:txBody>
          <a:bodyPr wrap="square" rtlCol="0">
            <a:spAutoFit/>
          </a:bodyPr>
          <a:lstStyle/>
          <a:p>
            <a:r>
              <a:rPr lang="en-US" b="1" dirty="0">
                <a:solidFill>
                  <a:schemeClr val="bg2">
                    <a:lumMod val="50000"/>
                  </a:schemeClr>
                </a:solidFill>
              </a:rPr>
              <a:t>ACTGTCGAGTCGT</a:t>
            </a:r>
            <a:r>
              <a:rPr lang="mr-IN" b="1" dirty="0">
                <a:solidFill>
                  <a:schemeClr val="bg2">
                    <a:lumMod val="50000"/>
                  </a:schemeClr>
                </a:solidFill>
              </a:rPr>
              <a:t>…</a:t>
            </a:r>
            <a:r>
              <a:rPr lang="en-US" b="1" dirty="0">
                <a:solidFill>
                  <a:schemeClr val="bg2">
                    <a:lumMod val="50000"/>
                  </a:schemeClr>
                </a:solidFill>
              </a:rPr>
              <a:t>TTT</a:t>
            </a:r>
          </a:p>
        </p:txBody>
      </p:sp>
      <p:sp>
        <p:nvSpPr>
          <p:cNvPr id="30" name="Rounded Rectangle 29"/>
          <p:cNvSpPr/>
          <p:nvPr/>
        </p:nvSpPr>
        <p:spPr>
          <a:xfrm>
            <a:off x="6626862" y="3559974"/>
            <a:ext cx="451924"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562058" y="5211803"/>
            <a:ext cx="2642381" cy="369332"/>
          </a:xfrm>
          <a:prstGeom prst="rect">
            <a:avLst/>
          </a:prstGeom>
          <a:noFill/>
        </p:spPr>
        <p:txBody>
          <a:bodyPr wrap="square" rtlCol="0">
            <a:spAutoFit/>
          </a:bodyPr>
          <a:lstStyle/>
          <a:p>
            <a:r>
              <a:rPr lang="en-US" b="1" dirty="0">
                <a:solidFill>
                  <a:srgbClr val="92D050"/>
                </a:solidFill>
              </a:rPr>
              <a:t>ACTTATATATTTTT</a:t>
            </a:r>
            <a:r>
              <a:rPr lang="mr-IN" b="1" dirty="0">
                <a:solidFill>
                  <a:srgbClr val="92D050"/>
                </a:solidFill>
              </a:rPr>
              <a:t>…</a:t>
            </a:r>
            <a:r>
              <a:rPr lang="en-US" b="1" dirty="0">
                <a:solidFill>
                  <a:srgbClr val="92D050"/>
                </a:solidFill>
              </a:rPr>
              <a:t>TTT</a:t>
            </a:r>
          </a:p>
        </p:txBody>
      </p:sp>
      <p:sp>
        <p:nvSpPr>
          <p:cNvPr id="32" name="Rounded Rectangle 31"/>
          <p:cNvSpPr/>
          <p:nvPr/>
        </p:nvSpPr>
        <p:spPr>
          <a:xfrm>
            <a:off x="4661487" y="4440509"/>
            <a:ext cx="430237"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87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1" nodeType="clickEffect">
                                  <p:stCondLst>
                                    <p:cond delay="0"/>
                                  </p:stCondLst>
                                  <p:childTnLst>
                                    <p:animMotion origin="layout" path="M 2.22222E-6 -1.48148E-6 L 0.21684 -0.04259 " pathEditMode="relative" rAng="0" ptsTypes="AA">
                                      <p:cBhvr>
                                        <p:cTn id="26" dur="2000" fill="hold"/>
                                        <p:tgtEl>
                                          <p:spTgt spid="18"/>
                                        </p:tgtEl>
                                        <p:attrNameLst>
                                          <p:attrName>ppt_x</p:attrName>
                                          <p:attrName>ppt_y</p:attrName>
                                        </p:attrNameLst>
                                      </p:cBhvr>
                                      <p:rCtr x="10833" y="-2130"/>
                                    </p:animMotion>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1.11111E-6 -3.33333E-6 L 0.42761 -0.08541 " pathEditMode="relative" rAng="0" ptsTypes="AA">
                                      <p:cBhvr>
                                        <p:cTn id="33" dur="2000" fill="hold"/>
                                        <p:tgtEl>
                                          <p:spTgt spid="15"/>
                                        </p:tgtEl>
                                        <p:attrNameLst>
                                          <p:attrName>ppt_x</p:attrName>
                                          <p:attrName>ppt_y</p:attrName>
                                        </p:attrNameLst>
                                      </p:cBhvr>
                                      <p:rCtr x="21372" y="-4282"/>
                                    </p:animMotion>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0" presetClass="path" presetSubtype="0" accel="50000" decel="50000" fill="hold" grpId="1" nodeType="withEffect">
                                  <p:stCondLst>
                                    <p:cond delay="0"/>
                                  </p:stCondLst>
                                  <p:childTnLst>
                                    <p:animMotion origin="layout" path="M 4.72222E-6 -3.7037E-6 L 0.43125 -0.00439 " pathEditMode="relative" rAng="0" ptsTypes="AA">
                                      <p:cBhvr>
                                        <p:cTn id="42" dur="2000" fill="hold"/>
                                        <p:tgtEl>
                                          <p:spTgt spid="29"/>
                                        </p:tgtEl>
                                        <p:attrNameLst>
                                          <p:attrName>ppt_x</p:attrName>
                                          <p:attrName>ppt_y</p:attrName>
                                        </p:attrNameLst>
                                      </p:cBhvr>
                                      <p:rCtr x="21563" y="-231"/>
                                    </p:animMotion>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 nodeType="click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0" presetClass="path" presetSubtype="0" accel="50000" decel="50000" fill="hold" grpId="0" nodeType="withEffect">
                                  <p:stCondLst>
                                    <p:cond delay="0"/>
                                  </p:stCondLst>
                                  <p:childTnLst>
                                    <p:animMotion origin="layout" path="M -2.77778E-6 4.44444E-6 L -0.43437 0.00833 " pathEditMode="relative" rAng="0" ptsTypes="AA">
                                      <p:cBhvr>
                                        <p:cTn id="51" dur="2000" fill="hold"/>
                                        <p:tgtEl>
                                          <p:spTgt spid="31"/>
                                        </p:tgtEl>
                                        <p:attrNameLst>
                                          <p:attrName>ppt_x</p:attrName>
                                          <p:attrName>ppt_y</p:attrName>
                                        </p:attrNameLst>
                                      </p:cBhvr>
                                      <p:rCtr x="-21719" y="4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5" grpId="1"/>
      <p:bldP spid="18" grpId="0"/>
      <p:bldP spid="18" grpId="1"/>
      <p:bldP spid="5" grpId="0" animBg="1"/>
      <p:bldP spid="14" grpId="0" animBg="1"/>
      <p:bldP spid="29" grpId="0"/>
      <p:bldP spid="29" grpId="1"/>
      <p:bldP spid="30" grpId="0" animBg="1"/>
      <p:bldP spid="31" grpId="0"/>
      <p:bldP spid="31" grpId="1"/>
      <p:bldP spid="3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Step 3: Assembly</a:t>
            </a:r>
          </a:p>
        </p:txBody>
      </p:sp>
      <p:sp>
        <p:nvSpPr>
          <p:cNvPr id="10" name="TextBox 9"/>
          <p:cNvSpPr txBox="1"/>
          <p:nvPr/>
        </p:nvSpPr>
        <p:spPr>
          <a:xfrm>
            <a:off x="2449864" y="3384377"/>
            <a:ext cx="2572043" cy="369332"/>
          </a:xfrm>
          <a:prstGeom prst="rect">
            <a:avLst/>
          </a:prstGeom>
          <a:noFill/>
        </p:spPr>
        <p:txBody>
          <a:bodyPr wrap="square" rtlCol="0">
            <a:spAutoFit/>
          </a:bodyPr>
          <a:lstStyle/>
          <a:p>
            <a:r>
              <a:rPr lang="en-US" b="1" dirty="0">
                <a:solidFill>
                  <a:schemeClr val="bg2">
                    <a:lumMod val="50000"/>
                  </a:schemeClr>
                </a:solidFill>
              </a:rPr>
              <a:t>ACTGTCGAGTCGT</a:t>
            </a:r>
            <a:r>
              <a:rPr lang="mr-IN" b="1" dirty="0">
                <a:solidFill>
                  <a:schemeClr val="bg2">
                    <a:lumMod val="50000"/>
                  </a:schemeClr>
                </a:solidFill>
              </a:rPr>
              <a:t>…</a:t>
            </a:r>
            <a:r>
              <a:rPr lang="en-US" b="1" dirty="0">
                <a:solidFill>
                  <a:schemeClr val="bg2">
                    <a:lumMod val="50000"/>
                  </a:schemeClr>
                </a:solidFill>
              </a:rPr>
              <a:t>TTT</a:t>
            </a:r>
          </a:p>
        </p:txBody>
      </p:sp>
      <p:sp>
        <p:nvSpPr>
          <p:cNvPr id="11" name="TextBox 10"/>
          <p:cNvSpPr txBox="1"/>
          <p:nvPr/>
        </p:nvSpPr>
        <p:spPr>
          <a:xfrm>
            <a:off x="6416954" y="4517805"/>
            <a:ext cx="2642381" cy="369332"/>
          </a:xfrm>
          <a:prstGeom prst="rect">
            <a:avLst/>
          </a:prstGeom>
          <a:noFill/>
        </p:spPr>
        <p:txBody>
          <a:bodyPr wrap="square" rtlCol="0">
            <a:spAutoFit/>
          </a:bodyPr>
          <a:lstStyle/>
          <a:p>
            <a:r>
              <a:rPr lang="en-US" b="1" dirty="0">
                <a:solidFill>
                  <a:srgbClr val="92D050"/>
                </a:solidFill>
              </a:rPr>
              <a:t>TAGTATATATTTTT</a:t>
            </a:r>
            <a:r>
              <a:rPr lang="mr-IN" b="1" dirty="0">
                <a:solidFill>
                  <a:srgbClr val="92D050"/>
                </a:solidFill>
              </a:rPr>
              <a:t>…</a:t>
            </a:r>
            <a:r>
              <a:rPr lang="en-US" b="1" dirty="0">
                <a:solidFill>
                  <a:srgbClr val="92D050"/>
                </a:solidFill>
              </a:rPr>
              <a:t>TAA</a:t>
            </a:r>
          </a:p>
        </p:txBody>
      </p:sp>
      <p:sp>
        <p:nvSpPr>
          <p:cNvPr id="12" name="TextBox 11"/>
          <p:cNvSpPr txBox="1"/>
          <p:nvPr/>
        </p:nvSpPr>
        <p:spPr>
          <a:xfrm>
            <a:off x="4433409" y="3901850"/>
            <a:ext cx="2698652" cy="369332"/>
          </a:xfrm>
          <a:prstGeom prst="rect">
            <a:avLst/>
          </a:prstGeom>
          <a:noFill/>
        </p:spPr>
        <p:txBody>
          <a:bodyPr wrap="square" rtlCol="0">
            <a:spAutoFit/>
          </a:bodyPr>
          <a:lstStyle/>
          <a:p>
            <a:r>
              <a:rPr lang="en-US" b="1" dirty="0">
                <a:solidFill>
                  <a:srgbClr val="D580DB"/>
                </a:solidFill>
              </a:rPr>
              <a:t>TTTGTCGAGTCGT</a:t>
            </a:r>
            <a:r>
              <a:rPr lang="mr-IN" b="1" dirty="0">
                <a:solidFill>
                  <a:srgbClr val="D580DB"/>
                </a:solidFill>
              </a:rPr>
              <a:t>…</a:t>
            </a:r>
            <a:r>
              <a:rPr lang="en-US" b="1" dirty="0">
                <a:solidFill>
                  <a:srgbClr val="D580DB"/>
                </a:solidFill>
              </a:rPr>
              <a:t>TAG</a:t>
            </a:r>
          </a:p>
        </p:txBody>
      </p:sp>
      <p:sp>
        <p:nvSpPr>
          <p:cNvPr id="16" name="TextBox 15"/>
          <p:cNvSpPr txBox="1"/>
          <p:nvPr/>
        </p:nvSpPr>
        <p:spPr>
          <a:xfrm>
            <a:off x="2447519" y="3396100"/>
            <a:ext cx="2572043" cy="369332"/>
          </a:xfrm>
          <a:prstGeom prst="rect">
            <a:avLst/>
          </a:prstGeom>
          <a:solidFill>
            <a:schemeClr val="accent3">
              <a:lumMod val="60000"/>
              <a:lumOff val="40000"/>
            </a:schemeClr>
          </a:solidFill>
        </p:spPr>
        <p:txBody>
          <a:bodyPr wrap="square" rtlCol="0">
            <a:spAutoFit/>
          </a:bodyPr>
          <a:lstStyle/>
          <a:p>
            <a:r>
              <a:rPr lang="en-US" b="1" dirty="0">
                <a:solidFill>
                  <a:schemeClr val="bg1"/>
                </a:solidFill>
              </a:rPr>
              <a:t>ACTGTCGAGTCGT</a:t>
            </a:r>
            <a:r>
              <a:rPr lang="mr-IN" b="1" dirty="0">
                <a:solidFill>
                  <a:schemeClr val="bg1"/>
                </a:solidFill>
              </a:rPr>
              <a:t>…</a:t>
            </a:r>
            <a:r>
              <a:rPr lang="en-US" b="1" dirty="0">
                <a:solidFill>
                  <a:schemeClr val="bg1"/>
                </a:solidFill>
              </a:rPr>
              <a:t>TTT</a:t>
            </a:r>
          </a:p>
        </p:txBody>
      </p:sp>
      <p:sp>
        <p:nvSpPr>
          <p:cNvPr id="17" name="TextBox 16"/>
          <p:cNvSpPr txBox="1"/>
          <p:nvPr/>
        </p:nvSpPr>
        <p:spPr>
          <a:xfrm>
            <a:off x="6414609" y="4473252"/>
            <a:ext cx="2642381" cy="369332"/>
          </a:xfrm>
          <a:prstGeom prst="rect">
            <a:avLst/>
          </a:prstGeom>
          <a:solidFill>
            <a:srgbClr val="92D050"/>
          </a:solidFill>
        </p:spPr>
        <p:txBody>
          <a:bodyPr wrap="square" rtlCol="0">
            <a:spAutoFit/>
          </a:bodyPr>
          <a:lstStyle/>
          <a:p>
            <a:r>
              <a:rPr lang="en-US" b="1" dirty="0">
                <a:solidFill>
                  <a:schemeClr val="bg1"/>
                </a:solidFill>
              </a:rPr>
              <a:t>ACTTATATATTTTT</a:t>
            </a:r>
            <a:r>
              <a:rPr lang="mr-IN" b="1" dirty="0">
                <a:solidFill>
                  <a:schemeClr val="bg1"/>
                </a:solidFill>
              </a:rPr>
              <a:t>…</a:t>
            </a:r>
            <a:r>
              <a:rPr lang="en-US" b="1" dirty="0">
                <a:solidFill>
                  <a:schemeClr val="bg1"/>
                </a:solidFill>
              </a:rPr>
              <a:t>TTT</a:t>
            </a:r>
          </a:p>
        </p:txBody>
      </p:sp>
      <p:sp>
        <p:nvSpPr>
          <p:cNvPr id="18" name="TextBox 17"/>
          <p:cNvSpPr txBox="1"/>
          <p:nvPr/>
        </p:nvSpPr>
        <p:spPr>
          <a:xfrm>
            <a:off x="4431064" y="3927646"/>
            <a:ext cx="2698652" cy="369332"/>
          </a:xfrm>
          <a:prstGeom prst="rect">
            <a:avLst/>
          </a:prstGeom>
          <a:solidFill>
            <a:srgbClr val="D580DB"/>
          </a:solidFill>
        </p:spPr>
        <p:txBody>
          <a:bodyPr wrap="square" rtlCol="0">
            <a:spAutoFit/>
          </a:bodyPr>
          <a:lstStyle/>
          <a:p>
            <a:r>
              <a:rPr lang="en-US" b="1" dirty="0">
                <a:solidFill>
                  <a:schemeClr val="bg1"/>
                </a:solidFill>
              </a:rPr>
              <a:t>TTTGTCGAGTCGT</a:t>
            </a:r>
            <a:r>
              <a:rPr lang="mr-IN" b="1" dirty="0">
                <a:solidFill>
                  <a:schemeClr val="bg1"/>
                </a:solidFill>
              </a:rPr>
              <a:t>…</a:t>
            </a:r>
            <a:r>
              <a:rPr lang="en-US" b="1" dirty="0">
                <a:solidFill>
                  <a:schemeClr val="bg1"/>
                </a:solidFill>
              </a:rPr>
              <a:t>ACT</a:t>
            </a:r>
          </a:p>
        </p:txBody>
      </p:sp>
      <p:cxnSp>
        <p:nvCxnSpPr>
          <p:cNvPr id="5" name="Elbow Connector 4"/>
          <p:cNvCxnSpPr>
            <a:stCxn id="10" idx="3"/>
            <a:endCxn id="12" idx="0"/>
          </p:cNvCxnSpPr>
          <p:nvPr/>
        </p:nvCxnSpPr>
        <p:spPr>
          <a:xfrm>
            <a:off x="5021907" y="3569043"/>
            <a:ext cx="760828" cy="3328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a:off x="7129716" y="4114649"/>
            <a:ext cx="760828" cy="3328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447519" y="5044832"/>
            <a:ext cx="6609471" cy="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55885" y="5169782"/>
            <a:ext cx="2572043" cy="369332"/>
          </a:xfrm>
          <a:prstGeom prst="rect">
            <a:avLst/>
          </a:prstGeom>
          <a:noFill/>
        </p:spPr>
        <p:txBody>
          <a:bodyPr wrap="square" rtlCol="0">
            <a:spAutoFit/>
          </a:bodyPr>
          <a:lstStyle/>
          <a:p>
            <a:r>
              <a:rPr lang="en-US" b="1" dirty="0">
                <a:solidFill>
                  <a:schemeClr val="bg2">
                    <a:lumMod val="50000"/>
                  </a:schemeClr>
                </a:solidFill>
              </a:rPr>
              <a:t>ACTGTCGAGTCGT</a:t>
            </a:r>
            <a:r>
              <a:rPr lang="mr-IN" b="1" dirty="0">
                <a:solidFill>
                  <a:schemeClr val="bg2">
                    <a:lumMod val="50000"/>
                  </a:schemeClr>
                </a:solidFill>
              </a:rPr>
              <a:t>…</a:t>
            </a:r>
            <a:r>
              <a:rPr lang="en-US" b="1" dirty="0">
                <a:solidFill>
                  <a:schemeClr val="bg2">
                    <a:lumMod val="50000"/>
                  </a:schemeClr>
                </a:solidFill>
              </a:rPr>
              <a:t>TTT</a:t>
            </a:r>
          </a:p>
        </p:txBody>
      </p:sp>
      <p:sp>
        <p:nvSpPr>
          <p:cNvPr id="25" name="TextBox 24"/>
          <p:cNvSpPr txBox="1"/>
          <p:nvPr/>
        </p:nvSpPr>
        <p:spPr>
          <a:xfrm>
            <a:off x="4342947" y="5167157"/>
            <a:ext cx="2698652" cy="369332"/>
          </a:xfrm>
          <a:prstGeom prst="rect">
            <a:avLst/>
          </a:prstGeom>
          <a:noFill/>
        </p:spPr>
        <p:txBody>
          <a:bodyPr wrap="square" rtlCol="0">
            <a:spAutoFit/>
          </a:bodyPr>
          <a:lstStyle/>
          <a:p>
            <a:r>
              <a:rPr lang="en-US" b="1" dirty="0">
                <a:solidFill>
                  <a:srgbClr val="D580DB"/>
                </a:solidFill>
              </a:rPr>
              <a:t>TTTGTCGAGTCGT</a:t>
            </a:r>
            <a:r>
              <a:rPr lang="mr-IN" b="1" dirty="0">
                <a:solidFill>
                  <a:srgbClr val="D580DB"/>
                </a:solidFill>
              </a:rPr>
              <a:t>…</a:t>
            </a:r>
            <a:r>
              <a:rPr lang="en-US" b="1" dirty="0">
                <a:solidFill>
                  <a:srgbClr val="D580DB"/>
                </a:solidFill>
              </a:rPr>
              <a:t>ACT</a:t>
            </a:r>
          </a:p>
        </p:txBody>
      </p:sp>
      <p:sp>
        <p:nvSpPr>
          <p:cNvPr id="26" name="TextBox 25"/>
          <p:cNvSpPr txBox="1"/>
          <p:nvPr/>
        </p:nvSpPr>
        <p:spPr>
          <a:xfrm>
            <a:off x="6315290" y="5164133"/>
            <a:ext cx="2642381" cy="369332"/>
          </a:xfrm>
          <a:prstGeom prst="rect">
            <a:avLst/>
          </a:prstGeom>
          <a:noFill/>
        </p:spPr>
        <p:txBody>
          <a:bodyPr wrap="square" rtlCol="0">
            <a:spAutoFit/>
          </a:bodyPr>
          <a:lstStyle/>
          <a:p>
            <a:r>
              <a:rPr lang="en-US" b="1" dirty="0">
                <a:solidFill>
                  <a:srgbClr val="92D050"/>
                </a:solidFill>
              </a:rPr>
              <a:t>ACTTATATATTTTT</a:t>
            </a:r>
            <a:r>
              <a:rPr lang="mr-IN" b="1" dirty="0">
                <a:solidFill>
                  <a:srgbClr val="92D050"/>
                </a:solidFill>
              </a:rPr>
              <a:t>…</a:t>
            </a:r>
            <a:r>
              <a:rPr lang="en-US" b="1" dirty="0">
                <a:solidFill>
                  <a:srgbClr val="92D050"/>
                </a:solidFill>
              </a:rPr>
              <a:t>TTT</a:t>
            </a:r>
          </a:p>
        </p:txBody>
      </p:sp>
      <p:sp>
        <p:nvSpPr>
          <p:cNvPr id="8" name="Slide Number Placeholder 7"/>
          <p:cNvSpPr>
            <a:spLocks noGrp="1"/>
          </p:cNvSpPr>
          <p:nvPr>
            <p:ph type="sldNum" sz="quarter" idx="10"/>
          </p:nvPr>
        </p:nvSpPr>
        <p:spPr/>
        <p:txBody>
          <a:bodyPr/>
          <a:lstStyle/>
          <a:p>
            <a:fld id="{C56C0957-1248-5A44-8C69-001B17EA42C9}" type="slidenum">
              <a:rPr lang="en-US" smtClean="0"/>
              <a:pPr/>
              <a:t>107</a:t>
            </a:fld>
            <a:endParaRPr lang="en-US" dirty="0"/>
          </a:p>
        </p:txBody>
      </p:sp>
      <p:sp>
        <p:nvSpPr>
          <p:cNvPr id="22" name="Rounded Rectangle 21"/>
          <p:cNvSpPr/>
          <p:nvPr/>
        </p:nvSpPr>
        <p:spPr>
          <a:xfrm>
            <a:off x="4489665" y="3261285"/>
            <a:ext cx="430237"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6490209" y="3782717"/>
            <a:ext cx="451924" cy="1194980"/>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6063" y="2080195"/>
            <a:ext cx="1609383" cy="720000"/>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b="1">
                <a:solidFill>
                  <a:schemeClr val="bg1">
                    <a:lumMod val="75000"/>
                  </a:schemeClr>
                </a:solidFill>
              </a:defRPr>
            </a:lvl1pPr>
          </a:lstStyle>
          <a:p>
            <a:r>
              <a:rPr lang="en-US" dirty="0"/>
              <a:t>Basecalling</a:t>
            </a:r>
          </a:p>
        </p:txBody>
      </p:sp>
      <p:sp>
        <p:nvSpPr>
          <p:cNvPr id="28" name="TextBox 27"/>
          <p:cNvSpPr txBox="1"/>
          <p:nvPr/>
        </p:nvSpPr>
        <p:spPr>
          <a:xfrm>
            <a:off x="416063" y="3467828"/>
            <a:ext cx="1604303" cy="870821"/>
          </a:xfrm>
          <a:prstGeom prst="roundRect">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b="1">
                <a:solidFill>
                  <a:schemeClr val="bg1">
                    <a:lumMod val="75000"/>
                  </a:schemeClr>
                </a:solidFill>
              </a:defRPr>
            </a:lvl1pPr>
          </a:lstStyle>
          <a:p>
            <a:r>
              <a:rPr lang="en-US" dirty="0"/>
              <a:t>Read-to-Read Overlap Finding</a:t>
            </a:r>
          </a:p>
        </p:txBody>
      </p:sp>
      <p:sp>
        <p:nvSpPr>
          <p:cNvPr id="29" name="TextBox 28"/>
          <p:cNvSpPr txBox="1"/>
          <p:nvPr/>
        </p:nvSpPr>
        <p:spPr>
          <a:xfrm>
            <a:off x="421143" y="5006282"/>
            <a:ext cx="1604303" cy="720000"/>
          </a:xfrm>
          <a:prstGeom prst="roundRect">
            <a:avLst/>
          </a:prstGeom>
          <a:solidFill>
            <a:schemeClr val="accent3">
              <a:lumMod val="20000"/>
              <a:lumOff val="80000"/>
            </a:schemeClr>
          </a:solidFill>
          <a:ln w="28575">
            <a:solidFill>
              <a:schemeClr val="accent2">
                <a:lumMod val="75000"/>
              </a:schemeClr>
            </a:solidFill>
          </a:ln>
        </p:spPr>
        <p:txBody>
          <a:bodyPr wrap="square" rtlCol="0" anchor="ctr" anchorCtr="0">
            <a:noAutofit/>
          </a:bodyPr>
          <a:lstStyle>
            <a:defPPr>
              <a:defRPr lang="en-US"/>
            </a:defPPr>
            <a:lvl1pPr algn="ctr">
              <a:defRPr b="1"/>
            </a:lvl1pPr>
          </a:lstStyle>
          <a:p>
            <a:r>
              <a:rPr lang="en-US" dirty="0"/>
              <a:t>Assembly</a:t>
            </a:r>
          </a:p>
        </p:txBody>
      </p:sp>
      <p:cxnSp>
        <p:nvCxnSpPr>
          <p:cNvPr id="30" name="Straight Arrow Connector 29"/>
          <p:cNvCxnSpPr/>
          <p:nvPr/>
        </p:nvCxnSpPr>
        <p:spPr>
          <a:xfrm>
            <a:off x="1218214" y="2764344"/>
            <a:ext cx="1" cy="703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8132" y="2925976"/>
            <a:ext cx="1280160" cy="369332"/>
          </a:xfrm>
          <a:prstGeom prst="rect">
            <a:avLst/>
          </a:prstGeom>
          <a:solidFill>
            <a:schemeClr val="bg1"/>
          </a:solidFill>
        </p:spPr>
        <p:txBody>
          <a:bodyPr wrap="square" rtlCol="0">
            <a:spAutoFit/>
          </a:bodyPr>
          <a:lstStyle>
            <a:defPPr>
              <a:defRPr lang="en-US"/>
            </a:defPPr>
            <a:lvl1pPr algn="ctr">
              <a:defRPr>
                <a:solidFill>
                  <a:schemeClr val="bg1">
                    <a:lumMod val="75000"/>
                  </a:schemeClr>
                </a:solidFill>
              </a:defRPr>
            </a:lvl1pPr>
          </a:lstStyle>
          <a:p>
            <a:r>
              <a:rPr lang="en-US" dirty="0"/>
              <a:t>DNA reads</a:t>
            </a:r>
          </a:p>
        </p:txBody>
      </p:sp>
      <p:sp>
        <p:nvSpPr>
          <p:cNvPr id="33" name="TextBox 32"/>
          <p:cNvSpPr txBox="1"/>
          <p:nvPr/>
        </p:nvSpPr>
        <p:spPr>
          <a:xfrm>
            <a:off x="161079" y="5891395"/>
            <a:ext cx="2114267" cy="369332"/>
          </a:xfrm>
          <a:prstGeom prst="rect">
            <a:avLst/>
          </a:prstGeom>
          <a:solidFill>
            <a:schemeClr val="bg1"/>
          </a:solidFill>
        </p:spPr>
        <p:txBody>
          <a:bodyPr wrap="square" rtlCol="0">
            <a:spAutoFit/>
          </a:bodyPr>
          <a:lstStyle>
            <a:defPPr>
              <a:defRPr lang="en-US"/>
            </a:defPPr>
            <a:lvl1pPr algn="ctr"/>
          </a:lstStyle>
          <a:p>
            <a:r>
              <a:rPr lang="en-US" dirty="0"/>
              <a:t>Assembled genome</a:t>
            </a:r>
          </a:p>
        </p:txBody>
      </p:sp>
      <p:cxnSp>
        <p:nvCxnSpPr>
          <p:cNvPr id="34" name="Straight Arrow Connector 33"/>
          <p:cNvCxnSpPr/>
          <p:nvPr/>
        </p:nvCxnSpPr>
        <p:spPr>
          <a:xfrm>
            <a:off x="1231647" y="4320724"/>
            <a:ext cx="1" cy="7034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218213" y="5726282"/>
            <a:ext cx="1" cy="2342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78132" y="4460891"/>
            <a:ext cx="1280160" cy="369332"/>
          </a:xfrm>
          <a:prstGeom prst="rect">
            <a:avLst/>
          </a:prstGeom>
          <a:solidFill>
            <a:schemeClr val="bg1"/>
          </a:solidFill>
        </p:spPr>
        <p:txBody>
          <a:bodyPr wrap="square" rtlCol="0">
            <a:spAutoFit/>
          </a:bodyPr>
          <a:lstStyle>
            <a:defPPr>
              <a:defRPr lang="en-US"/>
            </a:defPPr>
            <a:lvl1pPr algn="ctr"/>
          </a:lstStyle>
          <a:p>
            <a:r>
              <a:rPr lang="en-US" dirty="0"/>
              <a:t>Overlaps</a:t>
            </a:r>
          </a:p>
        </p:txBody>
      </p:sp>
      <p:cxnSp>
        <p:nvCxnSpPr>
          <p:cNvPr id="37" name="Straight Arrow Connector 36"/>
          <p:cNvCxnSpPr/>
          <p:nvPr/>
        </p:nvCxnSpPr>
        <p:spPr>
          <a:xfrm>
            <a:off x="1231647" y="1716021"/>
            <a:ext cx="0" cy="41792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83040" y="1524191"/>
            <a:ext cx="1697214" cy="369332"/>
          </a:xfrm>
          <a:prstGeom prst="rect">
            <a:avLst/>
          </a:prstGeom>
          <a:solidFill>
            <a:schemeClr val="bg1"/>
          </a:solidFill>
        </p:spPr>
        <p:txBody>
          <a:bodyPr wrap="square" rtlCol="0">
            <a:spAutoFit/>
          </a:bodyPr>
          <a:lstStyle>
            <a:defPPr>
              <a:defRPr lang="en-US"/>
            </a:defPPr>
            <a:lvl1pPr algn="ctr">
              <a:defRPr>
                <a:solidFill>
                  <a:schemeClr val="bg1">
                    <a:lumMod val="75000"/>
                  </a:schemeClr>
                </a:solidFill>
              </a:defRPr>
            </a:lvl1pPr>
          </a:lstStyle>
          <a:p>
            <a:r>
              <a:rPr lang="en-US" dirty="0"/>
              <a:t>Raw signal data</a:t>
            </a:r>
          </a:p>
        </p:txBody>
      </p:sp>
      <p:sp>
        <p:nvSpPr>
          <p:cNvPr id="39" name="TextBox 38"/>
          <p:cNvSpPr txBox="1"/>
          <p:nvPr/>
        </p:nvSpPr>
        <p:spPr>
          <a:xfrm>
            <a:off x="2498374" y="1460107"/>
            <a:ext cx="6171808" cy="1785104"/>
          </a:xfrm>
          <a:prstGeom prst="rect">
            <a:avLst/>
          </a:prstGeom>
          <a:noFill/>
        </p:spPr>
        <p:txBody>
          <a:bodyPr wrap="square" rtlCol="0">
            <a:spAutoFit/>
          </a:bodyPr>
          <a:lstStyle/>
          <a:p>
            <a:pPr algn="just"/>
            <a:r>
              <a:rPr lang="en-US" sz="2200" dirty="0"/>
              <a:t>Assembly algorithms, </a:t>
            </a:r>
          </a:p>
          <a:p>
            <a:pPr marL="342900" indent="-342900" algn="just">
              <a:buFont typeface="Courier New" charset="0"/>
              <a:buChar char="o"/>
            </a:pPr>
            <a:r>
              <a:rPr lang="en-US" sz="2200" dirty="0"/>
              <a:t>generate an </a:t>
            </a:r>
            <a:r>
              <a:rPr lang="en-US" sz="2200" b="1" dirty="0"/>
              <a:t>overlap graph </a:t>
            </a:r>
            <a:r>
              <a:rPr lang="en-US" sz="2200" dirty="0"/>
              <a:t>with the overlaps from the previous step, </a:t>
            </a:r>
          </a:p>
          <a:p>
            <a:pPr marL="342900" indent="-342900" algn="just">
              <a:buFont typeface="Courier New" charset="0"/>
              <a:buChar char="o"/>
            </a:pPr>
            <a:r>
              <a:rPr lang="en-US" sz="2200" b="1" dirty="0"/>
              <a:t>traverse</a:t>
            </a:r>
            <a:r>
              <a:rPr lang="en-US" sz="2200" dirty="0"/>
              <a:t> this graph, then</a:t>
            </a:r>
          </a:p>
          <a:p>
            <a:pPr marL="342900" indent="-342900" algn="just">
              <a:buFont typeface="Courier New" charset="0"/>
              <a:buChar char="o"/>
            </a:pPr>
            <a:r>
              <a:rPr lang="en-US" sz="2200" b="1" dirty="0"/>
              <a:t>construct</a:t>
            </a:r>
            <a:r>
              <a:rPr lang="en-US" sz="2200" dirty="0"/>
              <a:t> the assembled genome.</a:t>
            </a:r>
          </a:p>
        </p:txBody>
      </p:sp>
      <p:sp>
        <p:nvSpPr>
          <p:cNvPr id="40" name="Rounded Rectangle 39"/>
          <p:cNvSpPr/>
          <p:nvPr/>
        </p:nvSpPr>
        <p:spPr>
          <a:xfrm>
            <a:off x="8484904" y="4357525"/>
            <a:ext cx="430237" cy="620172"/>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Elbow Connector 40"/>
          <p:cNvCxnSpPr/>
          <p:nvPr/>
        </p:nvCxnSpPr>
        <p:spPr>
          <a:xfrm rot="10800000">
            <a:off x="5635590" y="4315777"/>
            <a:ext cx="760828" cy="3328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2541304" y="3273792"/>
            <a:ext cx="430237" cy="620172"/>
          </a:xfrm>
          <a:prstGeom prst="roundRect">
            <a:avLst/>
          </a:prstGeom>
          <a:solidFill>
            <a:srgbClr val="FFFF0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Elbow Connector 42"/>
          <p:cNvCxnSpPr/>
          <p:nvPr/>
        </p:nvCxnSpPr>
        <p:spPr>
          <a:xfrm rot="10800000">
            <a:off x="3654553" y="3741191"/>
            <a:ext cx="760828" cy="33280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55885" y="5535799"/>
            <a:ext cx="2642381" cy="369332"/>
          </a:xfrm>
          <a:prstGeom prst="rect">
            <a:avLst/>
          </a:prstGeom>
          <a:noFill/>
        </p:spPr>
        <p:txBody>
          <a:bodyPr wrap="square" rtlCol="0">
            <a:spAutoFit/>
          </a:bodyPr>
          <a:lstStyle/>
          <a:p>
            <a:r>
              <a:rPr lang="en-US" b="1" dirty="0">
                <a:solidFill>
                  <a:srgbClr val="92D050"/>
                </a:solidFill>
              </a:rPr>
              <a:t>ACTTATATATTTTT</a:t>
            </a:r>
            <a:r>
              <a:rPr lang="mr-IN" b="1" dirty="0">
                <a:solidFill>
                  <a:srgbClr val="92D050"/>
                </a:solidFill>
              </a:rPr>
              <a:t>…</a:t>
            </a:r>
            <a:r>
              <a:rPr lang="en-US" b="1" dirty="0">
                <a:solidFill>
                  <a:srgbClr val="92D050"/>
                </a:solidFill>
              </a:rPr>
              <a:t>TTT</a:t>
            </a:r>
          </a:p>
        </p:txBody>
      </p:sp>
      <p:sp>
        <p:nvSpPr>
          <p:cNvPr id="47" name="TextBox 46"/>
          <p:cNvSpPr txBox="1"/>
          <p:nvPr/>
        </p:nvSpPr>
        <p:spPr>
          <a:xfrm>
            <a:off x="4356506" y="5525922"/>
            <a:ext cx="2698652" cy="369332"/>
          </a:xfrm>
          <a:prstGeom prst="rect">
            <a:avLst/>
          </a:prstGeom>
          <a:noFill/>
        </p:spPr>
        <p:txBody>
          <a:bodyPr wrap="square" rtlCol="0">
            <a:spAutoFit/>
          </a:bodyPr>
          <a:lstStyle/>
          <a:p>
            <a:r>
              <a:rPr lang="en-US" b="1" dirty="0">
                <a:solidFill>
                  <a:srgbClr val="D580DB"/>
                </a:solidFill>
              </a:rPr>
              <a:t>TTTGTCGAGTCGT</a:t>
            </a:r>
            <a:r>
              <a:rPr lang="mr-IN" b="1" dirty="0">
                <a:solidFill>
                  <a:srgbClr val="D580DB"/>
                </a:solidFill>
              </a:rPr>
              <a:t>…</a:t>
            </a:r>
            <a:r>
              <a:rPr lang="en-US" b="1" dirty="0">
                <a:solidFill>
                  <a:srgbClr val="D580DB"/>
                </a:solidFill>
              </a:rPr>
              <a:t>ACT</a:t>
            </a:r>
          </a:p>
        </p:txBody>
      </p:sp>
      <p:sp>
        <p:nvSpPr>
          <p:cNvPr id="50" name="TextBox 49"/>
          <p:cNvSpPr txBox="1"/>
          <p:nvPr/>
        </p:nvSpPr>
        <p:spPr>
          <a:xfrm>
            <a:off x="6335218" y="5525386"/>
            <a:ext cx="2572043" cy="369332"/>
          </a:xfrm>
          <a:prstGeom prst="rect">
            <a:avLst/>
          </a:prstGeom>
          <a:noFill/>
        </p:spPr>
        <p:txBody>
          <a:bodyPr wrap="square" rtlCol="0">
            <a:spAutoFit/>
          </a:bodyPr>
          <a:lstStyle/>
          <a:p>
            <a:r>
              <a:rPr lang="en-US" b="1" dirty="0">
                <a:solidFill>
                  <a:schemeClr val="bg2">
                    <a:lumMod val="50000"/>
                  </a:schemeClr>
                </a:solidFill>
              </a:rPr>
              <a:t>ACTGTCGAGTCGT</a:t>
            </a:r>
            <a:r>
              <a:rPr lang="mr-IN" b="1" dirty="0">
                <a:solidFill>
                  <a:schemeClr val="bg2">
                    <a:lumMod val="50000"/>
                  </a:schemeClr>
                </a:solidFill>
              </a:rPr>
              <a:t>…</a:t>
            </a:r>
            <a:r>
              <a:rPr lang="en-US" b="1" dirty="0">
                <a:solidFill>
                  <a:schemeClr val="bg2">
                    <a:lumMod val="50000"/>
                  </a:schemeClr>
                </a:solidFill>
              </a:rPr>
              <a:t>TTT</a:t>
            </a:r>
          </a:p>
        </p:txBody>
      </p:sp>
      <p:sp>
        <p:nvSpPr>
          <p:cNvPr id="51" name="TextBox 50"/>
          <p:cNvSpPr txBox="1"/>
          <p:nvPr/>
        </p:nvSpPr>
        <p:spPr>
          <a:xfrm>
            <a:off x="4378620" y="5876006"/>
            <a:ext cx="2803540" cy="400110"/>
          </a:xfrm>
          <a:prstGeom prst="rect">
            <a:avLst/>
          </a:prstGeom>
          <a:solidFill>
            <a:schemeClr val="bg1"/>
          </a:solidFill>
        </p:spPr>
        <p:txBody>
          <a:bodyPr wrap="square" rtlCol="0">
            <a:spAutoFit/>
          </a:bodyPr>
          <a:lstStyle>
            <a:defPPr>
              <a:defRPr lang="en-US"/>
            </a:defPPr>
            <a:lvl1pPr algn="ctr"/>
          </a:lstStyle>
          <a:p>
            <a:r>
              <a:rPr lang="en-US" sz="2000" b="1" dirty="0">
                <a:solidFill>
                  <a:srgbClr val="C00000"/>
                </a:solidFill>
              </a:rPr>
              <a:t>Which one is correct?</a:t>
            </a:r>
          </a:p>
        </p:txBody>
      </p:sp>
    </p:spTree>
    <p:extLst>
      <p:ext uri="{BB962C8B-B14F-4D97-AF65-F5344CB8AC3E}">
        <p14:creationId xmlns:p14="http://schemas.microsoft.com/office/powerpoint/2010/main" val="14095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6" grpId="0" animBg="1"/>
      <p:bldP spid="17" grpId="0" animBg="1"/>
      <p:bldP spid="18" grpId="0" animBg="1"/>
      <p:bldP spid="24" grpId="0"/>
      <p:bldP spid="25" grpId="0"/>
      <p:bldP spid="26" grpId="0"/>
      <p:bldP spid="22" grpId="0" animBg="1"/>
      <p:bldP spid="23" grpId="0" animBg="1"/>
      <p:bldP spid="40" grpId="0" animBg="1"/>
      <p:bldP spid="42" grpId="0" animBg="1"/>
      <p:bldP spid="46" grpId="0"/>
      <p:bldP spid="47" grpId="0"/>
      <p:bldP spid="50" grpId="0"/>
      <p:bldP spid="5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Experimental Methodology</a:t>
            </a:r>
          </a:p>
        </p:txBody>
      </p:sp>
      <p:pic>
        <p:nvPicPr>
          <p:cNvPr id="3" name="Picture 2">
            <a:extLst>
              <a:ext uri="{FF2B5EF4-FFF2-40B4-BE49-F238E27FC236}">
                <a16:creationId xmlns:a16="http://schemas.microsoft.com/office/drawing/2014/main" id="{B44E24E5-5D37-0D44-94D8-1B22819935DF}"/>
              </a:ext>
            </a:extLst>
          </p:cNvPr>
          <p:cNvPicPr>
            <a:picLocks noChangeAspect="1"/>
          </p:cNvPicPr>
          <p:nvPr/>
        </p:nvPicPr>
        <p:blipFill rotWithShape="1">
          <a:blip r:embed="rId3"/>
          <a:srcRect r="29667"/>
          <a:stretch/>
        </p:blipFill>
        <p:spPr>
          <a:xfrm>
            <a:off x="243117" y="1624599"/>
            <a:ext cx="8657766" cy="4066002"/>
          </a:xfrm>
          <a:prstGeom prst="rect">
            <a:avLst/>
          </a:prstGeom>
        </p:spPr>
      </p:pic>
      <p:sp>
        <p:nvSpPr>
          <p:cNvPr id="4" name="Rounded Rectangle 3">
            <a:extLst>
              <a:ext uri="{FF2B5EF4-FFF2-40B4-BE49-F238E27FC236}">
                <a16:creationId xmlns:a16="http://schemas.microsoft.com/office/drawing/2014/main" id="{A70F6C57-83F6-7344-ADF0-E7F1E9101E00}"/>
              </a:ext>
            </a:extLst>
          </p:cNvPr>
          <p:cNvSpPr/>
          <p:nvPr/>
        </p:nvSpPr>
        <p:spPr>
          <a:xfrm>
            <a:off x="1965960" y="2468880"/>
            <a:ext cx="6705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Rounded Rectangle 5">
            <a:extLst>
              <a:ext uri="{FF2B5EF4-FFF2-40B4-BE49-F238E27FC236}">
                <a16:creationId xmlns:a16="http://schemas.microsoft.com/office/drawing/2014/main" id="{B3982797-FAE3-B643-9008-D1969FAB499D}"/>
              </a:ext>
            </a:extLst>
          </p:cNvPr>
          <p:cNvSpPr/>
          <p:nvPr/>
        </p:nvSpPr>
        <p:spPr>
          <a:xfrm>
            <a:off x="1965960" y="3450320"/>
            <a:ext cx="563880" cy="283479"/>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ounded Rectangle 6">
            <a:extLst>
              <a:ext uri="{FF2B5EF4-FFF2-40B4-BE49-F238E27FC236}">
                <a16:creationId xmlns:a16="http://schemas.microsoft.com/office/drawing/2014/main" id="{0A87C9DB-F484-EE43-B66E-8D1E616B32DE}"/>
              </a:ext>
            </a:extLst>
          </p:cNvPr>
          <p:cNvSpPr/>
          <p:nvPr/>
        </p:nvSpPr>
        <p:spPr>
          <a:xfrm>
            <a:off x="1965960" y="4437880"/>
            <a:ext cx="6705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Rounded Rectangle 7">
            <a:extLst>
              <a:ext uri="{FF2B5EF4-FFF2-40B4-BE49-F238E27FC236}">
                <a16:creationId xmlns:a16="http://schemas.microsoft.com/office/drawing/2014/main" id="{CB0B0631-570F-344C-BA8B-93C41836E548}"/>
              </a:ext>
            </a:extLst>
          </p:cNvPr>
          <p:cNvSpPr/>
          <p:nvPr/>
        </p:nvSpPr>
        <p:spPr>
          <a:xfrm>
            <a:off x="6537960" y="2468880"/>
            <a:ext cx="5943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Rounded Rectangle 8">
            <a:extLst>
              <a:ext uri="{FF2B5EF4-FFF2-40B4-BE49-F238E27FC236}">
                <a16:creationId xmlns:a16="http://schemas.microsoft.com/office/drawing/2014/main" id="{C208A50A-8114-994F-AB9C-C47031519BA3}"/>
              </a:ext>
            </a:extLst>
          </p:cNvPr>
          <p:cNvSpPr/>
          <p:nvPr/>
        </p:nvSpPr>
        <p:spPr>
          <a:xfrm>
            <a:off x="6537960" y="3459479"/>
            <a:ext cx="47244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Rounded Rectangle 9">
            <a:extLst>
              <a:ext uri="{FF2B5EF4-FFF2-40B4-BE49-F238E27FC236}">
                <a16:creationId xmlns:a16="http://schemas.microsoft.com/office/drawing/2014/main" id="{83647614-8CE5-7441-9944-FA7CDC88D9E9}"/>
              </a:ext>
            </a:extLst>
          </p:cNvPr>
          <p:cNvSpPr/>
          <p:nvPr/>
        </p:nvSpPr>
        <p:spPr>
          <a:xfrm>
            <a:off x="6537960" y="4434836"/>
            <a:ext cx="365760" cy="277363"/>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Slide Number Placeholder 10">
            <a:extLst>
              <a:ext uri="{FF2B5EF4-FFF2-40B4-BE49-F238E27FC236}">
                <a16:creationId xmlns:a16="http://schemas.microsoft.com/office/drawing/2014/main" id="{7534FE98-AA1B-C243-977F-F42FB73E4F93}"/>
              </a:ext>
            </a:extLst>
          </p:cNvPr>
          <p:cNvSpPr>
            <a:spLocks noGrp="1"/>
          </p:cNvSpPr>
          <p:nvPr>
            <p:ph type="sldNum" sz="quarter" idx="10"/>
          </p:nvPr>
        </p:nvSpPr>
        <p:spPr/>
        <p:txBody>
          <a:bodyPr/>
          <a:lstStyle/>
          <a:p>
            <a:fld id="{BE67019E-6B59-9444-A8F8-0CFAB6B6981D}" type="slidenum">
              <a:rPr lang="en-US" smtClean="0"/>
              <a:pPr/>
              <a:t>108</a:t>
            </a:fld>
            <a:endParaRPr lang="en-US" dirty="0"/>
          </a:p>
        </p:txBody>
      </p:sp>
    </p:spTree>
    <p:extLst>
      <p:ext uri="{BB962C8B-B14F-4D97-AF65-F5344CB8AC3E}">
        <p14:creationId xmlns:p14="http://schemas.microsoft.com/office/powerpoint/2010/main" val="3659229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Experimental Methodology (cont’d.)</a:t>
            </a:r>
            <a:endParaRPr lang="en-US" sz="4000" dirty="0">
              <a:solidFill>
                <a:srgbClr val="C00000"/>
              </a:solidFill>
            </a:endParaRPr>
          </a:p>
        </p:txBody>
      </p:sp>
      <p:sp>
        <p:nvSpPr>
          <p:cNvPr id="6" name="Rectangle 5">
            <a:extLst>
              <a:ext uri="{FF2B5EF4-FFF2-40B4-BE49-F238E27FC236}">
                <a16:creationId xmlns:a16="http://schemas.microsoft.com/office/drawing/2014/main" id="{8260E90B-D28D-CC4C-A904-4D930EE25DD2}"/>
              </a:ext>
            </a:extLst>
          </p:cNvPr>
          <p:cNvSpPr/>
          <p:nvPr/>
        </p:nvSpPr>
        <p:spPr>
          <a:xfrm>
            <a:off x="22860" y="1529106"/>
            <a:ext cx="586740" cy="201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44E8EDAE-8642-B84A-9236-E180ECA70391}"/>
              </a:ext>
            </a:extLst>
          </p:cNvPr>
          <p:cNvSpPr/>
          <p:nvPr/>
        </p:nvSpPr>
        <p:spPr>
          <a:xfrm>
            <a:off x="22860" y="4185221"/>
            <a:ext cx="586740" cy="201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Content Placeholder 2">
            <a:extLst>
              <a:ext uri="{FF2B5EF4-FFF2-40B4-BE49-F238E27FC236}">
                <a16:creationId xmlns:a16="http://schemas.microsoft.com/office/drawing/2014/main" id="{6C8AAE07-4A8E-2A40-B0B5-B399682D3396}"/>
              </a:ext>
            </a:extLst>
          </p:cNvPr>
          <p:cNvSpPr>
            <a:spLocks noGrp="1"/>
          </p:cNvSpPr>
          <p:nvPr>
            <p:ph idx="1"/>
          </p:nvPr>
        </p:nvSpPr>
        <p:spPr>
          <a:xfrm>
            <a:off x="366964" y="1195441"/>
            <a:ext cx="8410072" cy="5238016"/>
          </a:xfrm>
        </p:spPr>
        <p:txBody>
          <a:bodyPr>
            <a:noAutofit/>
          </a:bodyPr>
          <a:lstStyle/>
          <a:p>
            <a:pPr marL="136525" indent="0">
              <a:lnSpc>
                <a:spcPct val="110000"/>
              </a:lnSpc>
              <a:spcBef>
                <a:spcPts val="0"/>
              </a:spcBef>
              <a:spcAft>
                <a:spcPts val="0"/>
              </a:spcAft>
              <a:buNone/>
            </a:pPr>
            <a:r>
              <a:rPr lang="en-US" sz="2200" b="1" u="sng" dirty="0">
                <a:solidFill>
                  <a:schemeClr val="tx1"/>
                </a:solidFill>
              </a:rPr>
              <a:t>Accuracy Metrics</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Average Identity : </a:t>
            </a:r>
            <a:r>
              <a:rPr lang="en-US" sz="2200" dirty="0">
                <a:solidFill>
                  <a:schemeClr val="tx1"/>
                </a:solidFill>
              </a:rPr>
              <a:t>Percentage </a:t>
            </a:r>
            <a:r>
              <a:rPr lang="en-US" sz="2200" b="1" dirty="0">
                <a:solidFill>
                  <a:schemeClr val="tx1"/>
                </a:solidFill>
              </a:rPr>
              <a:t>similarity</a:t>
            </a:r>
            <a:r>
              <a:rPr lang="en-US" sz="2200" dirty="0">
                <a:solidFill>
                  <a:schemeClr val="tx1"/>
                </a:solidFill>
              </a:rPr>
              <a:t> between the assembly and the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Coverage: </a:t>
            </a:r>
            <a:r>
              <a:rPr lang="en-US" sz="2200" b="1" dirty="0">
                <a:solidFill>
                  <a:schemeClr val="tx1"/>
                </a:solidFill>
              </a:rPr>
              <a:t>Ratio of the #aligned bases</a:t>
            </a:r>
            <a:r>
              <a:rPr lang="en-US" sz="2200" dirty="0">
                <a:solidFill>
                  <a:schemeClr val="tx1"/>
                </a:solidFill>
              </a:rPr>
              <a:t> in the reference genome to the length of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Number of mismatches: </a:t>
            </a:r>
            <a:r>
              <a:rPr lang="en-US" sz="2200" dirty="0">
                <a:solidFill>
                  <a:schemeClr val="tx1"/>
                </a:solidFill>
              </a:rPr>
              <a:t>Total number of </a:t>
            </a:r>
            <a:r>
              <a:rPr lang="en-US" sz="2200" b="1" dirty="0">
                <a:solidFill>
                  <a:schemeClr val="tx1"/>
                </a:solidFill>
              </a:rPr>
              <a:t>single-base differences </a:t>
            </a:r>
            <a:r>
              <a:rPr lang="en-US" sz="2200" dirty="0">
                <a:solidFill>
                  <a:schemeClr val="tx1"/>
                </a:solidFill>
              </a:rPr>
              <a:t>between the assembly and the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Number of indels: </a:t>
            </a:r>
            <a:r>
              <a:rPr lang="en-US" sz="2200" dirty="0">
                <a:solidFill>
                  <a:schemeClr val="tx1"/>
                </a:solidFill>
              </a:rPr>
              <a:t>Total number of </a:t>
            </a:r>
            <a:r>
              <a:rPr lang="en-US" sz="2200" b="1" dirty="0">
                <a:solidFill>
                  <a:schemeClr val="tx1"/>
                </a:solidFill>
              </a:rPr>
              <a:t>insertions and deletions </a:t>
            </a:r>
            <a:r>
              <a:rPr lang="en-US" sz="2200" dirty="0">
                <a:solidFill>
                  <a:schemeClr val="tx1"/>
                </a:solidFill>
              </a:rPr>
              <a:t>between the assembly and the reference genome</a:t>
            </a:r>
          </a:p>
          <a:p>
            <a:pPr marL="136525" indent="0">
              <a:lnSpc>
                <a:spcPct val="110000"/>
              </a:lnSpc>
              <a:spcBef>
                <a:spcPts val="0"/>
              </a:spcBef>
              <a:spcAft>
                <a:spcPts val="0"/>
              </a:spcAft>
              <a:buFont typeface="Calibri" panose="020F0502020204030204" pitchFamily="34" charset="0"/>
              <a:buNone/>
            </a:pPr>
            <a:endParaRPr lang="en-US" sz="2200" b="1" u="sng" dirty="0">
              <a:solidFill>
                <a:schemeClr val="tx1"/>
              </a:solidFill>
            </a:endParaRPr>
          </a:p>
          <a:p>
            <a:pPr marL="136525" indent="0">
              <a:lnSpc>
                <a:spcPct val="110000"/>
              </a:lnSpc>
              <a:spcBef>
                <a:spcPts val="0"/>
              </a:spcBef>
              <a:spcAft>
                <a:spcPts val="0"/>
              </a:spcAft>
              <a:buFont typeface="Calibri" panose="020F0502020204030204" pitchFamily="34" charset="0"/>
              <a:buNone/>
            </a:pPr>
            <a:r>
              <a:rPr lang="en-US" sz="2200" b="1" u="sng" dirty="0">
                <a:solidFill>
                  <a:schemeClr val="tx1"/>
                </a:solidFill>
              </a:rPr>
              <a:t>Performance Metrics</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Wall clock time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Peak memory usage</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Parallel speedup</a:t>
            </a:r>
          </a:p>
          <a:p>
            <a:pPr marL="542925" lvl="1" indent="0">
              <a:lnSpc>
                <a:spcPct val="110000"/>
              </a:lnSpc>
              <a:spcBef>
                <a:spcPts val="0"/>
              </a:spcBef>
              <a:spcAft>
                <a:spcPts val="0"/>
              </a:spcAft>
              <a:buNone/>
            </a:pPr>
            <a:endParaRPr lang="en-US" sz="2200" dirty="0">
              <a:solidFill>
                <a:schemeClr val="tx1"/>
              </a:solidFill>
            </a:endParaRPr>
          </a:p>
        </p:txBody>
      </p:sp>
      <p:sp>
        <p:nvSpPr>
          <p:cNvPr id="3" name="Slide Number Placeholder 2">
            <a:extLst>
              <a:ext uri="{FF2B5EF4-FFF2-40B4-BE49-F238E27FC236}">
                <a16:creationId xmlns:a16="http://schemas.microsoft.com/office/drawing/2014/main" id="{FFDA9849-BF8B-4444-93F8-09954C71BEDE}"/>
              </a:ext>
            </a:extLst>
          </p:cNvPr>
          <p:cNvSpPr>
            <a:spLocks noGrp="1"/>
          </p:cNvSpPr>
          <p:nvPr>
            <p:ph type="sldNum" sz="quarter" idx="10"/>
          </p:nvPr>
        </p:nvSpPr>
        <p:spPr/>
        <p:txBody>
          <a:bodyPr/>
          <a:lstStyle/>
          <a:p>
            <a:fld id="{BE67019E-6B59-9444-A8F8-0CFAB6B6981D}" type="slidenum">
              <a:rPr lang="en-US" smtClean="0"/>
              <a:pPr/>
              <a:t>109</a:t>
            </a:fld>
            <a:endParaRPr lang="en-US" dirty="0"/>
          </a:p>
        </p:txBody>
      </p:sp>
      <p:sp>
        <p:nvSpPr>
          <p:cNvPr id="4" name="TextBox 3">
            <a:extLst>
              <a:ext uri="{FF2B5EF4-FFF2-40B4-BE49-F238E27FC236}">
                <a16:creationId xmlns:a16="http://schemas.microsoft.com/office/drawing/2014/main" id="{FAA1D492-64F2-0F4A-9C17-DF1349BF7DE3}"/>
              </a:ext>
            </a:extLst>
          </p:cNvPr>
          <p:cNvSpPr txBox="1"/>
          <p:nvPr/>
        </p:nvSpPr>
        <p:spPr>
          <a:xfrm>
            <a:off x="4109277" y="5498300"/>
            <a:ext cx="4037428" cy="430887"/>
          </a:xfrm>
          <a:prstGeom prst="rect">
            <a:avLst/>
          </a:prstGeom>
          <a:noFill/>
        </p:spPr>
        <p:txBody>
          <a:bodyPr wrap="square" rtlCol="0">
            <a:spAutoFit/>
          </a:bodyPr>
          <a:lstStyle/>
          <a:p>
            <a:r>
              <a:rPr lang="en-US" sz="2200" dirty="0"/>
              <a:t>Using </a:t>
            </a:r>
            <a:r>
              <a:rPr lang="en-US" sz="2200" b="1" dirty="0"/>
              <a:t>/</a:t>
            </a:r>
            <a:r>
              <a:rPr lang="en-US" sz="2200" b="1" dirty="0" err="1"/>
              <a:t>usr</a:t>
            </a:r>
            <a:r>
              <a:rPr lang="en-US" sz="2200" b="1" dirty="0"/>
              <a:t>/bin/time </a:t>
            </a:r>
            <a:r>
              <a:rPr lang="en-US" sz="2200" dirty="0"/>
              <a:t>&amp; </a:t>
            </a:r>
            <a:r>
              <a:rPr lang="en-US" sz="2200" b="1" dirty="0"/>
              <a:t>perf</a:t>
            </a:r>
          </a:p>
        </p:txBody>
      </p:sp>
      <p:sp>
        <p:nvSpPr>
          <p:cNvPr id="9" name="Right Brace 8">
            <a:extLst>
              <a:ext uri="{FF2B5EF4-FFF2-40B4-BE49-F238E27FC236}">
                <a16:creationId xmlns:a16="http://schemas.microsoft.com/office/drawing/2014/main" id="{AE29C437-E20E-2B44-AB56-E5D28D83C394}"/>
              </a:ext>
            </a:extLst>
          </p:cNvPr>
          <p:cNvSpPr/>
          <p:nvPr/>
        </p:nvSpPr>
        <p:spPr>
          <a:xfrm>
            <a:off x="3485548" y="4994031"/>
            <a:ext cx="451677" cy="1439426"/>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4890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11</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[Briefings in Bioinformatics, </a:t>
            </a:r>
            <a:r>
              <a:rPr lang="en-US" b="1" i="1" dirty="0">
                <a:solidFill>
                  <a:srgbClr val="0070C0"/>
                </a:solidFill>
                <a:latin typeface="Calibri" panose="020F0502020204030204" pitchFamily="34" charset="0"/>
                <a:cs typeface="Calibri" panose="020F0502020204030204" pitchFamily="34" charset="0"/>
              </a:rPr>
              <a:t>2018</a:t>
            </a:r>
            <a:r>
              <a:rPr lang="en-US" b="1" i="1" dirty="0">
                <a:solidFill>
                  <a:srgbClr val="0070C0"/>
                </a:solidFill>
                <a:latin typeface="Corbel" panose="020B0503020204020204" pitchFamily="34" charset="0"/>
                <a:cs typeface="Calibri" panose="020F0502020204030204" pitchFamily="34" charset="0"/>
              </a:rPr>
              <a:t>]</a:t>
            </a:r>
            <a:r>
              <a:rPr lang="en-US" sz="2200" i="1"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GenASM: Approximate string matching framework for </a:t>
            </a:r>
          </a:p>
          <a:p>
            <a:pPr algn="ctr"/>
            <a:r>
              <a:rPr lang="en-US" sz="2200" dirty="0">
                <a:latin typeface="Corbel" panose="020B0503020204020204" pitchFamily="34" charset="0"/>
                <a:cs typeface="Calibri" panose="020F0502020204030204" pitchFamily="34" charset="0"/>
              </a:rPr>
              <a:t>genome sequence analysis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[MICRO </a:t>
            </a:r>
            <a:r>
              <a:rPr lang="en-US" b="1" i="1" dirty="0">
                <a:solidFill>
                  <a:srgbClr val="0070C0"/>
                </a:solidFill>
                <a:latin typeface="Calibri" panose="020F0502020204030204" pitchFamily="34" charset="0"/>
                <a:cs typeface="Calibri" panose="020F0502020204030204" pitchFamily="34" charset="0"/>
              </a:rPr>
              <a:t>2020</a:t>
            </a:r>
            <a:r>
              <a:rPr lang="en-US" b="1" i="1" dirty="0">
                <a:solidFill>
                  <a:srgbClr val="0070C0"/>
                </a:solidFill>
                <a:latin typeface="Corbel" panose="020B0503020204020204" pitchFamily="34" charset="0"/>
                <a:cs typeface="Calibri" panose="020F0502020204030204" pitchFamily="34" charset="0"/>
              </a:rPr>
              <a:t>]</a:t>
            </a:r>
            <a:r>
              <a:rPr lang="en-US" i="1" dirty="0">
                <a:latin typeface="Corbel" panose="020B050302020402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BitMAc</a:t>
            </a:r>
            <a:r>
              <a:rPr lang="en-US" sz="2200" dirty="0">
                <a:latin typeface="Corbel" panose="020B0503020204020204" pitchFamily="34" charset="0"/>
                <a:cs typeface="Calibri" panose="020F0502020204030204" pitchFamily="34" charset="0"/>
              </a:rPr>
              <a:t>: </a:t>
            </a:r>
            <a:r>
              <a:rPr lang="en-US" sz="2200" dirty="0"/>
              <a:t>FPGA-based near-memory acceleration of  </a:t>
            </a:r>
          </a:p>
          <a:p>
            <a:pPr algn="ctr"/>
            <a:r>
              <a:rPr lang="en-US" sz="2200" dirty="0"/>
              <a:t>bitvector-based sequence alignment</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SeGraM</a:t>
            </a:r>
            <a:r>
              <a:rPr lang="en-US" sz="2200" dirty="0">
                <a:latin typeface="Corbel" panose="020B0503020204020204" pitchFamily="34" charset="0"/>
                <a:cs typeface="Calibri" panose="020F0502020204030204" pitchFamily="34" charset="0"/>
              </a:rPr>
              <a:t>: </a:t>
            </a:r>
            <a:r>
              <a:rPr lang="en-US" sz="2200" dirty="0"/>
              <a:t>Hardware acceleration framework for </a:t>
            </a:r>
          </a:p>
          <a:p>
            <a:pPr algn="ctr"/>
            <a:r>
              <a:rPr lang="en-US" sz="2200" dirty="0"/>
              <a:t>sequence-to-graph mapping </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3281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Experimental Methodology</a:t>
            </a:r>
          </a:p>
        </p:txBody>
      </p:sp>
      <p:sp>
        <p:nvSpPr>
          <p:cNvPr id="11" name="Slide Number Placeholder 10">
            <a:extLst>
              <a:ext uri="{FF2B5EF4-FFF2-40B4-BE49-F238E27FC236}">
                <a16:creationId xmlns:a16="http://schemas.microsoft.com/office/drawing/2014/main" id="{7534FE98-AA1B-C243-977F-F42FB73E4F93}"/>
              </a:ext>
            </a:extLst>
          </p:cNvPr>
          <p:cNvSpPr>
            <a:spLocks noGrp="1"/>
          </p:cNvSpPr>
          <p:nvPr>
            <p:ph type="sldNum" sz="quarter" idx="10"/>
          </p:nvPr>
        </p:nvSpPr>
        <p:spPr/>
        <p:txBody>
          <a:bodyPr/>
          <a:lstStyle/>
          <a:p>
            <a:fld id="{BE67019E-6B59-9444-A8F8-0CFAB6B6981D}" type="slidenum">
              <a:rPr lang="en-US" smtClean="0"/>
              <a:pPr/>
              <a:t>110</a:t>
            </a:fld>
            <a:endParaRPr lang="en-US" dirty="0"/>
          </a:p>
        </p:txBody>
      </p:sp>
      <p:pic>
        <p:nvPicPr>
          <p:cNvPr id="16" name="Picture 15" descr="Graphical user interface, application&#10;&#10;Description automatically generated">
            <a:extLst>
              <a:ext uri="{FF2B5EF4-FFF2-40B4-BE49-F238E27FC236}">
                <a16:creationId xmlns:a16="http://schemas.microsoft.com/office/drawing/2014/main" id="{9225AD40-7580-AA44-9FCF-623D60858A91}"/>
              </a:ext>
            </a:extLst>
          </p:cNvPr>
          <p:cNvPicPr>
            <a:picLocks noChangeAspect="1"/>
          </p:cNvPicPr>
          <p:nvPr/>
        </p:nvPicPr>
        <p:blipFill rotWithShape="1">
          <a:blip r:embed="rId3"/>
          <a:srcRect t="11172" r="77250" b="11708"/>
          <a:stretch/>
        </p:blipFill>
        <p:spPr>
          <a:xfrm>
            <a:off x="4893021" y="1128679"/>
            <a:ext cx="1903797" cy="1455431"/>
          </a:xfrm>
          <a:prstGeom prst="rect">
            <a:avLst/>
          </a:prstGeom>
        </p:spPr>
      </p:pic>
      <p:pic>
        <p:nvPicPr>
          <p:cNvPr id="20" name="Picture 19" descr="Table&#10;&#10;Description automatically generated">
            <a:extLst>
              <a:ext uri="{FF2B5EF4-FFF2-40B4-BE49-F238E27FC236}">
                <a16:creationId xmlns:a16="http://schemas.microsoft.com/office/drawing/2014/main" id="{BDA63E5F-CF33-A541-9D96-87C85967642A}"/>
              </a:ext>
            </a:extLst>
          </p:cNvPr>
          <p:cNvPicPr>
            <a:picLocks noChangeAspect="1"/>
          </p:cNvPicPr>
          <p:nvPr/>
        </p:nvPicPr>
        <p:blipFill rotWithShape="1">
          <a:blip r:embed="rId4"/>
          <a:srcRect l="1" t="9360" r="60286" b="63359"/>
          <a:stretch/>
        </p:blipFill>
        <p:spPr>
          <a:xfrm>
            <a:off x="4893021" y="2635076"/>
            <a:ext cx="3325501" cy="844361"/>
          </a:xfrm>
          <a:prstGeom prst="rect">
            <a:avLst/>
          </a:prstGeom>
        </p:spPr>
      </p:pic>
      <p:pic>
        <p:nvPicPr>
          <p:cNvPr id="21" name="Picture 20" descr="Table&#10;&#10;Description automatically generated">
            <a:extLst>
              <a:ext uri="{FF2B5EF4-FFF2-40B4-BE49-F238E27FC236}">
                <a16:creationId xmlns:a16="http://schemas.microsoft.com/office/drawing/2014/main" id="{A841877A-3C09-C343-8988-551C8CBEF4AB}"/>
              </a:ext>
            </a:extLst>
          </p:cNvPr>
          <p:cNvPicPr>
            <a:picLocks noChangeAspect="1"/>
          </p:cNvPicPr>
          <p:nvPr/>
        </p:nvPicPr>
        <p:blipFill rotWithShape="1">
          <a:blip r:embed="rId4"/>
          <a:srcRect l="1" t="64509" r="60286" b="8210"/>
          <a:stretch/>
        </p:blipFill>
        <p:spPr>
          <a:xfrm>
            <a:off x="4893021" y="3479437"/>
            <a:ext cx="3325501" cy="844361"/>
          </a:xfrm>
          <a:prstGeom prst="rect">
            <a:avLst/>
          </a:prstGeom>
        </p:spPr>
      </p:pic>
      <p:sp>
        <p:nvSpPr>
          <p:cNvPr id="22" name="Text Box 5">
            <a:extLst>
              <a:ext uri="{FF2B5EF4-FFF2-40B4-BE49-F238E27FC236}">
                <a16:creationId xmlns:a16="http://schemas.microsoft.com/office/drawing/2014/main" id="{9177AD88-DA38-8F40-B515-0E4CFBF6F5DF}"/>
              </a:ext>
            </a:extLst>
          </p:cNvPr>
          <p:cNvSpPr txBox="1"/>
          <p:nvPr/>
        </p:nvSpPr>
        <p:spPr>
          <a:xfrm>
            <a:off x="435454" y="1247206"/>
            <a:ext cx="4299805" cy="575782"/>
          </a:xfrm>
          <a:prstGeom prst="roundRect">
            <a:avLst/>
          </a:prstGeom>
          <a:noFill/>
          <a:ln w="28575">
            <a:solidFill>
              <a:srgbClr val="E0085F"/>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085F"/>
                </a:solidFill>
                <a:effectLst/>
                <a:uLnTx/>
                <a:uFillTx/>
                <a:latin typeface="Corbel" panose="020B0503020204020204" pitchFamily="34" charset="0"/>
                <a:ea typeface="Calibri" panose="020F0502020204030204" pitchFamily="34" charset="0"/>
                <a:cs typeface="Calibri" panose="020F0502020204030204" pitchFamily="34" charset="0"/>
              </a:rPr>
              <a:t>Basecalling</a:t>
            </a:r>
          </a:p>
        </p:txBody>
      </p:sp>
      <p:sp>
        <p:nvSpPr>
          <p:cNvPr id="23" name="Text Box 7">
            <a:extLst>
              <a:ext uri="{FF2B5EF4-FFF2-40B4-BE49-F238E27FC236}">
                <a16:creationId xmlns:a16="http://schemas.microsoft.com/office/drawing/2014/main" id="{9BD4F791-2158-D348-B925-1B1F9E8B8106}"/>
              </a:ext>
            </a:extLst>
          </p:cNvPr>
          <p:cNvSpPr txBox="1"/>
          <p:nvPr/>
        </p:nvSpPr>
        <p:spPr>
          <a:xfrm>
            <a:off x="421876" y="2688463"/>
            <a:ext cx="4299805" cy="575782"/>
          </a:xfrm>
          <a:prstGeom prst="roundRect">
            <a:avLst/>
          </a:prstGeom>
          <a:noFill/>
          <a:ln w="28575">
            <a:solidFill>
              <a:srgbClr val="0070C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orbel" panose="020B0503020204020204" pitchFamily="34" charset="0"/>
                <a:ea typeface="Calibri" panose="020F0502020204030204" pitchFamily="34" charset="0"/>
                <a:cs typeface="Calibri" panose="020F0502020204030204" pitchFamily="34" charset="0"/>
              </a:rPr>
              <a:t>Read-to-Read Overlap Finding</a:t>
            </a:r>
          </a:p>
        </p:txBody>
      </p:sp>
      <p:sp>
        <p:nvSpPr>
          <p:cNvPr id="24" name="Text Box 8">
            <a:extLst>
              <a:ext uri="{FF2B5EF4-FFF2-40B4-BE49-F238E27FC236}">
                <a16:creationId xmlns:a16="http://schemas.microsoft.com/office/drawing/2014/main" id="{A72E8110-ED9E-654B-BC61-12F498DE7507}"/>
              </a:ext>
            </a:extLst>
          </p:cNvPr>
          <p:cNvSpPr txBox="1"/>
          <p:nvPr/>
        </p:nvSpPr>
        <p:spPr>
          <a:xfrm>
            <a:off x="435454" y="3593756"/>
            <a:ext cx="4299805" cy="575782"/>
          </a:xfrm>
          <a:prstGeom prst="roundRect">
            <a:avLst/>
          </a:prstGeom>
          <a:noFill/>
          <a:ln w="28575">
            <a:solidFill>
              <a:srgbClr val="00B05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orbel" panose="020B0503020204020204" pitchFamily="34" charset="0"/>
                <a:ea typeface="Calibri" panose="020F0502020204030204" pitchFamily="34" charset="0"/>
                <a:cs typeface="Calibri" panose="020F0502020204030204" pitchFamily="34" charset="0"/>
              </a:rPr>
              <a:t>Assembly</a:t>
            </a:r>
          </a:p>
        </p:txBody>
      </p:sp>
      <p:sp>
        <p:nvSpPr>
          <p:cNvPr id="25" name="Text Box 9">
            <a:extLst>
              <a:ext uri="{FF2B5EF4-FFF2-40B4-BE49-F238E27FC236}">
                <a16:creationId xmlns:a16="http://schemas.microsoft.com/office/drawing/2014/main" id="{683F3309-6195-6E45-B63F-E63706A4817E}"/>
              </a:ext>
            </a:extLst>
          </p:cNvPr>
          <p:cNvSpPr txBox="1"/>
          <p:nvPr/>
        </p:nvSpPr>
        <p:spPr>
          <a:xfrm>
            <a:off x="435454" y="4499049"/>
            <a:ext cx="4299805" cy="575782"/>
          </a:xfrm>
          <a:prstGeom prst="roundRect">
            <a:avLst/>
          </a:prstGeom>
          <a:noFill/>
          <a:ln w="28575">
            <a:solidFill>
              <a:srgbClr val="C96C2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96C20"/>
                </a:solidFill>
                <a:effectLst/>
                <a:uLnTx/>
                <a:uFillTx/>
                <a:latin typeface="Corbel" panose="020B0503020204020204" pitchFamily="34" charset="0"/>
                <a:ea typeface="Calibri" panose="020F0502020204030204" pitchFamily="34" charset="0"/>
                <a:cs typeface="Calibri" panose="020F0502020204030204" pitchFamily="34" charset="0"/>
              </a:rPr>
              <a:t>Read Mapping</a:t>
            </a:r>
          </a:p>
        </p:txBody>
      </p:sp>
      <p:sp>
        <p:nvSpPr>
          <p:cNvPr id="26" name="Text Box 31">
            <a:extLst>
              <a:ext uri="{FF2B5EF4-FFF2-40B4-BE49-F238E27FC236}">
                <a16:creationId xmlns:a16="http://schemas.microsoft.com/office/drawing/2014/main" id="{6B798C44-3950-F045-8367-6107D05E6600}"/>
              </a:ext>
            </a:extLst>
          </p:cNvPr>
          <p:cNvSpPr txBox="1"/>
          <p:nvPr/>
        </p:nvSpPr>
        <p:spPr>
          <a:xfrm>
            <a:off x="408299" y="5610794"/>
            <a:ext cx="4326960" cy="575782"/>
          </a:xfrm>
          <a:prstGeom prst="roundRect">
            <a:avLst/>
          </a:prstGeom>
          <a:noFill/>
          <a:ln w="19050">
            <a:solidFill>
              <a:srgbClr val="7030A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orbel" panose="020B0503020204020204" pitchFamily="34" charset="0"/>
                <a:ea typeface="Calibri" panose="020F0502020204030204" pitchFamily="34" charset="0"/>
                <a:cs typeface="Calibri" panose="020F0502020204030204" pitchFamily="34" charset="0"/>
              </a:rPr>
              <a:t>Polishing</a:t>
            </a:r>
          </a:p>
        </p:txBody>
      </p:sp>
      <p:pic>
        <p:nvPicPr>
          <p:cNvPr id="27" name="Picture 26" descr="Table&#10;&#10;Description automatically generated">
            <a:extLst>
              <a:ext uri="{FF2B5EF4-FFF2-40B4-BE49-F238E27FC236}">
                <a16:creationId xmlns:a16="http://schemas.microsoft.com/office/drawing/2014/main" id="{B0ED8039-BDE8-7148-9E96-51F69C9AA078}"/>
              </a:ext>
            </a:extLst>
          </p:cNvPr>
          <p:cNvPicPr>
            <a:picLocks noChangeAspect="1"/>
          </p:cNvPicPr>
          <p:nvPr/>
        </p:nvPicPr>
        <p:blipFill rotWithShape="1">
          <a:blip r:embed="rId5"/>
          <a:srcRect t="9568" r="59537" b="56251"/>
          <a:stretch/>
        </p:blipFill>
        <p:spPr>
          <a:xfrm>
            <a:off x="4821204" y="4434560"/>
            <a:ext cx="3397318" cy="1025332"/>
          </a:xfrm>
          <a:prstGeom prst="rect">
            <a:avLst/>
          </a:prstGeom>
        </p:spPr>
      </p:pic>
      <p:pic>
        <p:nvPicPr>
          <p:cNvPr id="28" name="Picture 27" descr="Table&#10;&#10;Description automatically generated">
            <a:extLst>
              <a:ext uri="{FF2B5EF4-FFF2-40B4-BE49-F238E27FC236}">
                <a16:creationId xmlns:a16="http://schemas.microsoft.com/office/drawing/2014/main" id="{ECA8AE96-805D-F640-B74E-037590B6E9A9}"/>
              </a:ext>
            </a:extLst>
          </p:cNvPr>
          <p:cNvPicPr>
            <a:picLocks noChangeAspect="1"/>
          </p:cNvPicPr>
          <p:nvPr/>
        </p:nvPicPr>
        <p:blipFill rotWithShape="1">
          <a:blip r:embed="rId5"/>
          <a:srcRect t="65114" r="60808" b="5447"/>
          <a:stretch/>
        </p:blipFill>
        <p:spPr>
          <a:xfrm>
            <a:off x="4821204" y="5577670"/>
            <a:ext cx="3290637" cy="883106"/>
          </a:xfrm>
          <a:prstGeom prst="rect">
            <a:avLst/>
          </a:prstGeom>
        </p:spPr>
      </p:pic>
    </p:spTree>
    <p:extLst>
      <p:ext uri="{BB962C8B-B14F-4D97-AF65-F5344CB8AC3E}">
        <p14:creationId xmlns:p14="http://schemas.microsoft.com/office/powerpoint/2010/main" val="318769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6963" y="1195441"/>
            <a:ext cx="8410073" cy="4969832"/>
          </a:xfrm>
        </p:spPr>
        <p:txBody>
          <a:bodyPr>
            <a:noAutofit/>
          </a:bodyPr>
          <a:lstStyle/>
          <a:p>
            <a:pPr marL="534988" indent="-398463">
              <a:lnSpc>
                <a:spcPct val="100000"/>
              </a:lnSpc>
              <a:spcBef>
                <a:spcPts val="0"/>
              </a:spcBef>
              <a:spcAft>
                <a:spcPts val="0"/>
              </a:spcAft>
              <a:buFont typeface="Wingdings" charset="2"/>
              <a:buChar char="q"/>
            </a:pPr>
            <a:r>
              <a:rPr lang="en-US" sz="2050" dirty="0">
                <a:solidFill>
                  <a:schemeClr val="tx1"/>
                </a:solidFill>
              </a:rPr>
              <a:t>Metrichor</a:t>
            </a:r>
          </a:p>
          <a:p>
            <a:pPr marL="827088" lvl="1" indent="-292100">
              <a:lnSpc>
                <a:spcPct val="100000"/>
              </a:lnSpc>
              <a:spcBef>
                <a:spcPts val="0"/>
              </a:spcBef>
              <a:spcAft>
                <a:spcPts val="0"/>
              </a:spcAft>
              <a:buFont typeface="Courier New" panose="02070309020205020404" pitchFamily="49" charset="0"/>
              <a:buChar char="o"/>
            </a:pPr>
            <a:r>
              <a:rPr lang="en-US" sz="2050" dirty="0"/>
              <a:t>ONT’s cloud-based basecaller </a:t>
            </a:r>
          </a:p>
          <a:p>
            <a:pPr marL="827088" lvl="1" indent="-292100">
              <a:lnSpc>
                <a:spcPct val="100000"/>
              </a:lnSpc>
              <a:spcBef>
                <a:spcPts val="0"/>
              </a:spcBef>
              <a:spcAft>
                <a:spcPts val="0"/>
              </a:spcAft>
              <a:buFont typeface="Courier New" panose="02070309020205020404" pitchFamily="49" charset="0"/>
              <a:buChar char="o"/>
            </a:pPr>
            <a:r>
              <a:rPr lang="en-US" sz="2050" dirty="0"/>
              <a:t>Uses recurrent neural networks (</a:t>
            </a:r>
            <a:r>
              <a:rPr lang="en-US" sz="2050" b="1" dirty="0"/>
              <a:t>RNN</a:t>
            </a:r>
            <a:r>
              <a:rPr lang="en-US" sz="2050" dirty="0"/>
              <a:t>) for basecalling </a:t>
            </a:r>
            <a:endParaRPr lang="en-US" sz="2050" dirty="0">
              <a:solidFill>
                <a:schemeClr val="tx1"/>
              </a:solidFill>
            </a:endParaRPr>
          </a:p>
          <a:p>
            <a:pPr marL="534988" indent="-398463">
              <a:lnSpc>
                <a:spcPct val="150000"/>
              </a:lnSpc>
              <a:spcBef>
                <a:spcPts val="0"/>
              </a:spcBef>
              <a:spcAft>
                <a:spcPts val="0"/>
              </a:spcAft>
              <a:buFont typeface="Wingdings" charset="2"/>
              <a:buChar char="q"/>
            </a:pPr>
            <a:r>
              <a:rPr lang="en-US" sz="2050" dirty="0">
                <a:solidFill>
                  <a:schemeClr val="tx1"/>
                </a:solidFill>
              </a:rPr>
              <a:t>Nanonet</a:t>
            </a:r>
          </a:p>
          <a:p>
            <a:pPr marL="827088" lvl="1" indent="-292100">
              <a:lnSpc>
                <a:spcPct val="100000"/>
              </a:lnSpc>
              <a:spcBef>
                <a:spcPts val="0"/>
              </a:spcBef>
              <a:spcAft>
                <a:spcPts val="0"/>
              </a:spcAft>
              <a:buFont typeface="Courier New" panose="02070309020205020404" pitchFamily="49" charset="0"/>
              <a:buChar char="o"/>
            </a:pPr>
            <a:r>
              <a:rPr lang="en-US" sz="2050" dirty="0"/>
              <a:t>ONT’s offline and open-source alternative for Metrichor</a:t>
            </a:r>
          </a:p>
          <a:p>
            <a:pPr marL="827088" lvl="1" indent="-292100">
              <a:lnSpc>
                <a:spcPct val="100000"/>
              </a:lnSpc>
              <a:spcBef>
                <a:spcPts val="0"/>
              </a:spcBef>
              <a:spcAft>
                <a:spcPts val="0"/>
              </a:spcAft>
              <a:buFont typeface="Courier New" panose="02070309020205020404" pitchFamily="49" charset="0"/>
              <a:buChar char="o"/>
            </a:pPr>
            <a:r>
              <a:rPr lang="en-US" sz="2050" dirty="0"/>
              <a:t>Uses </a:t>
            </a:r>
            <a:r>
              <a:rPr lang="en-US" sz="2050" b="1" dirty="0"/>
              <a:t>RNN</a:t>
            </a:r>
            <a:r>
              <a:rPr lang="en-US" sz="2050" dirty="0"/>
              <a:t> for basecalling </a:t>
            </a:r>
          </a:p>
          <a:p>
            <a:pPr marL="534988" indent="-398463">
              <a:lnSpc>
                <a:spcPct val="150000"/>
              </a:lnSpc>
              <a:spcBef>
                <a:spcPts val="0"/>
              </a:spcBef>
              <a:spcAft>
                <a:spcPts val="0"/>
              </a:spcAft>
              <a:buFont typeface="Wingdings" charset="2"/>
              <a:buChar char="q"/>
            </a:pPr>
            <a:r>
              <a:rPr lang="en-US" sz="2050" dirty="0">
                <a:solidFill>
                  <a:schemeClr val="tx1"/>
                </a:solidFill>
              </a:rPr>
              <a:t>Scrappie</a:t>
            </a:r>
          </a:p>
          <a:p>
            <a:pPr marL="827088" lvl="1" indent="-292100">
              <a:lnSpc>
                <a:spcPct val="100000"/>
              </a:lnSpc>
              <a:spcBef>
                <a:spcPts val="0"/>
              </a:spcBef>
              <a:spcAft>
                <a:spcPts val="0"/>
              </a:spcAft>
              <a:buFont typeface="Courier New" panose="02070309020205020404" pitchFamily="49" charset="0"/>
              <a:buChar char="o"/>
            </a:pPr>
            <a:r>
              <a:rPr lang="en-US" sz="2050" dirty="0"/>
              <a:t>ONT’s newest basecaller that explicitly addresses basecalling errors in homopolymer regions </a:t>
            </a:r>
          </a:p>
          <a:p>
            <a:pPr marL="534988" indent="-398463">
              <a:lnSpc>
                <a:spcPct val="150000"/>
              </a:lnSpc>
              <a:spcBef>
                <a:spcPts val="0"/>
              </a:spcBef>
              <a:spcAft>
                <a:spcPts val="0"/>
              </a:spcAft>
              <a:buFont typeface="Wingdings" charset="2"/>
              <a:buChar char="q"/>
            </a:pPr>
            <a:r>
              <a:rPr lang="en-US" sz="2050" dirty="0">
                <a:solidFill>
                  <a:schemeClr val="tx1"/>
                </a:solidFill>
              </a:rPr>
              <a:t>Nanocall [David+, Bioinformatics 2016]</a:t>
            </a:r>
          </a:p>
          <a:p>
            <a:pPr marL="827088" lvl="1" indent="-292100">
              <a:lnSpc>
                <a:spcPct val="100000"/>
              </a:lnSpc>
              <a:spcBef>
                <a:spcPts val="0"/>
              </a:spcBef>
              <a:spcAft>
                <a:spcPts val="0"/>
              </a:spcAft>
              <a:buFont typeface="Courier New" panose="02070309020205020404" pitchFamily="49" charset="0"/>
              <a:buChar char="o"/>
            </a:pPr>
            <a:r>
              <a:rPr lang="en-US" sz="2050" dirty="0"/>
              <a:t>Uses Hidden Markov Models (</a:t>
            </a:r>
            <a:r>
              <a:rPr lang="en-US" sz="2050" b="1" dirty="0"/>
              <a:t>HMM</a:t>
            </a:r>
            <a:r>
              <a:rPr lang="en-US" sz="2050" dirty="0"/>
              <a:t>) for basecalling</a:t>
            </a:r>
            <a:endParaRPr lang="en-US" sz="2050" dirty="0">
              <a:solidFill>
                <a:schemeClr val="tx1"/>
              </a:solidFill>
            </a:endParaRPr>
          </a:p>
          <a:p>
            <a:pPr marL="534988" indent="-398463">
              <a:lnSpc>
                <a:spcPct val="150000"/>
              </a:lnSpc>
              <a:spcBef>
                <a:spcPts val="0"/>
              </a:spcBef>
              <a:spcAft>
                <a:spcPts val="0"/>
              </a:spcAft>
              <a:buFont typeface="Wingdings" charset="2"/>
              <a:buChar char="q"/>
            </a:pPr>
            <a:r>
              <a:rPr lang="en-US" sz="2050" dirty="0">
                <a:solidFill>
                  <a:schemeClr val="tx1"/>
                </a:solidFill>
              </a:rPr>
              <a:t>DeepNano [</a:t>
            </a:r>
            <a:r>
              <a:rPr lang="en-US" sz="2050" dirty="0" err="1">
                <a:solidFill>
                  <a:schemeClr val="tx1"/>
                </a:solidFill>
              </a:rPr>
              <a:t>Boža</a:t>
            </a:r>
            <a:r>
              <a:rPr lang="en-US" sz="2050" dirty="0">
                <a:solidFill>
                  <a:schemeClr val="tx1"/>
                </a:solidFill>
              </a:rPr>
              <a:t>+, </a:t>
            </a:r>
            <a:r>
              <a:rPr lang="en-US" sz="2050" dirty="0" err="1">
                <a:solidFill>
                  <a:schemeClr val="tx1"/>
                </a:solidFill>
              </a:rPr>
              <a:t>PloS</a:t>
            </a:r>
            <a:r>
              <a:rPr lang="en-US" sz="2050" dirty="0">
                <a:solidFill>
                  <a:schemeClr val="tx1"/>
                </a:solidFill>
              </a:rPr>
              <a:t> One 2017]</a:t>
            </a:r>
          </a:p>
          <a:p>
            <a:pPr marL="827088" lvl="1" indent="-292100">
              <a:lnSpc>
                <a:spcPct val="100000"/>
              </a:lnSpc>
              <a:spcBef>
                <a:spcPts val="0"/>
              </a:spcBef>
              <a:spcAft>
                <a:spcPts val="0"/>
              </a:spcAft>
              <a:buFont typeface="Courier New" panose="02070309020205020404" pitchFamily="49" charset="0"/>
              <a:buChar char="o"/>
            </a:pPr>
            <a:r>
              <a:rPr lang="en-US" sz="2050" dirty="0"/>
              <a:t>Uses </a:t>
            </a:r>
            <a:r>
              <a:rPr lang="en-US" sz="2050" b="1" dirty="0"/>
              <a:t>RNN</a:t>
            </a:r>
            <a:r>
              <a:rPr lang="en-US" sz="2050" dirty="0"/>
              <a:t> for basecalling </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111</a:t>
            </a:fld>
            <a:endParaRPr lang="en-US" dirty="0"/>
          </a:p>
        </p:txBody>
      </p:sp>
      <p:sp>
        <p:nvSpPr>
          <p:cNvPr id="6" name="Title 5">
            <a:extLst>
              <a:ext uri="{FF2B5EF4-FFF2-40B4-BE49-F238E27FC236}">
                <a16:creationId xmlns:a16="http://schemas.microsoft.com/office/drawing/2014/main" id="{D753C1E5-F8C9-6140-A9F2-8468A09D5FEB}"/>
              </a:ext>
            </a:extLst>
          </p:cNvPr>
          <p:cNvSpPr>
            <a:spLocks noGrp="1"/>
          </p:cNvSpPr>
          <p:nvPr>
            <p:ph type="title"/>
          </p:nvPr>
        </p:nvSpPr>
        <p:spPr/>
        <p:txBody>
          <a:bodyPr>
            <a:normAutofit fontScale="90000"/>
          </a:bodyPr>
          <a:lstStyle/>
          <a:p>
            <a:r>
              <a:rPr lang="en-US" dirty="0"/>
              <a:t>Nanopore Basecalling Tools</a:t>
            </a:r>
          </a:p>
        </p:txBody>
      </p:sp>
    </p:spTree>
    <p:extLst>
      <p:ext uri="{BB962C8B-B14F-4D97-AF65-F5344CB8AC3E}">
        <p14:creationId xmlns:p14="http://schemas.microsoft.com/office/powerpoint/2010/main" val="60884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6963" y="1195441"/>
            <a:ext cx="8410073" cy="5066814"/>
          </a:xfrm>
        </p:spPr>
        <p:txBody>
          <a:bodyPr>
            <a:noAutofit/>
          </a:bodyPr>
          <a:lstStyle/>
          <a:p>
            <a:pPr marL="534988" indent="-398463">
              <a:lnSpc>
                <a:spcPct val="100000"/>
              </a:lnSpc>
              <a:spcBef>
                <a:spcPts val="0"/>
              </a:spcBef>
              <a:spcAft>
                <a:spcPts val="1200"/>
              </a:spcAft>
              <a:buFont typeface="Wingdings" charset="2"/>
              <a:buChar char="q"/>
            </a:pPr>
            <a:r>
              <a:rPr lang="en-US" sz="2100" dirty="0">
                <a:solidFill>
                  <a:schemeClr val="tx1"/>
                </a:solidFill>
              </a:rPr>
              <a:t>GraphMap [</a:t>
            </a:r>
            <a:r>
              <a:rPr lang="en-US" sz="2100" dirty="0" err="1">
                <a:solidFill>
                  <a:schemeClr val="tx1"/>
                </a:solidFill>
              </a:rPr>
              <a:t>Sovic</a:t>
            </a:r>
            <a:r>
              <a:rPr lang="en-US" sz="2100" dirty="0">
                <a:solidFill>
                  <a:schemeClr val="tx1"/>
                </a:solidFill>
              </a:rPr>
              <a:t> ́+, Nature Communications 2016]</a:t>
            </a:r>
          </a:p>
          <a:p>
            <a:pPr marL="827088" lvl="1" indent="-292100">
              <a:lnSpc>
                <a:spcPct val="100000"/>
              </a:lnSpc>
              <a:spcBef>
                <a:spcPts val="0"/>
              </a:spcBef>
              <a:spcAft>
                <a:spcPts val="0"/>
              </a:spcAft>
              <a:buFont typeface="Courier New" panose="02070309020205020404" pitchFamily="49" charset="0"/>
              <a:buChar char="o"/>
            </a:pPr>
            <a:r>
              <a:rPr lang="en-US" sz="2100" dirty="0"/>
              <a:t>First partitions the entire read data set into </a:t>
            </a:r>
            <a:r>
              <a:rPr lang="en-US" sz="2100" i="1" dirty="0"/>
              <a:t>k</a:t>
            </a:r>
            <a:r>
              <a:rPr lang="en-US" sz="2100" dirty="0"/>
              <a:t>-length substrings (i.e., </a:t>
            </a:r>
            <a:r>
              <a:rPr lang="en-US" sz="2100" i="1" dirty="0">
                <a:solidFill>
                  <a:schemeClr val="accent1"/>
                </a:solidFill>
              </a:rPr>
              <a:t>k</a:t>
            </a:r>
            <a:r>
              <a:rPr lang="en-US" sz="2100" dirty="0">
                <a:solidFill>
                  <a:schemeClr val="accent1"/>
                </a:solidFill>
              </a:rPr>
              <a:t>-mers</a:t>
            </a:r>
            <a:r>
              <a:rPr lang="en-US" sz="2100" dirty="0"/>
              <a:t>), and then stores them in a hash table with the positions.</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827088" lvl="1" indent="-292100">
              <a:lnSpc>
                <a:spcPct val="100000"/>
              </a:lnSpc>
              <a:spcBef>
                <a:spcPts val="0"/>
              </a:spcBef>
              <a:spcAft>
                <a:spcPts val="0"/>
              </a:spcAft>
              <a:buFont typeface="Courier New" panose="02070309020205020404" pitchFamily="49" charset="0"/>
              <a:buChar char="o"/>
            </a:pPr>
            <a:r>
              <a:rPr lang="en-US" sz="2100" dirty="0"/>
              <a:t>Detects the overlaps by finding the </a:t>
            </a:r>
            <a:r>
              <a:rPr lang="en-US" sz="2100" i="1" dirty="0">
                <a:solidFill>
                  <a:schemeClr val="accent1"/>
                </a:solidFill>
              </a:rPr>
              <a:t>k</a:t>
            </a:r>
            <a:r>
              <a:rPr lang="en-US" sz="2100" dirty="0">
                <a:solidFill>
                  <a:schemeClr val="accent1"/>
                </a:solidFill>
              </a:rPr>
              <a:t>-mer similarity </a:t>
            </a:r>
            <a:r>
              <a:rPr lang="en-US" sz="2100" dirty="0"/>
              <a:t>between any two given reads, using the generated hash table. </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534988" lvl="1" indent="-398463">
              <a:lnSpc>
                <a:spcPct val="100000"/>
              </a:lnSpc>
              <a:spcBef>
                <a:spcPts val="0"/>
              </a:spcBef>
              <a:spcAft>
                <a:spcPts val="1200"/>
              </a:spcAft>
              <a:buFont typeface="Wingdings" charset="2"/>
              <a:buChar char="q"/>
            </a:pPr>
            <a:r>
              <a:rPr lang="en-US" sz="2100" dirty="0">
                <a:solidFill>
                  <a:schemeClr val="tx1"/>
                </a:solidFill>
              </a:rPr>
              <a:t>Minimap [Li+, Bioinformatics 2016]</a:t>
            </a:r>
          </a:p>
          <a:p>
            <a:pPr marL="827088" lvl="1" indent="-292100">
              <a:lnSpc>
                <a:spcPct val="100000"/>
              </a:lnSpc>
              <a:spcBef>
                <a:spcPts val="0"/>
              </a:spcBef>
              <a:spcAft>
                <a:spcPts val="0"/>
              </a:spcAft>
              <a:buFont typeface="Courier New" panose="02070309020205020404" pitchFamily="49" charset="0"/>
              <a:buChar char="o"/>
            </a:pPr>
            <a:r>
              <a:rPr lang="en-US" sz="2100" dirty="0"/>
              <a:t>Partitions the entire read data set into </a:t>
            </a:r>
            <a:r>
              <a:rPr lang="en-US" sz="2100" i="1" dirty="0"/>
              <a:t>k</a:t>
            </a:r>
            <a:r>
              <a:rPr lang="en-US" sz="2100" dirty="0"/>
              <a:t>-mers, but instead of creating a hash table for the full set of </a:t>
            </a:r>
            <a:r>
              <a:rPr lang="en-US" sz="2100" i="1" dirty="0"/>
              <a:t>k</a:t>
            </a:r>
            <a:r>
              <a:rPr lang="en-US" sz="2100" dirty="0"/>
              <a:t>-mers, finds the minimum representative set of </a:t>
            </a:r>
            <a:r>
              <a:rPr lang="en-US" sz="2100" i="1" dirty="0"/>
              <a:t>k</a:t>
            </a:r>
            <a:r>
              <a:rPr lang="en-US" sz="2100" dirty="0"/>
              <a:t>-mers, called </a:t>
            </a:r>
            <a:r>
              <a:rPr lang="en-US" sz="2100" i="1" dirty="0">
                <a:solidFill>
                  <a:schemeClr val="accent1"/>
                </a:solidFill>
              </a:rPr>
              <a:t>minimizers</a:t>
            </a:r>
            <a:r>
              <a:rPr lang="en-US" sz="2100" dirty="0"/>
              <a:t>, and creates a hash table with only these minimizers. </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827088" lvl="1" indent="-292100">
              <a:lnSpc>
                <a:spcPct val="100000"/>
              </a:lnSpc>
              <a:spcBef>
                <a:spcPts val="0"/>
              </a:spcBef>
              <a:spcAft>
                <a:spcPts val="0"/>
              </a:spcAft>
              <a:buFont typeface="Courier New" panose="02070309020205020404" pitchFamily="49" charset="0"/>
              <a:buChar char="o"/>
            </a:pPr>
            <a:r>
              <a:rPr lang="en-US" sz="2100" dirty="0"/>
              <a:t>Finds the overlaps between two reads by finding </a:t>
            </a:r>
            <a:r>
              <a:rPr lang="en-US" sz="2100" dirty="0">
                <a:solidFill>
                  <a:schemeClr val="accent1"/>
                </a:solidFill>
              </a:rPr>
              <a:t>minimizer similarity</a:t>
            </a:r>
            <a:r>
              <a:rPr lang="en-US" sz="2100" dirty="0"/>
              <a:t>. </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112</a:t>
            </a:fld>
            <a:endParaRPr lang="en-US" dirty="0"/>
          </a:p>
        </p:txBody>
      </p:sp>
      <p:sp>
        <p:nvSpPr>
          <p:cNvPr id="6" name="Title 5">
            <a:extLst>
              <a:ext uri="{FF2B5EF4-FFF2-40B4-BE49-F238E27FC236}">
                <a16:creationId xmlns:a16="http://schemas.microsoft.com/office/drawing/2014/main" id="{D0FD26A4-2CFF-AC49-9489-6A68041CE44C}"/>
              </a:ext>
            </a:extLst>
          </p:cNvPr>
          <p:cNvSpPr>
            <a:spLocks noGrp="1"/>
          </p:cNvSpPr>
          <p:nvPr>
            <p:ph type="title"/>
          </p:nvPr>
        </p:nvSpPr>
        <p:spPr/>
        <p:txBody>
          <a:bodyPr>
            <a:normAutofit fontScale="90000"/>
          </a:bodyPr>
          <a:lstStyle/>
          <a:p>
            <a:r>
              <a:rPr lang="en-US" dirty="0"/>
              <a:t>Read-to-Read Overlap Finding Tools</a:t>
            </a:r>
          </a:p>
        </p:txBody>
      </p:sp>
    </p:spTree>
    <p:extLst>
      <p:ext uri="{BB962C8B-B14F-4D97-AF65-F5344CB8AC3E}">
        <p14:creationId xmlns:p14="http://schemas.microsoft.com/office/powerpoint/2010/main" val="21105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GraphMap vs. Minimap</a:t>
            </a:r>
          </a:p>
        </p:txBody>
      </p:sp>
      <p:sp>
        <p:nvSpPr>
          <p:cNvPr id="3" name="Content Placeholder 2"/>
          <p:cNvSpPr>
            <a:spLocks noGrp="1"/>
          </p:cNvSpPr>
          <p:nvPr>
            <p:ph idx="1"/>
          </p:nvPr>
        </p:nvSpPr>
        <p:spPr/>
        <p:txBody>
          <a:bodyPr>
            <a:noAutofit/>
          </a:bodyPr>
          <a:lstStyle/>
          <a:p>
            <a:pPr marL="365125" indent="-314325" algn="just">
              <a:lnSpc>
                <a:spcPct val="100000"/>
              </a:lnSpc>
              <a:spcBef>
                <a:spcPts val="600"/>
              </a:spcBef>
              <a:spcAft>
                <a:spcPts val="600"/>
              </a:spcAft>
              <a:buFont typeface="Wingdings" charset="2"/>
              <a:buChar char="q"/>
            </a:pPr>
            <a:r>
              <a:rPr lang="en-US" sz="2200" b="1" dirty="0">
                <a:solidFill>
                  <a:srgbClr val="7030A0"/>
                </a:solidFill>
              </a:rPr>
              <a:t>GraphMap</a:t>
            </a:r>
          </a:p>
          <a:p>
            <a:pPr marL="538163" lvl="1" indent="-260350" algn="just">
              <a:lnSpc>
                <a:spcPct val="100000"/>
              </a:lnSpc>
              <a:spcBef>
                <a:spcPts val="600"/>
              </a:spcBef>
              <a:spcAft>
                <a:spcPts val="600"/>
              </a:spcAft>
              <a:buFont typeface="Courier New" charset="0"/>
              <a:buChar char="o"/>
            </a:pPr>
            <a:r>
              <a:rPr lang="en-US" sz="2200" dirty="0">
                <a:solidFill>
                  <a:schemeClr val="tx1"/>
                </a:solidFill>
              </a:rPr>
              <a:t>Finds </a:t>
            </a:r>
            <a:r>
              <a:rPr lang="en-US" sz="2200" b="1" dirty="0">
                <a:solidFill>
                  <a:schemeClr val="tx1"/>
                </a:solidFill>
              </a:rPr>
              <a:t>k-mers</a:t>
            </a:r>
            <a:r>
              <a:rPr lang="en-US" sz="2200" dirty="0">
                <a:solidFill>
                  <a:schemeClr val="tx1"/>
                </a:solidFill>
              </a:rPr>
              <a:t> and store them in hash table with the positions.</a:t>
            </a: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r>
              <a:rPr lang="en-US" sz="2200" dirty="0">
                <a:solidFill>
                  <a:schemeClr val="tx1"/>
                </a:solidFill>
              </a:rPr>
              <a:t>Finds overlaps between two reads by </a:t>
            </a:r>
            <a:r>
              <a:rPr lang="en-US" sz="2200" b="1" dirty="0">
                <a:solidFill>
                  <a:schemeClr val="tx1"/>
                </a:solidFill>
              </a:rPr>
              <a:t>k-mer similarity</a:t>
            </a:r>
            <a:r>
              <a:rPr lang="en-US" sz="2200" dirty="0">
                <a:solidFill>
                  <a:schemeClr val="tx1"/>
                </a:solidFill>
              </a:rPr>
              <a:t>.</a:t>
            </a:r>
          </a:p>
          <a:p>
            <a:pPr marL="15875" lvl="1" indent="0" algn="ctr">
              <a:lnSpc>
                <a:spcPct val="100000"/>
              </a:lnSpc>
              <a:spcBef>
                <a:spcPts val="600"/>
              </a:spcBef>
              <a:spcAft>
                <a:spcPts val="600"/>
              </a:spcAft>
              <a:buNone/>
            </a:pPr>
            <a:endParaRPr lang="en-US" sz="2200" dirty="0">
              <a:solidFill>
                <a:schemeClr val="tx1"/>
              </a:solidFill>
            </a:endParaRPr>
          </a:p>
        </p:txBody>
      </p:sp>
      <p:sp>
        <p:nvSpPr>
          <p:cNvPr id="4" name="Slide Number Placeholder 3"/>
          <p:cNvSpPr>
            <a:spLocks noGrp="1"/>
          </p:cNvSpPr>
          <p:nvPr>
            <p:ph type="sldNum" sz="quarter" idx="10"/>
          </p:nvPr>
        </p:nvSpPr>
        <p:spPr/>
        <p:txBody>
          <a:bodyPr/>
          <a:lstStyle/>
          <a:p>
            <a:fld id="{C56C0957-1248-5A44-8C69-001B17EA42C9}" type="slidenum">
              <a:rPr lang="en-US" smtClean="0"/>
              <a:pPr/>
              <a:t>113</a:t>
            </a:fld>
            <a:endParaRPr lang="en-US" dirty="0"/>
          </a:p>
        </p:txBody>
      </p:sp>
      <p:sp>
        <p:nvSpPr>
          <p:cNvPr id="13" name="TextBox 12"/>
          <p:cNvSpPr txBox="1"/>
          <p:nvPr/>
        </p:nvSpPr>
        <p:spPr>
          <a:xfrm>
            <a:off x="2294021" y="2357933"/>
            <a:ext cx="1860884" cy="2705356"/>
          </a:xfrm>
          <a:prstGeom prst="rect">
            <a:avLst/>
          </a:prstGeom>
          <a:noFill/>
        </p:spPr>
        <p:txBody>
          <a:bodyPr wrap="square" rtlCol="0">
            <a:spAutoFit/>
          </a:bodyPr>
          <a:lstStyle/>
          <a:p>
            <a:pPr marL="15875" lvl="1" indent="0" algn="ctr">
              <a:lnSpc>
                <a:spcPct val="100000"/>
              </a:lnSpc>
              <a:spcBef>
                <a:spcPts val="600"/>
              </a:spcBef>
              <a:spcAft>
                <a:spcPts val="600"/>
              </a:spcAft>
              <a:buNone/>
            </a:pPr>
            <a:r>
              <a:rPr lang="mr-IN" sz="2200" dirty="0">
                <a:solidFill>
                  <a:schemeClr val="tx1">
                    <a:lumMod val="75000"/>
                    <a:lumOff val="25000"/>
                  </a:schemeClr>
                </a:solidFill>
              </a:rPr>
              <a:t>…</a:t>
            </a:r>
            <a:r>
              <a:rPr lang="en-US" sz="2200" dirty="0">
                <a:solidFill>
                  <a:schemeClr val="tx1">
                    <a:lumMod val="75000"/>
                    <a:lumOff val="25000"/>
                  </a:schemeClr>
                </a:solidFill>
              </a:rPr>
              <a:t>ACG</a:t>
            </a:r>
            <a:r>
              <a:rPr lang="en-US" sz="2200" b="1" dirty="0">
                <a:solidFill>
                  <a:schemeClr val="tx1">
                    <a:lumMod val="75000"/>
                    <a:lumOff val="25000"/>
                  </a:schemeClr>
                </a:solidFill>
              </a:rPr>
              <a:t>TACGT</a:t>
            </a:r>
          </a:p>
          <a:p>
            <a:pPr marL="15875" lvl="1" indent="0" algn="ctr">
              <a:lnSpc>
                <a:spcPct val="30000"/>
              </a:lnSpc>
              <a:buNone/>
            </a:pPr>
            <a:r>
              <a:rPr lang="tr-TR" sz="2200" dirty="0">
                <a:solidFill>
                  <a:schemeClr val="tx1">
                    <a:lumMod val="75000"/>
                    <a:lumOff val="25000"/>
                  </a:schemeClr>
                </a:solidFill>
              </a:rPr>
              <a:t>.</a:t>
            </a:r>
          </a:p>
          <a:p>
            <a:pPr marL="15875" lvl="1" indent="0" algn="ctr">
              <a:lnSpc>
                <a:spcPct val="30000"/>
              </a:lnSpc>
              <a:buNone/>
            </a:pPr>
            <a:r>
              <a:rPr lang="tr-TR" sz="2200" dirty="0">
                <a:solidFill>
                  <a:schemeClr val="tx1">
                    <a:lumMod val="75000"/>
                    <a:lumOff val="25000"/>
                  </a:schemeClr>
                </a:solidFill>
              </a:rPr>
              <a:t>.</a:t>
            </a:r>
          </a:p>
          <a:p>
            <a:pPr marL="15875" lvl="1" indent="0" algn="ctr">
              <a:lnSpc>
                <a:spcPct val="30000"/>
              </a:lnSpc>
              <a:buNone/>
            </a:pPr>
            <a:r>
              <a:rPr lang="tr-TR" sz="2200" dirty="0">
                <a:solidFill>
                  <a:schemeClr val="tx1">
                    <a:lumMod val="75000"/>
                    <a:lumOff val="25000"/>
                  </a:schemeClr>
                </a:solidFill>
              </a:rPr>
              <a:t>.</a:t>
            </a:r>
            <a:endParaRPr lang="en-US" sz="2200" dirty="0">
              <a:solidFill>
                <a:schemeClr val="tx1">
                  <a:lumMod val="75000"/>
                  <a:lumOff val="25000"/>
                </a:schemeClr>
              </a:solidFill>
            </a:endParaRPr>
          </a:p>
          <a:p>
            <a:pPr marL="15875" lvl="1" indent="0" algn="ctr">
              <a:lnSpc>
                <a:spcPct val="100000"/>
              </a:lnSpc>
              <a:spcBef>
                <a:spcPts val="600"/>
              </a:spcBef>
              <a:spcAft>
                <a:spcPts val="600"/>
              </a:spcAft>
              <a:buNone/>
            </a:pPr>
            <a:r>
              <a:rPr lang="mr-IN" sz="2200" dirty="0">
                <a:solidFill>
                  <a:schemeClr val="bg1"/>
                </a:solidFill>
              </a:rPr>
              <a:t>…</a:t>
            </a:r>
            <a:r>
              <a:rPr lang="en-US" sz="2200" dirty="0">
                <a:solidFill>
                  <a:schemeClr val="tx1">
                    <a:lumMod val="75000"/>
                    <a:lumOff val="25000"/>
                  </a:schemeClr>
                </a:solidFill>
              </a:rPr>
              <a:t>ACGTA</a:t>
            </a:r>
            <a:r>
              <a:rPr lang="en-US" sz="2200" dirty="0">
                <a:solidFill>
                  <a:schemeClr val="bg1"/>
                </a:solidFill>
              </a:rPr>
              <a:t>CGT</a:t>
            </a:r>
          </a:p>
          <a:p>
            <a:pPr marL="15875" lvl="1" indent="0" algn="ctr">
              <a:lnSpc>
                <a:spcPct val="100000"/>
              </a:lnSpc>
              <a:spcBef>
                <a:spcPts val="600"/>
              </a:spcBef>
              <a:spcAft>
                <a:spcPts val="600"/>
              </a:spcAft>
              <a:buNone/>
            </a:pPr>
            <a:r>
              <a:rPr lang="mr-IN" sz="2200" dirty="0">
                <a:solidFill>
                  <a:schemeClr val="bg1"/>
                </a:solidFill>
              </a:rPr>
              <a:t>…</a:t>
            </a:r>
            <a:r>
              <a:rPr lang="en-US" sz="2200" dirty="0">
                <a:solidFill>
                  <a:schemeClr val="bg1"/>
                </a:solidFill>
              </a:rPr>
              <a:t>A</a:t>
            </a:r>
            <a:r>
              <a:rPr lang="en-US" sz="2200" dirty="0">
                <a:solidFill>
                  <a:schemeClr val="tx1">
                    <a:lumMod val="75000"/>
                    <a:lumOff val="25000"/>
                  </a:schemeClr>
                </a:solidFill>
              </a:rPr>
              <a:t>CGTAC</a:t>
            </a:r>
            <a:r>
              <a:rPr lang="en-US" sz="2200" dirty="0">
                <a:solidFill>
                  <a:schemeClr val="bg1"/>
                </a:solidFill>
              </a:rPr>
              <a:t>GT</a:t>
            </a:r>
          </a:p>
          <a:p>
            <a:pPr marL="15875" lvl="1" indent="0" algn="ctr">
              <a:lnSpc>
                <a:spcPct val="100000"/>
              </a:lnSpc>
              <a:spcBef>
                <a:spcPts val="600"/>
              </a:spcBef>
              <a:spcAft>
                <a:spcPts val="600"/>
              </a:spcAft>
              <a:buNone/>
            </a:pPr>
            <a:r>
              <a:rPr lang="mr-IN" sz="2200" dirty="0">
                <a:solidFill>
                  <a:schemeClr val="bg1"/>
                </a:solidFill>
              </a:rPr>
              <a:t>…</a:t>
            </a:r>
            <a:r>
              <a:rPr lang="en-US" sz="2200" dirty="0">
                <a:solidFill>
                  <a:schemeClr val="bg1"/>
                </a:solidFill>
              </a:rPr>
              <a:t>AC</a:t>
            </a:r>
            <a:r>
              <a:rPr lang="en-US" sz="2200" dirty="0">
                <a:solidFill>
                  <a:schemeClr val="tx1">
                    <a:lumMod val="75000"/>
                    <a:lumOff val="25000"/>
                  </a:schemeClr>
                </a:solidFill>
              </a:rPr>
              <a:t>GTACG</a:t>
            </a:r>
            <a:r>
              <a:rPr lang="en-US" sz="2200" dirty="0">
                <a:solidFill>
                  <a:schemeClr val="bg1"/>
                </a:solidFill>
              </a:rPr>
              <a:t>T</a:t>
            </a:r>
          </a:p>
          <a:p>
            <a:pPr marL="15875" lvl="1" indent="0" algn="ctr">
              <a:lnSpc>
                <a:spcPct val="100000"/>
              </a:lnSpc>
              <a:spcBef>
                <a:spcPts val="600"/>
              </a:spcBef>
              <a:spcAft>
                <a:spcPts val="600"/>
              </a:spcAft>
              <a:buNone/>
            </a:pPr>
            <a:r>
              <a:rPr lang="mr-IN" sz="2200" dirty="0">
                <a:solidFill>
                  <a:schemeClr val="bg1"/>
                </a:solidFill>
              </a:rPr>
              <a:t>…</a:t>
            </a:r>
            <a:r>
              <a:rPr lang="en-US" sz="2200" b="1" dirty="0">
                <a:solidFill>
                  <a:schemeClr val="bg1"/>
                </a:solidFill>
              </a:rPr>
              <a:t>ACG</a:t>
            </a:r>
            <a:r>
              <a:rPr lang="en-US" sz="2200" b="1" dirty="0">
                <a:solidFill>
                  <a:srgbClr val="C00000"/>
                </a:solidFill>
              </a:rPr>
              <a:t>TACGT</a:t>
            </a:r>
            <a:endParaRPr lang="en-US" b="1" dirty="0">
              <a:solidFill>
                <a:srgbClr val="C00000"/>
              </a:solidFill>
            </a:endParaRPr>
          </a:p>
        </p:txBody>
      </p:sp>
      <p:sp>
        <p:nvSpPr>
          <p:cNvPr id="14" name="TextBox 13"/>
          <p:cNvSpPr txBox="1"/>
          <p:nvPr/>
        </p:nvSpPr>
        <p:spPr>
          <a:xfrm>
            <a:off x="5786389" y="2347161"/>
            <a:ext cx="1860884" cy="2726900"/>
          </a:xfrm>
          <a:prstGeom prst="rect">
            <a:avLst/>
          </a:prstGeom>
          <a:noFill/>
        </p:spPr>
        <p:txBody>
          <a:bodyPr wrap="square" rtlCol="0">
            <a:spAutoFit/>
          </a:bodyPr>
          <a:lstStyle/>
          <a:p>
            <a:pPr marL="15875" lvl="1" indent="0" algn="ctr">
              <a:lnSpc>
                <a:spcPct val="100000"/>
              </a:lnSpc>
              <a:spcBef>
                <a:spcPts val="600"/>
              </a:spcBef>
              <a:spcAft>
                <a:spcPts val="600"/>
              </a:spcAft>
              <a:buNone/>
            </a:pPr>
            <a:r>
              <a:rPr lang="en-US" sz="2200" b="1" dirty="0">
                <a:solidFill>
                  <a:schemeClr val="tx1">
                    <a:lumMod val="75000"/>
                    <a:lumOff val="25000"/>
                  </a:schemeClr>
                </a:solidFill>
              </a:rPr>
              <a:t>TACGT</a:t>
            </a:r>
            <a:r>
              <a:rPr lang="en-US" sz="2200" dirty="0">
                <a:solidFill>
                  <a:schemeClr val="tx1">
                    <a:lumMod val="75000"/>
                    <a:lumOff val="25000"/>
                  </a:schemeClr>
                </a:solidFill>
              </a:rPr>
              <a:t>ATA</a:t>
            </a:r>
            <a:r>
              <a:rPr lang="mr-IN" sz="2200" dirty="0">
                <a:solidFill>
                  <a:schemeClr val="tx1">
                    <a:lumMod val="75000"/>
                    <a:lumOff val="25000"/>
                  </a:schemeClr>
                </a:solidFill>
              </a:rPr>
              <a:t>…</a:t>
            </a:r>
            <a:endParaRPr lang="en-US" sz="2200" dirty="0">
              <a:solidFill>
                <a:schemeClr val="tx1">
                  <a:lumMod val="75000"/>
                  <a:lumOff val="25000"/>
                </a:schemeClr>
              </a:solidFill>
            </a:endParaRPr>
          </a:p>
          <a:p>
            <a:pPr marL="15875" lvl="1" indent="0" algn="ctr">
              <a:lnSpc>
                <a:spcPct val="100000"/>
              </a:lnSpc>
              <a:spcBef>
                <a:spcPts val="600"/>
              </a:spcBef>
              <a:spcAft>
                <a:spcPts val="600"/>
              </a:spcAft>
              <a:buNone/>
            </a:pPr>
            <a:r>
              <a:rPr lang="en-US" sz="2200" b="1" dirty="0">
                <a:solidFill>
                  <a:srgbClr val="C00000"/>
                </a:solidFill>
              </a:rPr>
              <a:t>TACGT</a:t>
            </a:r>
            <a:r>
              <a:rPr lang="en-US" sz="2200" dirty="0">
                <a:solidFill>
                  <a:schemeClr val="bg1"/>
                </a:solidFill>
              </a:rPr>
              <a:t>ATA</a:t>
            </a:r>
            <a:r>
              <a:rPr lang="mr-IN" sz="2200" dirty="0">
                <a:solidFill>
                  <a:schemeClr val="bg1"/>
                </a:solidFill>
              </a:rPr>
              <a:t>…</a:t>
            </a:r>
            <a:endParaRPr lang="tr-TR" sz="2200" dirty="0">
              <a:solidFill>
                <a:schemeClr val="bg1"/>
              </a:solidFill>
            </a:endParaRPr>
          </a:p>
          <a:p>
            <a:pPr marL="15875" lvl="1" algn="ctr">
              <a:spcBef>
                <a:spcPts val="600"/>
              </a:spcBef>
              <a:spcAft>
                <a:spcPts val="600"/>
              </a:spcAft>
            </a:pPr>
            <a:r>
              <a:rPr lang="en-US" sz="2200" dirty="0">
                <a:solidFill>
                  <a:schemeClr val="bg1"/>
                </a:solidFill>
              </a:rPr>
              <a:t>T</a:t>
            </a:r>
            <a:r>
              <a:rPr lang="en-US" sz="2200" dirty="0">
                <a:solidFill>
                  <a:schemeClr val="tx1">
                    <a:lumMod val="75000"/>
                    <a:lumOff val="25000"/>
                  </a:schemeClr>
                </a:solidFill>
              </a:rPr>
              <a:t>ACGTA</a:t>
            </a:r>
            <a:r>
              <a:rPr lang="en-US" sz="2200" dirty="0">
                <a:solidFill>
                  <a:schemeClr val="bg1"/>
                </a:solidFill>
              </a:rPr>
              <a:t>TA</a:t>
            </a:r>
            <a:r>
              <a:rPr lang="mr-IN" sz="2200" dirty="0">
                <a:solidFill>
                  <a:schemeClr val="bg1"/>
                </a:solidFill>
              </a:rPr>
              <a:t>…</a:t>
            </a:r>
            <a:endParaRPr lang="en-US" sz="2200" dirty="0">
              <a:solidFill>
                <a:schemeClr val="bg1"/>
              </a:solidFill>
            </a:endParaRPr>
          </a:p>
          <a:p>
            <a:pPr marL="15875" lvl="1" algn="ctr">
              <a:spcBef>
                <a:spcPts val="600"/>
              </a:spcBef>
              <a:spcAft>
                <a:spcPts val="600"/>
              </a:spcAft>
            </a:pPr>
            <a:r>
              <a:rPr lang="en-US" sz="2200" dirty="0">
                <a:solidFill>
                  <a:schemeClr val="bg1"/>
                </a:solidFill>
              </a:rPr>
              <a:t>TA</a:t>
            </a:r>
            <a:r>
              <a:rPr lang="en-US" sz="2200" dirty="0">
                <a:solidFill>
                  <a:schemeClr val="tx1">
                    <a:lumMod val="75000"/>
                    <a:lumOff val="25000"/>
                  </a:schemeClr>
                </a:solidFill>
              </a:rPr>
              <a:t>CGTAT</a:t>
            </a:r>
            <a:r>
              <a:rPr lang="en-US" sz="2200" dirty="0">
                <a:solidFill>
                  <a:schemeClr val="bg1"/>
                </a:solidFill>
              </a:rPr>
              <a:t>A</a:t>
            </a:r>
            <a:r>
              <a:rPr lang="mr-IN" sz="2200" dirty="0">
                <a:solidFill>
                  <a:schemeClr val="bg1"/>
                </a:solidFill>
              </a:rPr>
              <a:t>…</a:t>
            </a:r>
            <a:endParaRPr lang="en-US" sz="2200" dirty="0">
              <a:solidFill>
                <a:schemeClr val="bg1"/>
              </a:solidFill>
            </a:endParaRPr>
          </a:p>
          <a:p>
            <a:pPr marL="15875" lvl="1" algn="ctr">
              <a:spcBef>
                <a:spcPts val="600"/>
              </a:spcBef>
              <a:spcAft>
                <a:spcPts val="600"/>
              </a:spcAft>
            </a:pPr>
            <a:r>
              <a:rPr lang="en-US" sz="2200" dirty="0">
                <a:solidFill>
                  <a:schemeClr val="bg1"/>
                </a:solidFill>
              </a:rPr>
              <a:t>TAC</a:t>
            </a:r>
            <a:r>
              <a:rPr lang="en-US" sz="2200" dirty="0">
                <a:solidFill>
                  <a:schemeClr val="tx1">
                    <a:lumMod val="75000"/>
                    <a:lumOff val="25000"/>
                  </a:schemeClr>
                </a:solidFill>
              </a:rPr>
              <a:t>GTATA</a:t>
            </a:r>
            <a:r>
              <a:rPr lang="mr-IN" sz="2200" dirty="0">
                <a:solidFill>
                  <a:schemeClr val="bg1"/>
                </a:solidFill>
              </a:rPr>
              <a:t>…</a:t>
            </a:r>
            <a:endParaRPr lang="en-US" sz="2200" dirty="0">
              <a:solidFill>
                <a:schemeClr val="bg1"/>
              </a:solidFill>
            </a:endParaRPr>
          </a:p>
          <a:p>
            <a:pPr marL="15875" lvl="1" indent="0" algn="ctr">
              <a:lnSpc>
                <a:spcPct val="30000"/>
              </a:lnSpc>
              <a:buNone/>
            </a:pPr>
            <a:r>
              <a:rPr lang="tr-TR" dirty="0">
                <a:solidFill>
                  <a:schemeClr val="tx1">
                    <a:lumMod val="75000"/>
                    <a:lumOff val="25000"/>
                  </a:schemeClr>
                </a:solidFill>
              </a:rPr>
              <a:t>.</a:t>
            </a:r>
          </a:p>
          <a:p>
            <a:pPr marL="15875" lvl="1" indent="0" algn="ctr">
              <a:lnSpc>
                <a:spcPct val="30000"/>
              </a:lnSpc>
              <a:buNone/>
            </a:pPr>
            <a:r>
              <a:rPr lang="tr-TR" dirty="0">
                <a:solidFill>
                  <a:schemeClr val="tx1">
                    <a:lumMod val="75000"/>
                    <a:lumOff val="25000"/>
                  </a:schemeClr>
                </a:solidFill>
              </a:rPr>
              <a:t>.</a:t>
            </a:r>
          </a:p>
          <a:p>
            <a:pPr marL="15875" lvl="1" indent="0" algn="ctr">
              <a:lnSpc>
                <a:spcPct val="30000"/>
              </a:lnSpc>
              <a:buNone/>
            </a:pPr>
            <a:r>
              <a:rPr lang="tr-TR" dirty="0">
                <a:solidFill>
                  <a:schemeClr val="tx1">
                    <a:lumMod val="75000"/>
                    <a:lumOff val="25000"/>
                  </a:schemeClr>
                </a:solidFill>
              </a:rPr>
              <a:t>.</a:t>
            </a:r>
            <a:endParaRPr lang="en-US" dirty="0">
              <a:solidFill>
                <a:schemeClr val="tx1">
                  <a:lumMod val="75000"/>
                  <a:lumOff val="25000"/>
                </a:schemeClr>
              </a:solidFill>
            </a:endParaRPr>
          </a:p>
        </p:txBody>
      </p:sp>
      <p:sp>
        <p:nvSpPr>
          <p:cNvPr id="15" name="TextBox 14"/>
          <p:cNvSpPr txBox="1"/>
          <p:nvPr/>
        </p:nvSpPr>
        <p:spPr>
          <a:xfrm>
            <a:off x="1315452" y="2358191"/>
            <a:ext cx="1106905" cy="430887"/>
          </a:xfrm>
          <a:prstGeom prst="rect">
            <a:avLst/>
          </a:prstGeom>
          <a:noFill/>
        </p:spPr>
        <p:txBody>
          <a:bodyPr wrap="square" rtlCol="0">
            <a:spAutoFit/>
          </a:bodyPr>
          <a:lstStyle/>
          <a:p>
            <a:r>
              <a:rPr lang="en-US" sz="2200" b="1"/>
              <a:t>Read 1:</a:t>
            </a:r>
          </a:p>
        </p:txBody>
      </p:sp>
      <p:sp>
        <p:nvSpPr>
          <p:cNvPr id="16" name="TextBox 15"/>
          <p:cNvSpPr txBox="1"/>
          <p:nvPr/>
        </p:nvSpPr>
        <p:spPr>
          <a:xfrm>
            <a:off x="4814487" y="2357933"/>
            <a:ext cx="1106905" cy="430887"/>
          </a:xfrm>
          <a:prstGeom prst="rect">
            <a:avLst/>
          </a:prstGeom>
          <a:noFill/>
        </p:spPr>
        <p:txBody>
          <a:bodyPr wrap="square" rtlCol="0">
            <a:spAutoFit/>
          </a:bodyPr>
          <a:lstStyle/>
          <a:p>
            <a:r>
              <a:rPr lang="en-US" sz="2200" b="1" dirty="0"/>
              <a:t>Read 2:</a:t>
            </a:r>
          </a:p>
        </p:txBody>
      </p:sp>
      <p:sp>
        <p:nvSpPr>
          <p:cNvPr id="17" name="Rounded Rectangle 16"/>
          <p:cNvSpPr/>
          <p:nvPr/>
        </p:nvSpPr>
        <p:spPr>
          <a:xfrm>
            <a:off x="2422357" y="2708610"/>
            <a:ext cx="1876927" cy="2424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767941" y="2703427"/>
            <a:ext cx="1876927" cy="2424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69742" y="3531137"/>
            <a:ext cx="1467452" cy="769441"/>
          </a:xfrm>
          <a:prstGeom prst="rect">
            <a:avLst/>
          </a:prstGeom>
          <a:noFill/>
        </p:spPr>
        <p:txBody>
          <a:bodyPr wrap="square" rtlCol="0">
            <a:spAutoFit/>
          </a:bodyPr>
          <a:lstStyle/>
          <a:p>
            <a:pPr algn="ctr"/>
            <a:r>
              <a:rPr lang="en-US" sz="2200" b="1" dirty="0"/>
              <a:t>k-mers for Read 1:</a:t>
            </a:r>
          </a:p>
        </p:txBody>
      </p:sp>
      <p:sp>
        <p:nvSpPr>
          <p:cNvPr id="20" name="TextBox 19"/>
          <p:cNvSpPr txBox="1"/>
          <p:nvPr/>
        </p:nvSpPr>
        <p:spPr>
          <a:xfrm>
            <a:off x="4391762" y="3531138"/>
            <a:ext cx="1467452" cy="769441"/>
          </a:xfrm>
          <a:prstGeom prst="rect">
            <a:avLst/>
          </a:prstGeom>
          <a:noFill/>
        </p:spPr>
        <p:txBody>
          <a:bodyPr wrap="square" rtlCol="0">
            <a:spAutoFit/>
          </a:bodyPr>
          <a:lstStyle/>
          <a:p>
            <a:pPr algn="ctr"/>
            <a:r>
              <a:rPr lang="en-US" sz="2200" b="1" dirty="0"/>
              <a:t>k-mers for Read 2:</a:t>
            </a:r>
          </a:p>
        </p:txBody>
      </p:sp>
    </p:spTree>
    <p:extLst>
      <p:ext uri="{BB962C8B-B14F-4D97-AF65-F5344CB8AC3E}">
        <p14:creationId xmlns:p14="http://schemas.microsoft.com/office/powerpoint/2010/main" val="143075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
                                            <p:txEl>
                                              <p:pRg st="5" end="5"/>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xEl>
                                              <p:pRg st="6" end="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GraphMap vs. Minimap</a:t>
            </a:r>
          </a:p>
        </p:txBody>
      </p:sp>
      <p:sp>
        <p:nvSpPr>
          <p:cNvPr id="3" name="Content Placeholder 2"/>
          <p:cNvSpPr>
            <a:spLocks noGrp="1"/>
          </p:cNvSpPr>
          <p:nvPr>
            <p:ph idx="1"/>
          </p:nvPr>
        </p:nvSpPr>
        <p:spPr/>
        <p:txBody>
          <a:bodyPr>
            <a:noAutofit/>
          </a:bodyPr>
          <a:lstStyle/>
          <a:p>
            <a:pPr marL="365125" indent="-314325" algn="just">
              <a:lnSpc>
                <a:spcPct val="100000"/>
              </a:lnSpc>
              <a:spcBef>
                <a:spcPts val="600"/>
              </a:spcBef>
              <a:spcAft>
                <a:spcPts val="600"/>
              </a:spcAft>
              <a:buFont typeface="Wingdings" charset="2"/>
              <a:buChar char="q"/>
            </a:pPr>
            <a:r>
              <a:rPr lang="en-US" sz="2200" b="1" dirty="0">
                <a:solidFill>
                  <a:srgbClr val="00B050"/>
                </a:solidFill>
              </a:rPr>
              <a:t>Minimap</a:t>
            </a:r>
            <a:endParaRPr lang="en-US" sz="2200" b="1" dirty="0">
              <a:solidFill>
                <a:schemeClr val="tx1"/>
              </a:solidFill>
            </a:endParaRPr>
          </a:p>
          <a:p>
            <a:pPr marL="538163" lvl="1" indent="-260350" algn="just">
              <a:lnSpc>
                <a:spcPct val="100000"/>
              </a:lnSpc>
              <a:spcBef>
                <a:spcPts val="600"/>
              </a:spcBef>
              <a:spcAft>
                <a:spcPts val="600"/>
              </a:spcAft>
              <a:buFont typeface="Courier New" charset="0"/>
              <a:buChar char="o"/>
            </a:pPr>
            <a:r>
              <a:rPr lang="en-US" sz="2200" dirty="0">
                <a:solidFill>
                  <a:schemeClr val="tx1"/>
                </a:solidFill>
              </a:rPr>
              <a:t>Finds minimum representative set of k-mers, i.e. </a:t>
            </a:r>
            <a:r>
              <a:rPr lang="en-US" sz="2200" b="1" dirty="0">
                <a:solidFill>
                  <a:schemeClr val="tx1"/>
                </a:solidFill>
              </a:rPr>
              <a:t>minimizers</a:t>
            </a:r>
            <a:r>
              <a:rPr lang="en-US" sz="2200" dirty="0">
                <a:solidFill>
                  <a:schemeClr val="tx1"/>
                </a:solidFill>
              </a:rPr>
              <a:t> and store them in hash table, instead of storing all k-mers.</a:t>
            </a: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endParaRPr lang="en-US" sz="2200" dirty="0">
              <a:solidFill>
                <a:schemeClr val="tx1"/>
              </a:solidFill>
            </a:endParaRPr>
          </a:p>
          <a:p>
            <a:pPr marL="538163" lvl="1" indent="-260350" algn="just">
              <a:lnSpc>
                <a:spcPct val="100000"/>
              </a:lnSpc>
              <a:spcBef>
                <a:spcPts val="600"/>
              </a:spcBef>
              <a:spcAft>
                <a:spcPts val="600"/>
              </a:spcAft>
              <a:buFont typeface="Courier New" charset="0"/>
              <a:buChar char="o"/>
            </a:pPr>
            <a:r>
              <a:rPr lang="en-US" sz="2200" dirty="0">
                <a:solidFill>
                  <a:schemeClr val="tx1"/>
                </a:solidFill>
              </a:rPr>
              <a:t>Finds overlaps between two reads by </a:t>
            </a:r>
            <a:r>
              <a:rPr lang="en-US" sz="2200" b="1" dirty="0">
                <a:solidFill>
                  <a:schemeClr val="tx1"/>
                </a:solidFill>
              </a:rPr>
              <a:t>minimizer similarity</a:t>
            </a:r>
            <a:r>
              <a:rPr lang="en-US" sz="2200" dirty="0">
                <a:solidFill>
                  <a:schemeClr val="tx1"/>
                </a:solidFill>
              </a:rPr>
              <a:t>.</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114</a:t>
            </a:fld>
            <a:endParaRPr lang="en-US" dirty="0"/>
          </a:p>
        </p:txBody>
      </p:sp>
      <p:sp>
        <p:nvSpPr>
          <p:cNvPr id="5" name="TextBox 4"/>
          <p:cNvSpPr txBox="1"/>
          <p:nvPr/>
        </p:nvSpPr>
        <p:spPr>
          <a:xfrm>
            <a:off x="2294021" y="2678773"/>
            <a:ext cx="1860884" cy="2705356"/>
          </a:xfrm>
          <a:prstGeom prst="rect">
            <a:avLst/>
          </a:prstGeom>
          <a:noFill/>
        </p:spPr>
        <p:txBody>
          <a:bodyPr wrap="square" rtlCol="0">
            <a:spAutoFit/>
          </a:bodyPr>
          <a:lstStyle/>
          <a:p>
            <a:pPr marL="15875" lvl="1" indent="0" algn="ctr">
              <a:lnSpc>
                <a:spcPct val="100000"/>
              </a:lnSpc>
              <a:spcBef>
                <a:spcPts val="600"/>
              </a:spcBef>
              <a:spcAft>
                <a:spcPts val="600"/>
              </a:spcAft>
              <a:buNone/>
            </a:pPr>
            <a:r>
              <a:rPr lang="mr-IN" sz="2200" dirty="0">
                <a:solidFill>
                  <a:schemeClr val="tx1">
                    <a:lumMod val="75000"/>
                    <a:lumOff val="25000"/>
                  </a:schemeClr>
                </a:solidFill>
              </a:rPr>
              <a:t>…</a:t>
            </a:r>
            <a:r>
              <a:rPr lang="en-US" sz="2200" dirty="0">
                <a:solidFill>
                  <a:schemeClr val="tx1">
                    <a:lumMod val="75000"/>
                    <a:lumOff val="25000"/>
                  </a:schemeClr>
                </a:solidFill>
              </a:rPr>
              <a:t>ACG</a:t>
            </a:r>
            <a:r>
              <a:rPr lang="en-US" sz="2200" b="1" dirty="0">
                <a:solidFill>
                  <a:schemeClr val="tx1">
                    <a:lumMod val="75000"/>
                    <a:lumOff val="25000"/>
                  </a:schemeClr>
                </a:solidFill>
              </a:rPr>
              <a:t>TACGT</a:t>
            </a:r>
          </a:p>
          <a:p>
            <a:pPr marL="15875" lvl="1" indent="0" algn="ctr">
              <a:lnSpc>
                <a:spcPct val="30000"/>
              </a:lnSpc>
              <a:buNone/>
            </a:pPr>
            <a:r>
              <a:rPr lang="tr-TR" sz="2200" dirty="0">
                <a:solidFill>
                  <a:schemeClr val="tx1">
                    <a:lumMod val="75000"/>
                    <a:lumOff val="25000"/>
                  </a:schemeClr>
                </a:solidFill>
              </a:rPr>
              <a:t>.</a:t>
            </a:r>
          </a:p>
          <a:p>
            <a:pPr marL="15875" lvl="1" indent="0" algn="ctr">
              <a:lnSpc>
                <a:spcPct val="30000"/>
              </a:lnSpc>
              <a:buNone/>
            </a:pPr>
            <a:r>
              <a:rPr lang="tr-TR" sz="2200" dirty="0">
                <a:solidFill>
                  <a:schemeClr val="tx1">
                    <a:lumMod val="75000"/>
                    <a:lumOff val="25000"/>
                  </a:schemeClr>
                </a:solidFill>
              </a:rPr>
              <a:t>.</a:t>
            </a:r>
          </a:p>
          <a:p>
            <a:pPr marL="15875" lvl="1" indent="0" algn="ctr">
              <a:lnSpc>
                <a:spcPct val="30000"/>
              </a:lnSpc>
              <a:buNone/>
            </a:pPr>
            <a:r>
              <a:rPr lang="tr-TR" sz="2200" dirty="0">
                <a:solidFill>
                  <a:schemeClr val="tx1">
                    <a:lumMod val="75000"/>
                    <a:lumOff val="25000"/>
                  </a:schemeClr>
                </a:solidFill>
              </a:rPr>
              <a:t>.</a:t>
            </a:r>
            <a:endParaRPr lang="en-US" sz="2200" dirty="0">
              <a:solidFill>
                <a:schemeClr val="tx1">
                  <a:lumMod val="75000"/>
                  <a:lumOff val="25000"/>
                </a:schemeClr>
              </a:solidFill>
            </a:endParaRPr>
          </a:p>
          <a:p>
            <a:pPr marL="15875" lvl="1" indent="0" algn="ctr">
              <a:lnSpc>
                <a:spcPct val="100000"/>
              </a:lnSpc>
              <a:spcBef>
                <a:spcPts val="600"/>
              </a:spcBef>
              <a:spcAft>
                <a:spcPts val="600"/>
              </a:spcAft>
              <a:buNone/>
            </a:pPr>
            <a:r>
              <a:rPr lang="mr-IN" sz="2200" dirty="0">
                <a:solidFill>
                  <a:schemeClr val="bg1"/>
                </a:solidFill>
              </a:rPr>
              <a:t>…</a:t>
            </a:r>
            <a:r>
              <a:rPr lang="en-US" sz="2200" b="1" u="sng" dirty="0">
                <a:solidFill>
                  <a:schemeClr val="tx1">
                    <a:lumMod val="75000"/>
                    <a:lumOff val="25000"/>
                  </a:schemeClr>
                </a:solidFill>
              </a:rPr>
              <a:t>ACG</a:t>
            </a:r>
            <a:r>
              <a:rPr lang="en-US" sz="2200" dirty="0">
                <a:solidFill>
                  <a:schemeClr val="tx1">
                    <a:lumMod val="75000"/>
                    <a:lumOff val="25000"/>
                  </a:schemeClr>
                </a:solidFill>
              </a:rPr>
              <a:t>TA</a:t>
            </a:r>
            <a:r>
              <a:rPr lang="en-US" sz="2200" dirty="0">
                <a:solidFill>
                  <a:schemeClr val="bg1"/>
                </a:solidFill>
              </a:rPr>
              <a:t>CGT</a:t>
            </a:r>
          </a:p>
          <a:p>
            <a:pPr marL="15875" lvl="1" indent="0" algn="ctr">
              <a:lnSpc>
                <a:spcPct val="100000"/>
              </a:lnSpc>
              <a:spcBef>
                <a:spcPts val="600"/>
              </a:spcBef>
              <a:spcAft>
                <a:spcPts val="600"/>
              </a:spcAft>
              <a:buNone/>
            </a:pPr>
            <a:r>
              <a:rPr lang="mr-IN" sz="2200" dirty="0">
                <a:solidFill>
                  <a:schemeClr val="bg1"/>
                </a:solidFill>
              </a:rPr>
              <a:t>…</a:t>
            </a:r>
            <a:r>
              <a:rPr lang="en-US" sz="2200" dirty="0">
                <a:solidFill>
                  <a:schemeClr val="bg1"/>
                </a:solidFill>
              </a:rPr>
              <a:t>A</a:t>
            </a:r>
            <a:r>
              <a:rPr lang="en-US" sz="2200" b="1" dirty="0">
                <a:solidFill>
                  <a:schemeClr val="tx1">
                    <a:lumMod val="75000"/>
                    <a:lumOff val="25000"/>
                  </a:schemeClr>
                </a:solidFill>
              </a:rPr>
              <a:t>CGT</a:t>
            </a:r>
            <a:r>
              <a:rPr lang="en-US" sz="2200" dirty="0">
                <a:solidFill>
                  <a:schemeClr val="tx1">
                    <a:lumMod val="75000"/>
                    <a:lumOff val="25000"/>
                  </a:schemeClr>
                </a:solidFill>
              </a:rPr>
              <a:t>AC</a:t>
            </a:r>
            <a:r>
              <a:rPr lang="en-US" sz="2200" dirty="0">
                <a:solidFill>
                  <a:schemeClr val="bg1"/>
                </a:solidFill>
              </a:rPr>
              <a:t>GT</a:t>
            </a:r>
          </a:p>
          <a:p>
            <a:pPr marL="15875" lvl="1" indent="0" algn="ctr">
              <a:lnSpc>
                <a:spcPct val="100000"/>
              </a:lnSpc>
              <a:spcBef>
                <a:spcPts val="600"/>
              </a:spcBef>
              <a:spcAft>
                <a:spcPts val="600"/>
              </a:spcAft>
              <a:buNone/>
            </a:pPr>
            <a:r>
              <a:rPr lang="mr-IN" sz="2200" dirty="0">
                <a:solidFill>
                  <a:schemeClr val="bg1"/>
                </a:solidFill>
              </a:rPr>
              <a:t>…</a:t>
            </a:r>
            <a:r>
              <a:rPr lang="en-US" sz="2200" dirty="0">
                <a:solidFill>
                  <a:schemeClr val="bg1"/>
                </a:solidFill>
              </a:rPr>
              <a:t>AC</a:t>
            </a:r>
            <a:r>
              <a:rPr lang="en-US" sz="2200" dirty="0">
                <a:solidFill>
                  <a:schemeClr val="tx1">
                    <a:lumMod val="75000"/>
                    <a:lumOff val="25000"/>
                  </a:schemeClr>
                </a:solidFill>
              </a:rPr>
              <a:t>GT</a:t>
            </a:r>
            <a:r>
              <a:rPr lang="en-US" sz="2200" b="1" dirty="0">
                <a:solidFill>
                  <a:schemeClr val="tx1">
                    <a:lumMod val="75000"/>
                    <a:lumOff val="25000"/>
                  </a:schemeClr>
                </a:solidFill>
              </a:rPr>
              <a:t>ACG</a:t>
            </a:r>
            <a:r>
              <a:rPr lang="en-US" sz="2200" dirty="0">
                <a:solidFill>
                  <a:schemeClr val="bg1"/>
                </a:solidFill>
              </a:rPr>
              <a:t>T</a:t>
            </a:r>
          </a:p>
          <a:p>
            <a:pPr marL="15875" lvl="1" indent="0" algn="ctr">
              <a:lnSpc>
                <a:spcPct val="100000"/>
              </a:lnSpc>
              <a:spcBef>
                <a:spcPts val="600"/>
              </a:spcBef>
              <a:spcAft>
                <a:spcPts val="600"/>
              </a:spcAft>
              <a:buNone/>
            </a:pPr>
            <a:r>
              <a:rPr lang="mr-IN" sz="2200" dirty="0">
                <a:solidFill>
                  <a:schemeClr val="bg1"/>
                </a:solidFill>
              </a:rPr>
              <a:t>…</a:t>
            </a:r>
            <a:r>
              <a:rPr lang="en-US" sz="2200" b="1" dirty="0">
                <a:solidFill>
                  <a:schemeClr val="bg1"/>
                </a:solidFill>
              </a:rPr>
              <a:t>ACG</a:t>
            </a:r>
            <a:r>
              <a:rPr lang="en-US" sz="2200" dirty="0">
                <a:solidFill>
                  <a:schemeClr val="tx1">
                    <a:lumMod val="75000"/>
                    <a:lumOff val="25000"/>
                  </a:schemeClr>
                </a:solidFill>
              </a:rPr>
              <a:t>T</a:t>
            </a:r>
            <a:r>
              <a:rPr lang="en-US" sz="2200" b="1" dirty="0">
                <a:solidFill>
                  <a:schemeClr val="tx1">
                    <a:lumMod val="75000"/>
                    <a:lumOff val="25000"/>
                  </a:schemeClr>
                </a:solidFill>
              </a:rPr>
              <a:t>A</a:t>
            </a:r>
            <a:r>
              <a:rPr lang="en-US" sz="2200" b="1" u="sng" dirty="0">
                <a:solidFill>
                  <a:schemeClr val="tx1">
                    <a:lumMod val="75000"/>
                    <a:lumOff val="25000"/>
                  </a:schemeClr>
                </a:solidFill>
              </a:rPr>
              <a:t>CG</a:t>
            </a:r>
            <a:r>
              <a:rPr lang="en-US" sz="2200" u="sng" dirty="0">
                <a:solidFill>
                  <a:schemeClr val="tx1">
                    <a:lumMod val="75000"/>
                    <a:lumOff val="25000"/>
                  </a:schemeClr>
                </a:solidFill>
              </a:rPr>
              <a:t>T</a:t>
            </a:r>
            <a:endParaRPr lang="en-US" u="sng" dirty="0">
              <a:solidFill>
                <a:schemeClr val="tx1">
                  <a:lumMod val="75000"/>
                  <a:lumOff val="25000"/>
                </a:schemeClr>
              </a:solidFill>
            </a:endParaRPr>
          </a:p>
        </p:txBody>
      </p:sp>
      <p:sp>
        <p:nvSpPr>
          <p:cNvPr id="6" name="TextBox 5"/>
          <p:cNvSpPr txBox="1"/>
          <p:nvPr/>
        </p:nvSpPr>
        <p:spPr>
          <a:xfrm>
            <a:off x="5786389" y="2668001"/>
            <a:ext cx="1860884" cy="2726900"/>
          </a:xfrm>
          <a:prstGeom prst="rect">
            <a:avLst/>
          </a:prstGeom>
          <a:noFill/>
        </p:spPr>
        <p:txBody>
          <a:bodyPr wrap="square" rtlCol="0">
            <a:spAutoFit/>
          </a:bodyPr>
          <a:lstStyle/>
          <a:p>
            <a:pPr marL="15875" lvl="1" indent="0" algn="ctr">
              <a:lnSpc>
                <a:spcPct val="100000"/>
              </a:lnSpc>
              <a:spcBef>
                <a:spcPts val="600"/>
              </a:spcBef>
              <a:spcAft>
                <a:spcPts val="600"/>
              </a:spcAft>
              <a:buNone/>
            </a:pPr>
            <a:r>
              <a:rPr lang="en-US" sz="2200" b="1" dirty="0">
                <a:solidFill>
                  <a:schemeClr val="tx1">
                    <a:lumMod val="75000"/>
                    <a:lumOff val="25000"/>
                  </a:schemeClr>
                </a:solidFill>
              </a:rPr>
              <a:t>TACGT</a:t>
            </a:r>
            <a:r>
              <a:rPr lang="en-US" sz="2200" dirty="0">
                <a:solidFill>
                  <a:schemeClr val="tx1">
                    <a:lumMod val="75000"/>
                    <a:lumOff val="25000"/>
                  </a:schemeClr>
                </a:solidFill>
              </a:rPr>
              <a:t>ATA</a:t>
            </a:r>
            <a:r>
              <a:rPr lang="mr-IN" sz="2200" dirty="0">
                <a:solidFill>
                  <a:schemeClr val="tx1">
                    <a:lumMod val="75000"/>
                    <a:lumOff val="25000"/>
                  </a:schemeClr>
                </a:solidFill>
              </a:rPr>
              <a:t>…</a:t>
            </a:r>
            <a:endParaRPr lang="en-US" sz="2200" dirty="0">
              <a:solidFill>
                <a:schemeClr val="tx1">
                  <a:lumMod val="75000"/>
                  <a:lumOff val="25000"/>
                </a:schemeClr>
              </a:solidFill>
            </a:endParaRPr>
          </a:p>
          <a:p>
            <a:pPr marL="15875" lvl="1" indent="0" algn="ctr">
              <a:lnSpc>
                <a:spcPct val="100000"/>
              </a:lnSpc>
              <a:spcBef>
                <a:spcPts val="600"/>
              </a:spcBef>
              <a:spcAft>
                <a:spcPts val="600"/>
              </a:spcAft>
              <a:buNone/>
            </a:pPr>
            <a:r>
              <a:rPr lang="en-US" sz="2200" u="sng" dirty="0">
                <a:solidFill>
                  <a:schemeClr val="tx1">
                    <a:lumMod val="75000"/>
                    <a:lumOff val="25000"/>
                  </a:schemeClr>
                </a:solidFill>
              </a:rPr>
              <a:t>T</a:t>
            </a:r>
            <a:r>
              <a:rPr lang="en-US" sz="2200" b="1" u="sng" dirty="0">
                <a:solidFill>
                  <a:schemeClr val="tx1">
                    <a:lumMod val="75000"/>
                    <a:lumOff val="25000"/>
                  </a:schemeClr>
                </a:solidFill>
              </a:rPr>
              <a:t>AC</a:t>
            </a:r>
            <a:r>
              <a:rPr lang="en-US" sz="2200" b="1" dirty="0">
                <a:solidFill>
                  <a:schemeClr val="tx1">
                    <a:lumMod val="75000"/>
                    <a:lumOff val="25000"/>
                  </a:schemeClr>
                </a:solidFill>
              </a:rPr>
              <a:t>G</a:t>
            </a:r>
            <a:r>
              <a:rPr lang="en-US" sz="2200" dirty="0">
                <a:solidFill>
                  <a:schemeClr val="tx1">
                    <a:lumMod val="75000"/>
                    <a:lumOff val="25000"/>
                  </a:schemeClr>
                </a:solidFill>
              </a:rPr>
              <a:t>T</a:t>
            </a:r>
            <a:r>
              <a:rPr lang="en-US" sz="2200" dirty="0">
                <a:solidFill>
                  <a:schemeClr val="bg1"/>
                </a:solidFill>
              </a:rPr>
              <a:t>ATA</a:t>
            </a:r>
            <a:r>
              <a:rPr lang="mr-IN" sz="2200" dirty="0">
                <a:solidFill>
                  <a:schemeClr val="bg1"/>
                </a:solidFill>
              </a:rPr>
              <a:t>…</a:t>
            </a:r>
            <a:endParaRPr lang="tr-TR" sz="2200" dirty="0">
              <a:solidFill>
                <a:schemeClr val="bg1"/>
              </a:solidFill>
            </a:endParaRPr>
          </a:p>
          <a:p>
            <a:pPr marL="15875" lvl="1" algn="ctr">
              <a:spcBef>
                <a:spcPts val="600"/>
              </a:spcBef>
              <a:spcAft>
                <a:spcPts val="600"/>
              </a:spcAft>
            </a:pPr>
            <a:r>
              <a:rPr lang="en-US" sz="2200" dirty="0">
                <a:solidFill>
                  <a:schemeClr val="bg1"/>
                </a:solidFill>
              </a:rPr>
              <a:t>T</a:t>
            </a:r>
            <a:r>
              <a:rPr lang="en-US" sz="2200" b="1" dirty="0">
                <a:solidFill>
                  <a:schemeClr val="tx1">
                    <a:lumMod val="75000"/>
                    <a:lumOff val="25000"/>
                  </a:schemeClr>
                </a:solidFill>
              </a:rPr>
              <a:t>ACG</a:t>
            </a:r>
            <a:r>
              <a:rPr lang="en-US" sz="2200" dirty="0">
                <a:solidFill>
                  <a:schemeClr val="tx1">
                    <a:lumMod val="75000"/>
                    <a:lumOff val="25000"/>
                  </a:schemeClr>
                </a:solidFill>
              </a:rPr>
              <a:t>TA</a:t>
            </a:r>
            <a:r>
              <a:rPr lang="en-US" sz="2200" dirty="0">
                <a:solidFill>
                  <a:schemeClr val="bg1"/>
                </a:solidFill>
              </a:rPr>
              <a:t>TA</a:t>
            </a:r>
            <a:r>
              <a:rPr lang="mr-IN" sz="2200" dirty="0">
                <a:solidFill>
                  <a:schemeClr val="bg1"/>
                </a:solidFill>
              </a:rPr>
              <a:t>…</a:t>
            </a:r>
            <a:endParaRPr lang="en-US" sz="2200" dirty="0">
              <a:solidFill>
                <a:schemeClr val="bg1"/>
              </a:solidFill>
            </a:endParaRPr>
          </a:p>
          <a:p>
            <a:pPr marL="15875" lvl="1" algn="ctr">
              <a:spcBef>
                <a:spcPts val="600"/>
              </a:spcBef>
              <a:spcAft>
                <a:spcPts val="600"/>
              </a:spcAft>
            </a:pPr>
            <a:r>
              <a:rPr lang="en-US" sz="2200" dirty="0">
                <a:solidFill>
                  <a:schemeClr val="bg1"/>
                </a:solidFill>
              </a:rPr>
              <a:t>TA</a:t>
            </a:r>
            <a:r>
              <a:rPr lang="en-US" sz="2200" b="1" dirty="0">
                <a:solidFill>
                  <a:schemeClr val="tx1">
                    <a:lumMod val="75000"/>
                    <a:lumOff val="25000"/>
                  </a:schemeClr>
                </a:solidFill>
              </a:rPr>
              <a:t>CGT</a:t>
            </a:r>
            <a:r>
              <a:rPr lang="en-US" sz="2200" dirty="0">
                <a:solidFill>
                  <a:schemeClr val="tx1">
                    <a:lumMod val="75000"/>
                    <a:lumOff val="25000"/>
                  </a:schemeClr>
                </a:solidFill>
              </a:rPr>
              <a:t>AT</a:t>
            </a:r>
            <a:r>
              <a:rPr lang="en-US" sz="2200" dirty="0">
                <a:solidFill>
                  <a:schemeClr val="bg1"/>
                </a:solidFill>
              </a:rPr>
              <a:t>A</a:t>
            </a:r>
            <a:r>
              <a:rPr lang="mr-IN" sz="2200" dirty="0">
                <a:solidFill>
                  <a:schemeClr val="bg1"/>
                </a:solidFill>
              </a:rPr>
              <a:t>…</a:t>
            </a:r>
            <a:endParaRPr lang="en-US" sz="2200" dirty="0">
              <a:solidFill>
                <a:schemeClr val="bg1"/>
              </a:solidFill>
            </a:endParaRPr>
          </a:p>
          <a:p>
            <a:pPr marL="15875" lvl="1" algn="ctr">
              <a:spcBef>
                <a:spcPts val="600"/>
              </a:spcBef>
              <a:spcAft>
                <a:spcPts val="600"/>
              </a:spcAft>
            </a:pPr>
            <a:r>
              <a:rPr lang="en-US" sz="2200" dirty="0">
                <a:solidFill>
                  <a:schemeClr val="bg1"/>
                </a:solidFill>
              </a:rPr>
              <a:t>TAC</a:t>
            </a:r>
            <a:r>
              <a:rPr lang="en-US" sz="2200" dirty="0">
                <a:solidFill>
                  <a:schemeClr val="tx1">
                    <a:lumMod val="75000"/>
                    <a:lumOff val="25000"/>
                  </a:schemeClr>
                </a:solidFill>
              </a:rPr>
              <a:t>GT</a:t>
            </a:r>
            <a:r>
              <a:rPr lang="en-US" sz="2200" b="1" u="sng" dirty="0">
                <a:solidFill>
                  <a:schemeClr val="tx1">
                    <a:lumMod val="75000"/>
                    <a:lumOff val="25000"/>
                  </a:schemeClr>
                </a:solidFill>
              </a:rPr>
              <a:t>ATA</a:t>
            </a:r>
            <a:r>
              <a:rPr lang="mr-IN" sz="2200" dirty="0">
                <a:solidFill>
                  <a:schemeClr val="bg1"/>
                </a:solidFill>
              </a:rPr>
              <a:t>…</a:t>
            </a:r>
            <a:endParaRPr lang="en-US" sz="2200" dirty="0">
              <a:solidFill>
                <a:schemeClr val="bg1"/>
              </a:solidFill>
            </a:endParaRPr>
          </a:p>
          <a:p>
            <a:pPr marL="15875" lvl="1" indent="0" algn="ctr">
              <a:lnSpc>
                <a:spcPct val="30000"/>
              </a:lnSpc>
              <a:buNone/>
            </a:pPr>
            <a:r>
              <a:rPr lang="tr-TR" dirty="0">
                <a:solidFill>
                  <a:schemeClr val="tx1">
                    <a:lumMod val="75000"/>
                    <a:lumOff val="25000"/>
                  </a:schemeClr>
                </a:solidFill>
              </a:rPr>
              <a:t>.</a:t>
            </a:r>
          </a:p>
          <a:p>
            <a:pPr marL="15875" lvl="1" indent="0" algn="ctr">
              <a:lnSpc>
                <a:spcPct val="30000"/>
              </a:lnSpc>
              <a:buNone/>
            </a:pPr>
            <a:r>
              <a:rPr lang="tr-TR" dirty="0">
                <a:solidFill>
                  <a:schemeClr val="tx1">
                    <a:lumMod val="75000"/>
                    <a:lumOff val="25000"/>
                  </a:schemeClr>
                </a:solidFill>
              </a:rPr>
              <a:t>.</a:t>
            </a:r>
          </a:p>
          <a:p>
            <a:pPr marL="15875" lvl="1" indent="0" algn="ctr">
              <a:lnSpc>
                <a:spcPct val="30000"/>
              </a:lnSpc>
              <a:buNone/>
            </a:pPr>
            <a:r>
              <a:rPr lang="tr-TR" dirty="0">
                <a:solidFill>
                  <a:schemeClr val="tx1">
                    <a:lumMod val="75000"/>
                    <a:lumOff val="25000"/>
                  </a:schemeClr>
                </a:solidFill>
              </a:rPr>
              <a:t>.</a:t>
            </a:r>
            <a:endParaRPr lang="en-US" dirty="0">
              <a:solidFill>
                <a:schemeClr val="tx1">
                  <a:lumMod val="75000"/>
                  <a:lumOff val="25000"/>
                </a:schemeClr>
              </a:solidFill>
            </a:endParaRPr>
          </a:p>
        </p:txBody>
      </p:sp>
      <p:sp>
        <p:nvSpPr>
          <p:cNvPr id="7" name="TextBox 6"/>
          <p:cNvSpPr txBox="1"/>
          <p:nvPr/>
        </p:nvSpPr>
        <p:spPr>
          <a:xfrm>
            <a:off x="1315452" y="2679031"/>
            <a:ext cx="1106905" cy="430887"/>
          </a:xfrm>
          <a:prstGeom prst="rect">
            <a:avLst/>
          </a:prstGeom>
          <a:noFill/>
        </p:spPr>
        <p:txBody>
          <a:bodyPr wrap="square" rtlCol="0">
            <a:spAutoFit/>
          </a:bodyPr>
          <a:lstStyle/>
          <a:p>
            <a:r>
              <a:rPr lang="en-US" sz="2200" b="1"/>
              <a:t>Read 1:</a:t>
            </a:r>
          </a:p>
        </p:txBody>
      </p:sp>
      <p:sp>
        <p:nvSpPr>
          <p:cNvPr id="8" name="TextBox 7"/>
          <p:cNvSpPr txBox="1"/>
          <p:nvPr/>
        </p:nvSpPr>
        <p:spPr>
          <a:xfrm>
            <a:off x="4814487" y="2678773"/>
            <a:ext cx="1106905" cy="430887"/>
          </a:xfrm>
          <a:prstGeom prst="rect">
            <a:avLst/>
          </a:prstGeom>
          <a:noFill/>
        </p:spPr>
        <p:txBody>
          <a:bodyPr wrap="square" rtlCol="0">
            <a:spAutoFit/>
          </a:bodyPr>
          <a:lstStyle/>
          <a:p>
            <a:r>
              <a:rPr lang="en-US" sz="2200" b="1" dirty="0"/>
              <a:t>Read 2:</a:t>
            </a:r>
          </a:p>
        </p:txBody>
      </p:sp>
      <p:sp>
        <p:nvSpPr>
          <p:cNvPr id="9" name="Rounded Rectangle 8"/>
          <p:cNvSpPr/>
          <p:nvPr/>
        </p:nvSpPr>
        <p:spPr>
          <a:xfrm>
            <a:off x="2422357" y="3029450"/>
            <a:ext cx="1876927" cy="2424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767941" y="3024267"/>
            <a:ext cx="1876927" cy="24248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9885" y="3301408"/>
            <a:ext cx="1614235" cy="1446550"/>
          </a:xfrm>
          <a:prstGeom prst="rect">
            <a:avLst/>
          </a:prstGeom>
          <a:noFill/>
        </p:spPr>
        <p:txBody>
          <a:bodyPr wrap="square" rtlCol="0">
            <a:spAutoFit/>
          </a:bodyPr>
          <a:lstStyle/>
          <a:p>
            <a:pPr algn="ctr"/>
            <a:r>
              <a:rPr lang="en-US" sz="2200" b="1" dirty="0"/>
              <a:t>minimizers for Read 1:</a:t>
            </a:r>
          </a:p>
          <a:p>
            <a:pPr algn="ctr"/>
            <a:r>
              <a:rPr lang="en-US" sz="2200" dirty="0">
                <a:solidFill>
                  <a:srgbClr val="C00000"/>
                </a:solidFill>
              </a:rPr>
              <a:t>ACG</a:t>
            </a:r>
          </a:p>
          <a:p>
            <a:pPr algn="ctr"/>
            <a:r>
              <a:rPr lang="en-US" sz="2200" dirty="0">
                <a:solidFill>
                  <a:srgbClr val="C00000"/>
                </a:solidFill>
              </a:rPr>
              <a:t>CGT</a:t>
            </a:r>
          </a:p>
        </p:txBody>
      </p:sp>
      <p:sp>
        <p:nvSpPr>
          <p:cNvPr id="12" name="TextBox 11"/>
          <p:cNvSpPr txBox="1"/>
          <p:nvPr/>
        </p:nvSpPr>
        <p:spPr>
          <a:xfrm>
            <a:off x="4247383" y="3301408"/>
            <a:ext cx="1636296" cy="2123658"/>
          </a:xfrm>
          <a:prstGeom prst="rect">
            <a:avLst/>
          </a:prstGeom>
          <a:noFill/>
        </p:spPr>
        <p:txBody>
          <a:bodyPr wrap="square" rtlCol="0">
            <a:spAutoFit/>
          </a:bodyPr>
          <a:lstStyle/>
          <a:p>
            <a:pPr algn="ctr"/>
            <a:r>
              <a:rPr lang="en-US" sz="2200" b="1" dirty="0"/>
              <a:t>minimizers for Read 2:</a:t>
            </a:r>
          </a:p>
          <a:p>
            <a:pPr algn="ctr"/>
            <a:r>
              <a:rPr lang="en-US" sz="2200" dirty="0"/>
              <a:t>TAC</a:t>
            </a:r>
          </a:p>
          <a:p>
            <a:pPr algn="ctr"/>
            <a:r>
              <a:rPr lang="en-US" sz="2200" dirty="0">
                <a:solidFill>
                  <a:srgbClr val="C00000"/>
                </a:solidFill>
              </a:rPr>
              <a:t>ACG</a:t>
            </a:r>
          </a:p>
          <a:p>
            <a:pPr algn="ctr"/>
            <a:r>
              <a:rPr lang="en-US" sz="2200" dirty="0">
                <a:solidFill>
                  <a:srgbClr val="C00000"/>
                </a:solidFill>
              </a:rPr>
              <a:t>CGT</a:t>
            </a:r>
          </a:p>
          <a:p>
            <a:pPr algn="ctr"/>
            <a:r>
              <a:rPr lang="en-US" sz="2200" dirty="0"/>
              <a:t>ATA</a:t>
            </a:r>
          </a:p>
        </p:txBody>
      </p:sp>
    </p:spTree>
    <p:extLst>
      <p:ext uri="{BB962C8B-B14F-4D97-AF65-F5344CB8AC3E}">
        <p14:creationId xmlns:p14="http://schemas.microsoft.com/office/powerpoint/2010/main" val="249543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5" end="5"/>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2">
                                            <p:txEl>
                                              <p:pRg st="0" end="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
                                            <p:txEl>
                                              <p:pRg st="1" end="1"/>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
                                            <p:txEl>
                                              <p:pRg st="2" end="2"/>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
                                            <p:txEl>
                                              <p:pRg st="3" end="3"/>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6963" y="1195441"/>
            <a:ext cx="8410073" cy="4983686"/>
          </a:xfrm>
        </p:spPr>
        <p:txBody>
          <a:bodyPr>
            <a:noAutofit/>
          </a:bodyPr>
          <a:lstStyle/>
          <a:p>
            <a:pPr marL="534988" indent="-398463">
              <a:lnSpc>
                <a:spcPct val="100000"/>
              </a:lnSpc>
              <a:spcBef>
                <a:spcPts val="0"/>
              </a:spcBef>
              <a:spcAft>
                <a:spcPts val="1200"/>
              </a:spcAft>
              <a:buFont typeface="Wingdings" charset="2"/>
              <a:buChar char="q"/>
            </a:pPr>
            <a:r>
              <a:rPr lang="en-US" sz="2100" dirty="0">
                <a:solidFill>
                  <a:schemeClr val="tx1"/>
                </a:solidFill>
              </a:rPr>
              <a:t>Canu [</a:t>
            </a:r>
            <a:r>
              <a:rPr lang="en-US" sz="2100" dirty="0" err="1">
                <a:solidFill>
                  <a:schemeClr val="tx1"/>
                </a:solidFill>
              </a:rPr>
              <a:t>Koren</a:t>
            </a:r>
            <a:r>
              <a:rPr lang="en-US" sz="2100" dirty="0">
                <a:solidFill>
                  <a:schemeClr val="tx1"/>
                </a:solidFill>
              </a:rPr>
              <a:t>+, Genome Research 2017]</a:t>
            </a:r>
          </a:p>
          <a:p>
            <a:pPr marL="827088" lvl="1" indent="-292100">
              <a:lnSpc>
                <a:spcPct val="100000"/>
              </a:lnSpc>
              <a:spcBef>
                <a:spcPts val="0"/>
              </a:spcBef>
              <a:spcAft>
                <a:spcPts val="0"/>
              </a:spcAft>
              <a:buFont typeface="Courier New" panose="02070309020205020404" pitchFamily="49" charset="0"/>
              <a:buChar char="o"/>
            </a:pPr>
            <a:r>
              <a:rPr lang="en-US" sz="2100" dirty="0"/>
              <a:t>Performs </a:t>
            </a:r>
            <a:r>
              <a:rPr lang="en-US" sz="2100" dirty="0">
                <a:solidFill>
                  <a:schemeClr val="accent1"/>
                </a:solidFill>
              </a:rPr>
              <a:t>error-correction</a:t>
            </a:r>
            <a:r>
              <a:rPr lang="en-US" sz="2100" dirty="0"/>
              <a:t> as the initial step of its own pipeline</a:t>
            </a:r>
          </a:p>
          <a:p>
            <a:pPr marL="1009650" lvl="2" indent="-200025">
              <a:lnSpc>
                <a:spcPct val="100000"/>
              </a:lnSpc>
              <a:spcBef>
                <a:spcPts val="0"/>
              </a:spcBef>
              <a:spcAft>
                <a:spcPts val="0"/>
              </a:spcAft>
              <a:buFont typeface="Wingdings" pitchFamily="2" charset="2"/>
              <a:buChar char="§"/>
            </a:pPr>
            <a:r>
              <a:rPr lang="en-US" sz="2100" dirty="0"/>
              <a:t>Improves the accuracy of the bases in the reads</a:t>
            </a:r>
          </a:p>
          <a:p>
            <a:pPr marL="1009650" lvl="2" indent="-200025">
              <a:lnSpc>
                <a:spcPct val="100000"/>
              </a:lnSpc>
              <a:spcBef>
                <a:spcPts val="0"/>
              </a:spcBef>
              <a:spcAft>
                <a:spcPts val="0"/>
              </a:spcAft>
              <a:buFont typeface="Wingdings" pitchFamily="2" charset="2"/>
              <a:buChar char="§"/>
            </a:pPr>
            <a:r>
              <a:rPr lang="en-US" sz="2100" dirty="0"/>
              <a:t>Computationally-expensive</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827088" lvl="1" indent="-292100">
              <a:lnSpc>
                <a:spcPct val="100000"/>
              </a:lnSpc>
              <a:spcBef>
                <a:spcPts val="0"/>
              </a:spcBef>
              <a:spcAft>
                <a:spcPts val="0"/>
              </a:spcAft>
              <a:buFont typeface="Courier New" panose="02070309020205020404" pitchFamily="49" charset="0"/>
              <a:buChar char="o"/>
            </a:pPr>
            <a:r>
              <a:rPr lang="en-US" sz="2100" dirty="0"/>
              <a:t>After the error-correction step, finds overlaps between </a:t>
            </a:r>
            <a:r>
              <a:rPr lang="en-US" sz="2100" dirty="0">
                <a:solidFill>
                  <a:schemeClr val="accent1"/>
                </a:solidFill>
              </a:rPr>
              <a:t>corrected reads</a:t>
            </a:r>
            <a:r>
              <a:rPr lang="en-US" sz="2100" dirty="0"/>
              <a:t> and constructs a draft assembly </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534988" lvl="1" indent="-398463">
              <a:lnSpc>
                <a:spcPct val="100000"/>
              </a:lnSpc>
              <a:spcBef>
                <a:spcPts val="0"/>
              </a:spcBef>
              <a:spcAft>
                <a:spcPts val="1200"/>
              </a:spcAft>
              <a:buFont typeface="Wingdings" charset="2"/>
              <a:buChar char="q"/>
            </a:pPr>
            <a:r>
              <a:rPr lang="en-US" sz="2100" dirty="0">
                <a:solidFill>
                  <a:schemeClr val="tx1"/>
                </a:solidFill>
              </a:rPr>
              <a:t>Miniasm [Li+, Bioinformatics 2016]</a:t>
            </a:r>
          </a:p>
          <a:p>
            <a:pPr marL="827088" lvl="1" indent="-292100">
              <a:lnSpc>
                <a:spcPct val="100000"/>
              </a:lnSpc>
              <a:spcBef>
                <a:spcPts val="0"/>
              </a:spcBef>
              <a:spcAft>
                <a:spcPts val="0"/>
              </a:spcAft>
              <a:buFont typeface="Courier New" panose="02070309020205020404" pitchFamily="49" charset="0"/>
              <a:buChar char="o"/>
            </a:pPr>
            <a:r>
              <a:rPr lang="en-US" sz="2100" dirty="0"/>
              <a:t>Skips the error-correction step, and constructs the draft assembly from the </a:t>
            </a:r>
            <a:r>
              <a:rPr lang="en-US" sz="2100" dirty="0">
                <a:solidFill>
                  <a:schemeClr val="accent1"/>
                </a:solidFill>
              </a:rPr>
              <a:t>uncorrected read overlaps </a:t>
            </a:r>
            <a:r>
              <a:rPr lang="en-US" sz="2100" dirty="0"/>
              <a:t>computed in the previous step. </a:t>
            </a:r>
          </a:p>
          <a:p>
            <a:pPr marL="827088" lvl="1" indent="-292100">
              <a:lnSpc>
                <a:spcPct val="100000"/>
              </a:lnSpc>
              <a:spcBef>
                <a:spcPts val="0"/>
              </a:spcBef>
              <a:spcAft>
                <a:spcPts val="0"/>
              </a:spcAft>
              <a:buFont typeface="Courier New" panose="02070309020205020404" pitchFamily="49" charset="0"/>
              <a:buChar char="o"/>
            </a:pPr>
            <a:endParaRPr lang="en-US" sz="2100" dirty="0"/>
          </a:p>
          <a:p>
            <a:pPr marL="827088" lvl="1" indent="-292100">
              <a:lnSpc>
                <a:spcPct val="100000"/>
              </a:lnSpc>
              <a:spcBef>
                <a:spcPts val="0"/>
              </a:spcBef>
              <a:spcAft>
                <a:spcPts val="0"/>
              </a:spcAft>
              <a:buFont typeface="Courier New" panose="02070309020205020404" pitchFamily="49" charset="0"/>
              <a:buChar char="o"/>
            </a:pPr>
            <a:r>
              <a:rPr lang="en-US" sz="2100" dirty="0">
                <a:solidFill>
                  <a:schemeClr val="accent1"/>
                </a:solidFill>
              </a:rPr>
              <a:t>Lowers computational cost </a:t>
            </a:r>
            <a:r>
              <a:rPr lang="en-US" sz="2100" dirty="0"/>
              <a:t>but the accuracy of the draft assembly depends directly on the </a:t>
            </a:r>
            <a:r>
              <a:rPr lang="en-US" sz="2100" dirty="0">
                <a:solidFill>
                  <a:srgbClr val="C00000"/>
                </a:solidFill>
              </a:rPr>
              <a:t>accuracy of the uncorrected basecalled reads</a:t>
            </a:r>
            <a:r>
              <a:rPr lang="en-US" sz="2100" dirty="0"/>
              <a:t>.</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115</a:t>
            </a:fld>
            <a:endParaRPr lang="en-US" dirty="0"/>
          </a:p>
        </p:txBody>
      </p:sp>
      <p:sp>
        <p:nvSpPr>
          <p:cNvPr id="6" name="Title 5">
            <a:extLst>
              <a:ext uri="{FF2B5EF4-FFF2-40B4-BE49-F238E27FC236}">
                <a16:creationId xmlns:a16="http://schemas.microsoft.com/office/drawing/2014/main" id="{182893B1-D368-2A47-A89C-268AE57B454C}"/>
              </a:ext>
            </a:extLst>
          </p:cNvPr>
          <p:cNvSpPr>
            <a:spLocks noGrp="1"/>
          </p:cNvSpPr>
          <p:nvPr>
            <p:ph type="title"/>
          </p:nvPr>
        </p:nvSpPr>
        <p:spPr/>
        <p:txBody>
          <a:bodyPr>
            <a:normAutofit fontScale="90000"/>
          </a:bodyPr>
          <a:lstStyle/>
          <a:p>
            <a:r>
              <a:rPr lang="en-US" dirty="0"/>
              <a:t>Assembly Tools</a:t>
            </a:r>
          </a:p>
        </p:txBody>
      </p:sp>
    </p:spTree>
    <p:extLst>
      <p:ext uri="{BB962C8B-B14F-4D97-AF65-F5344CB8AC3E}">
        <p14:creationId xmlns:p14="http://schemas.microsoft.com/office/powerpoint/2010/main" val="244609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6963" y="1302327"/>
            <a:ext cx="8410073" cy="4695103"/>
          </a:xfrm>
        </p:spPr>
        <p:txBody>
          <a:bodyPr>
            <a:noAutofit/>
          </a:bodyPr>
          <a:lstStyle/>
          <a:p>
            <a:pPr marL="534988" indent="-398463">
              <a:lnSpc>
                <a:spcPct val="100000"/>
              </a:lnSpc>
              <a:spcBef>
                <a:spcPts val="300"/>
              </a:spcBef>
              <a:spcAft>
                <a:spcPts val="300"/>
              </a:spcAft>
              <a:buFont typeface="Wingdings" charset="2"/>
              <a:buChar char="q"/>
            </a:pPr>
            <a:r>
              <a:rPr lang="en-US" sz="2200" b="1" dirty="0">
                <a:solidFill>
                  <a:schemeClr val="tx1"/>
                </a:solidFill>
              </a:rPr>
              <a:t>Read Mapping tools</a:t>
            </a:r>
          </a:p>
          <a:p>
            <a:pPr marL="827088" lvl="1" indent="-292100">
              <a:lnSpc>
                <a:spcPct val="100000"/>
              </a:lnSpc>
              <a:spcBef>
                <a:spcPts val="300"/>
              </a:spcBef>
              <a:spcAft>
                <a:spcPts val="300"/>
              </a:spcAft>
              <a:buFont typeface="Courier New" panose="02070309020205020404" pitchFamily="49" charset="0"/>
              <a:buChar char="o"/>
            </a:pPr>
            <a:r>
              <a:rPr lang="en-US" sz="2200" dirty="0"/>
              <a:t>BWA-MEM [Li, </a:t>
            </a:r>
            <a:r>
              <a:rPr lang="en-US" sz="2200" dirty="0" err="1"/>
              <a:t>arXiv</a:t>
            </a:r>
            <a:r>
              <a:rPr lang="en-US" sz="2200" dirty="0"/>
              <a:t> 2013]</a:t>
            </a:r>
          </a:p>
          <a:p>
            <a:pPr marL="1009650" lvl="2" indent="-200025">
              <a:lnSpc>
                <a:spcPct val="100000"/>
              </a:lnSpc>
              <a:spcBef>
                <a:spcPts val="300"/>
              </a:spcBef>
              <a:spcAft>
                <a:spcPts val="300"/>
              </a:spcAft>
              <a:buFont typeface="Wingdings" pitchFamily="2" charset="2"/>
              <a:buChar char="§"/>
            </a:pPr>
            <a:r>
              <a:rPr lang="en-US" sz="2000" dirty="0"/>
              <a:t>Commonly used long-read mapper</a:t>
            </a:r>
          </a:p>
          <a:p>
            <a:pPr marL="827088" lvl="1" indent="-292100">
              <a:lnSpc>
                <a:spcPct val="100000"/>
              </a:lnSpc>
              <a:spcBef>
                <a:spcPts val="300"/>
              </a:spcBef>
              <a:spcAft>
                <a:spcPts val="300"/>
              </a:spcAft>
              <a:buFont typeface="Courier New" panose="02070309020205020404" pitchFamily="49" charset="0"/>
              <a:buChar char="o"/>
            </a:pPr>
            <a:r>
              <a:rPr lang="en-US" sz="2200" dirty="0"/>
              <a:t>GraphMap and Minimap (from Step 2)</a:t>
            </a:r>
          </a:p>
          <a:p>
            <a:pPr marL="827088" lvl="1" indent="-292100">
              <a:lnSpc>
                <a:spcPct val="100000"/>
              </a:lnSpc>
              <a:spcBef>
                <a:spcPts val="300"/>
              </a:spcBef>
              <a:spcAft>
                <a:spcPts val="300"/>
              </a:spcAft>
              <a:buFont typeface="Courier New" panose="02070309020205020404" pitchFamily="49" charset="0"/>
              <a:buChar char="o"/>
            </a:pPr>
            <a:endParaRPr lang="en-US" sz="2200" dirty="0">
              <a:solidFill>
                <a:schemeClr val="tx1"/>
              </a:solidFill>
            </a:endParaRPr>
          </a:p>
          <a:p>
            <a:pPr marL="534988" indent="-398463">
              <a:lnSpc>
                <a:spcPct val="100000"/>
              </a:lnSpc>
              <a:spcBef>
                <a:spcPts val="300"/>
              </a:spcBef>
              <a:spcAft>
                <a:spcPts val="300"/>
              </a:spcAft>
              <a:buFont typeface="Wingdings" charset="2"/>
              <a:buChar char="q"/>
            </a:pPr>
            <a:r>
              <a:rPr lang="en-US" sz="2200" b="1" dirty="0">
                <a:solidFill>
                  <a:schemeClr val="tx1"/>
                </a:solidFill>
              </a:rPr>
              <a:t>Polishing tools</a:t>
            </a:r>
          </a:p>
          <a:p>
            <a:pPr marL="827088" lvl="1" indent="-292100">
              <a:lnSpc>
                <a:spcPct val="100000"/>
              </a:lnSpc>
              <a:spcBef>
                <a:spcPts val="300"/>
              </a:spcBef>
              <a:spcAft>
                <a:spcPts val="300"/>
              </a:spcAft>
              <a:buFont typeface="Courier New" panose="02070309020205020404" pitchFamily="49" charset="0"/>
              <a:buChar char="o"/>
            </a:pPr>
            <a:r>
              <a:rPr lang="en-US" sz="2200" dirty="0"/>
              <a:t>Nanopolish [Loman+, Nature Methods 2015]</a:t>
            </a:r>
          </a:p>
          <a:p>
            <a:pPr marL="1009650" lvl="2" indent="-200025">
              <a:lnSpc>
                <a:spcPct val="100000"/>
              </a:lnSpc>
              <a:spcBef>
                <a:spcPts val="300"/>
              </a:spcBef>
              <a:spcAft>
                <a:spcPts val="300"/>
              </a:spcAft>
              <a:buFont typeface="Wingdings" pitchFamily="2" charset="2"/>
              <a:buChar char="§"/>
            </a:pPr>
            <a:r>
              <a:rPr lang="en-US" sz="2000" dirty="0"/>
              <a:t>HMM-based approach for polishing</a:t>
            </a:r>
            <a:endParaRPr lang="en-US" sz="2200" dirty="0"/>
          </a:p>
          <a:p>
            <a:pPr marL="827088" lvl="1" indent="-292100">
              <a:lnSpc>
                <a:spcPct val="100000"/>
              </a:lnSpc>
              <a:spcBef>
                <a:spcPts val="300"/>
              </a:spcBef>
              <a:spcAft>
                <a:spcPts val="300"/>
              </a:spcAft>
              <a:buFont typeface="Courier New" panose="02070309020205020404" pitchFamily="49" charset="0"/>
              <a:buChar char="o"/>
            </a:pPr>
            <a:r>
              <a:rPr lang="en-US" sz="2200" dirty="0"/>
              <a:t>Racon [</a:t>
            </a:r>
            <a:r>
              <a:rPr lang="en-US" sz="2200" dirty="0" err="1"/>
              <a:t>Vaser</a:t>
            </a:r>
            <a:r>
              <a:rPr lang="en-US" sz="2200" dirty="0"/>
              <a:t>+, Genome Research 2017]</a:t>
            </a:r>
          </a:p>
          <a:p>
            <a:pPr marL="1009650" lvl="2" indent="-200025">
              <a:lnSpc>
                <a:spcPct val="100000"/>
              </a:lnSpc>
              <a:spcBef>
                <a:spcPts val="300"/>
              </a:spcBef>
              <a:spcAft>
                <a:spcPts val="300"/>
              </a:spcAft>
              <a:buFont typeface="Wingdings" pitchFamily="2" charset="2"/>
              <a:buChar char="§"/>
            </a:pPr>
            <a:r>
              <a:rPr lang="en-US" sz="2000" dirty="0"/>
              <a:t>Alignment graph-based approach for polishing</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116</a:t>
            </a:fld>
            <a:endParaRPr lang="en-US" dirty="0"/>
          </a:p>
        </p:txBody>
      </p:sp>
      <p:sp>
        <p:nvSpPr>
          <p:cNvPr id="6" name="Title 5">
            <a:extLst>
              <a:ext uri="{FF2B5EF4-FFF2-40B4-BE49-F238E27FC236}">
                <a16:creationId xmlns:a16="http://schemas.microsoft.com/office/drawing/2014/main" id="{485AA9FF-0B4B-C24B-A623-B7D19994FDE7}"/>
              </a:ext>
            </a:extLst>
          </p:cNvPr>
          <p:cNvSpPr>
            <a:spLocks noGrp="1"/>
          </p:cNvSpPr>
          <p:nvPr>
            <p:ph type="title"/>
          </p:nvPr>
        </p:nvSpPr>
        <p:spPr/>
        <p:txBody>
          <a:bodyPr>
            <a:normAutofit fontScale="90000"/>
          </a:bodyPr>
          <a:lstStyle/>
          <a:p>
            <a:r>
              <a:rPr lang="en-US" dirty="0"/>
              <a:t>Read Mapping &amp; Polishing Tools</a:t>
            </a:r>
          </a:p>
        </p:txBody>
      </p:sp>
    </p:spTree>
    <p:extLst>
      <p:ext uri="{BB962C8B-B14F-4D97-AF65-F5344CB8AC3E}">
        <p14:creationId xmlns:p14="http://schemas.microsoft.com/office/powerpoint/2010/main" val="5816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rgbClr val="C0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orbel" panose="020B0503020204020204"/>
                <a:ea typeface="+mn-ea"/>
                <a:cs typeface="+mn-cs"/>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black"/>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black"/>
                </a:solidFill>
                <a:effectLst/>
                <a:uLnTx/>
                <a:uFillTx/>
                <a:latin typeface="Corbel" panose="020B0503020204020204"/>
                <a:ea typeface="+mn-ea"/>
                <a:cs typeface="+mn-cs"/>
              </a:rPr>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Raw signal data</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DNA reads</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Overlaps</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Draft assembly</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Assembly</a:t>
            </a:r>
          </a:p>
        </p:txBody>
      </p:sp>
      <p:sp>
        <p:nvSpPr>
          <p:cNvPr id="3" name="Slide Number Placeholder 2">
            <a:extLst>
              <a:ext uri="{FF2B5EF4-FFF2-40B4-BE49-F238E27FC236}">
                <a16:creationId xmlns:a16="http://schemas.microsoft.com/office/drawing/2014/main" id="{BFD1F654-9B46-C147-835B-E5F33DDAFC7C}"/>
              </a:ext>
            </a:extLst>
          </p:cNvPr>
          <p:cNvSpPr>
            <a:spLocks noGrp="1"/>
          </p:cNvSpPr>
          <p:nvPr>
            <p:ph type="sldNum" sz="quarter" idx="10"/>
          </p:nvPr>
        </p:nvSpPr>
        <p:spPr/>
        <p:txBody>
          <a:bodyPr/>
          <a:lstStyle/>
          <a:p>
            <a:fld id="{BE67019E-6B59-9444-A8F8-0CFAB6B6981D}" type="slidenum">
              <a:rPr lang="en-US" smtClean="0"/>
              <a:pPr/>
              <a:t>117</a:t>
            </a:fld>
            <a:endParaRPr lang="en-US" dirty="0"/>
          </a:p>
        </p:txBody>
      </p:sp>
    </p:spTree>
    <p:extLst>
      <p:ext uri="{BB962C8B-B14F-4D97-AF65-F5344CB8AC3E}">
        <p14:creationId xmlns:p14="http://schemas.microsoft.com/office/powerpoint/2010/main" val="32441513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118</a:t>
            </a:fld>
            <a:endParaRPr lang="en-US" dirty="0"/>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rgbClr val="C00000"/>
            </a:solidFill>
          </a:ln>
        </p:spPr>
        <p:txBody>
          <a:bodyPr wrap="square" rtlCol="0">
            <a:spAutoFit/>
          </a:bodyPr>
          <a:lstStyle/>
          <a:p>
            <a:pPr algn="ctr"/>
            <a:r>
              <a:rPr lang="en-US" b="1" dirty="0">
                <a:solidFill>
                  <a:srgbClr val="C00000"/>
                </a:solidFill>
              </a:rPr>
              <a:t>Basecalling</a:t>
            </a:r>
          </a:p>
          <a:p>
            <a:pPr algn="ctr"/>
            <a:r>
              <a:rPr lang="en-US" sz="1450" b="1" dirty="0"/>
              <a:t>Tools:</a:t>
            </a:r>
            <a:r>
              <a:rPr lang="en-US" sz="1450" dirty="0"/>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Read-to-Read Overlap Finding</a:t>
            </a:r>
          </a:p>
          <a:p>
            <a:pPr algn="ctr"/>
            <a:r>
              <a:rPr lang="en-US" sz="1450" b="1" dirty="0">
                <a:solidFill>
                  <a:schemeClr val="bg1">
                    <a:lumMod val="75000"/>
                  </a:schemeClr>
                </a:solidFill>
              </a:rPr>
              <a:t>Tools:</a:t>
            </a:r>
            <a:r>
              <a:rPr lang="en-US" sz="1450" dirty="0">
                <a:solidFill>
                  <a:schemeClr val="bg1">
                    <a:lumMod val="75000"/>
                  </a:schemeClr>
                </a:solidFill>
              </a:rPr>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Assembly</a:t>
            </a:r>
          </a:p>
          <a:p>
            <a:pPr algn="ctr"/>
            <a:r>
              <a:rPr lang="en-US" sz="1450" b="1" dirty="0">
                <a:solidFill>
                  <a:schemeClr val="bg1">
                    <a:lumMod val="75000"/>
                  </a:schemeClr>
                </a:solidFill>
              </a:rPr>
              <a:t>Tools:</a:t>
            </a:r>
            <a:r>
              <a:rPr lang="en-US" sz="1450" dirty="0">
                <a:solidFill>
                  <a:schemeClr val="bg1">
                    <a:lumMod val="75000"/>
                  </a:schemeClr>
                </a:solidFill>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Read Mapping</a:t>
            </a:r>
          </a:p>
          <a:p>
            <a:pPr algn="ctr"/>
            <a:r>
              <a:rPr lang="en-US" sz="1450" b="1" dirty="0">
                <a:solidFill>
                  <a:schemeClr val="bg1">
                    <a:lumMod val="75000"/>
                  </a:schemeClr>
                </a:solidFill>
              </a:rPr>
              <a:t>Tools:</a:t>
            </a:r>
            <a:r>
              <a:rPr lang="en-US" sz="1450" dirty="0">
                <a:solidFill>
                  <a:schemeClr val="bg1">
                    <a:lumMod val="75000"/>
                  </a:schemeClr>
                </a:solidFill>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Polishing</a:t>
            </a:r>
          </a:p>
          <a:p>
            <a:pPr algn="ctr"/>
            <a:r>
              <a:rPr lang="en-US" sz="1450" b="1" dirty="0">
                <a:solidFill>
                  <a:schemeClr val="bg1">
                    <a:lumMod val="75000"/>
                  </a:schemeClr>
                </a:solidFill>
              </a:rPr>
              <a:t>Tools:</a:t>
            </a:r>
            <a:r>
              <a:rPr lang="en-US" sz="1450" dirty="0">
                <a:solidFill>
                  <a:schemeClr val="bg1">
                    <a:lumMod val="75000"/>
                  </a:schemeClr>
                </a:solidFill>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p:spPr>
        <p:txBody>
          <a:bodyPr wrap="square" rtlCol="0">
            <a:spAutoFit/>
          </a:bodyPr>
          <a:lstStyle/>
          <a:p>
            <a:pPr algn="ctr"/>
            <a:r>
              <a:rPr lang="en-US"/>
              <a:t>Raw signal data</a:t>
            </a:r>
            <a:endParaRPr lang="en-US" dirty="0"/>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a:ln>
            <a:noFill/>
          </a:ln>
        </p:spPr>
        <p:txBody>
          <a:bodyPr wrap="square" rtlCol="0">
            <a:spAutoFit/>
          </a:bodyPr>
          <a:lstStyle/>
          <a:p>
            <a:pPr algn="ctr"/>
            <a:r>
              <a:rPr lang="en-US" dirty="0">
                <a:solidFill>
                  <a:schemeClr val="bg1">
                    <a:lumMod val="75000"/>
                  </a:schemeClr>
                </a:solidFill>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p:spPr>
        <p:txBody>
          <a:bodyPr wrap="square" rtlCol="0">
            <a:spAutoFit/>
          </a:bodyPr>
          <a:lstStyle/>
          <a:p>
            <a:pPr algn="ctr"/>
            <a:r>
              <a:rPr lang="en-US"/>
              <a:t>DNA reads</a:t>
            </a:r>
            <a:endParaRPr lang="en-US" dirty="0"/>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a:ln>
            <a:noFill/>
          </a:ln>
        </p:spPr>
        <p:txBody>
          <a:bodyPr wrap="square" rtlCol="0">
            <a:spAutoFit/>
          </a:bodyPr>
          <a:lstStyle/>
          <a:p>
            <a:pPr algn="ctr"/>
            <a:r>
              <a:rPr lang="en-US">
                <a:solidFill>
                  <a:schemeClr val="bg1">
                    <a:lumMod val="75000"/>
                  </a:schemeClr>
                </a:solidFill>
              </a:rPr>
              <a:t>Overlaps</a:t>
            </a:r>
            <a:endParaRPr lang="en-US" dirty="0">
              <a:solidFill>
                <a:schemeClr val="bg1">
                  <a:lumMod val="75000"/>
                </a:schemeClr>
              </a:solidFill>
            </a:endParaRPr>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a:ln>
            <a:noFill/>
          </a:ln>
        </p:spPr>
        <p:txBody>
          <a:bodyPr wrap="square" rtlCol="0">
            <a:spAutoFit/>
          </a:bodyPr>
          <a:lstStyle/>
          <a:p>
            <a:pPr algn="ctr"/>
            <a:r>
              <a:rPr lang="en-US">
                <a:solidFill>
                  <a:schemeClr val="bg1">
                    <a:lumMod val="75000"/>
                  </a:schemeClr>
                </a:solidFill>
              </a:rPr>
              <a:t>Draft assembly</a:t>
            </a:r>
            <a:endParaRPr lang="en-US" dirty="0">
              <a:solidFill>
                <a:schemeClr val="bg1">
                  <a:lumMod val="75000"/>
                </a:schemeClr>
              </a:solidFill>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algn="ctr"/>
            <a:r>
              <a:rPr lang="en-US" dirty="0">
                <a:solidFill>
                  <a:schemeClr val="bg1">
                    <a:lumMod val="75000"/>
                  </a:schemeClr>
                </a:solidFill>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a:ln>
            <a:noFill/>
          </a:ln>
        </p:spPr>
        <p:txBody>
          <a:bodyPr wrap="square" rtlCol="0">
            <a:spAutoFit/>
          </a:bodyPr>
          <a:lstStyle/>
          <a:p>
            <a:pPr algn="ctr"/>
            <a:r>
              <a:rPr lang="en-US" dirty="0">
                <a:solidFill>
                  <a:schemeClr val="bg1">
                    <a:lumMod val="75000"/>
                  </a:schemeClr>
                </a:solidFill>
              </a:rPr>
              <a:t>Assembly</a:t>
            </a:r>
          </a:p>
        </p:txBody>
      </p:sp>
      <p:sp>
        <p:nvSpPr>
          <p:cNvPr id="23" name="TextBox 22">
            <a:extLst>
              <a:ext uri="{FF2B5EF4-FFF2-40B4-BE49-F238E27FC236}">
                <a16:creationId xmlns:a16="http://schemas.microsoft.com/office/drawing/2014/main" id="{1301A10C-1361-BF45-A44F-0E1252C40BF1}"/>
              </a:ext>
            </a:extLst>
          </p:cNvPr>
          <p:cNvSpPr txBox="1"/>
          <p:nvPr/>
        </p:nvSpPr>
        <p:spPr>
          <a:xfrm>
            <a:off x="2871665" y="2372743"/>
            <a:ext cx="3258427" cy="1940957"/>
          </a:xfrm>
          <a:prstGeom prst="roundRect">
            <a:avLst/>
          </a:prstGeom>
          <a:solidFill>
            <a:schemeClr val="bg1"/>
          </a:solidFill>
          <a:ln w="28575">
            <a:solidFill>
              <a:schemeClr val="tx1"/>
            </a:solidFill>
          </a:ln>
        </p:spPr>
        <p:txBody>
          <a:bodyPr wrap="square" rtlCol="0">
            <a:spAutoFit/>
          </a:bodyPr>
          <a:lstStyle/>
          <a:p>
            <a:pPr algn="ctr"/>
            <a:r>
              <a:rPr lang="en-US" b="1" dirty="0"/>
              <a:t>Pipeline A: </a:t>
            </a:r>
            <a:r>
              <a:rPr lang="en-US" dirty="0"/>
              <a:t>[Basecalling tool] + Canu</a:t>
            </a:r>
          </a:p>
          <a:p>
            <a:pPr algn="ctr"/>
            <a:r>
              <a:rPr lang="en-US" b="1" dirty="0"/>
              <a:t>Pipeline B:</a:t>
            </a:r>
            <a:r>
              <a:rPr lang="en-US" dirty="0"/>
              <a:t> [Basecalling tool] + GraphMap + Miniasm</a:t>
            </a:r>
          </a:p>
          <a:p>
            <a:pPr algn="ctr"/>
            <a:r>
              <a:rPr lang="en-US" b="1" dirty="0"/>
              <a:t>Pipeline C:</a:t>
            </a:r>
            <a:r>
              <a:rPr lang="en-US" dirty="0"/>
              <a:t> [Basecalling tool] </a:t>
            </a:r>
          </a:p>
          <a:p>
            <a:pPr algn="ctr"/>
            <a:r>
              <a:rPr lang="en-US" dirty="0"/>
              <a:t>+ Minimap + Miniasm</a:t>
            </a:r>
          </a:p>
        </p:txBody>
      </p:sp>
    </p:spTree>
    <p:extLst>
      <p:ext uri="{BB962C8B-B14F-4D97-AF65-F5344CB8AC3E}">
        <p14:creationId xmlns:p14="http://schemas.microsoft.com/office/powerpoint/2010/main" val="9124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3567-74EC-5641-A832-1225176C1E14}"/>
              </a:ext>
            </a:extLst>
          </p:cNvPr>
          <p:cNvSpPr>
            <a:spLocks noGrp="1"/>
          </p:cNvSpPr>
          <p:nvPr>
            <p:ph type="title"/>
          </p:nvPr>
        </p:nvSpPr>
        <p:spPr/>
        <p:txBody>
          <a:bodyPr>
            <a:normAutofit fontScale="90000"/>
          </a:bodyPr>
          <a:lstStyle/>
          <a:p>
            <a:r>
              <a:rPr lang="en-US" dirty="0"/>
              <a:t>Basecalling – Accuracy</a:t>
            </a:r>
          </a:p>
        </p:txBody>
      </p:sp>
      <p:sp>
        <p:nvSpPr>
          <p:cNvPr id="4" name="Slide Number Placeholder 3">
            <a:extLst>
              <a:ext uri="{FF2B5EF4-FFF2-40B4-BE49-F238E27FC236}">
                <a16:creationId xmlns:a16="http://schemas.microsoft.com/office/drawing/2014/main" id="{579A8E06-3813-FE41-B0A1-145E9B8FEBB9}"/>
              </a:ext>
            </a:extLst>
          </p:cNvPr>
          <p:cNvSpPr>
            <a:spLocks noGrp="1"/>
          </p:cNvSpPr>
          <p:nvPr>
            <p:ph type="sldNum" sz="quarter" idx="10"/>
          </p:nvPr>
        </p:nvSpPr>
        <p:spPr/>
        <p:txBody>
          <a:bodyPr/>
          <a:lstStyle/>
          <a:p>
            <a:fld id="{C56C0957-1248-5A44-8C69-001B17EA42C9}" type="slidenum">
              <a:rPr lang="en-US" smtClean="0"/>
              <a:pPr/>
              <a:t>119</a:t>
            </a:fld>
            <a:endParaRPr lang="en-US" dirty="0"/>
          </a:p>
        </p:txBody>
      </p:sp>
      <p:graphicFrame>
        <p:nvGraphicFramePr>
          <p:cNvPr id="5" name="Chart 4">
            <a:extLst>
              <a:ext uri="{FF2B5EF4-FFF2-40B4-BE49-F238E27FC236}">
                <a16:creationId xmlns:a16="http://schemas.microsoft.com/office/drawing/2014/main" id="{8CDB28FF-35D9-0242-BB1C-161837ECD326}"/>
              </a:ext>
            </a:extLst>
          </p:cNvPr>
          <p:cNvGraphicFramePr>
            <a:graphicFrameLocks/>
          </p:cNvGraphicFramePr>
          <p:nvPr/>
        </p:nvGraphicFramePr>
        <p:xfrm>
          <a:off x="629429" y="1342991"/>
          <a:ext cx="7930862" cy="4953110"/>
        </p:xfrm>
        <a:graphic>
          <a:graphicData uri="http://schemas.openxmlformats.org/drawingml/2006/chart">
            <c:chart xmlns:c="http://schemas.openxmlformats.org/drawingml/2006/chart" xmlns:r="http://schemas.openxmlformats.org/officeDocument/2006/relationships" r:id="rId3"/>
          </a:graphicData>
        </a:graphic>
      </p:graphicFrame>
      <p:sp>
        <p:nvSpPr>
          <p:cNvPr id="3" name="Rounded Rectangle 2">
            <a:extLst>
              <a:ext uri="{FF2B5EF4-FFF2-40B4-BE49-F238E27FC236}">
                <a16:creationId xmlns:a16="http://schemas.microsoft.com/office/drawing/2014/main" id="{9BEC5129-B6AC-ED4F-B9E9-E873CD0D6271}"/>
              </a:ext>
            </a:extLst>
          </p:cNvPr>
          <p:cNvSpPr/>
          <p:nvPr/>
        </p:nvSpPr>
        <p:spPr>
          <a:xfrm>
            <a:off x="1545021" y="1828799"/>
            <a:ext cx="1156138" cy="3863669"/>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1A81B54-A331-0842-B05A-880E50BD7094}"/>
              </a:ext>
            </a:extLst>
          </p:cNvPr>
          <p:cNvSpPr/>
          <p:nvPr/>
        </p:nvSpPr>
        <p:spPr>
          <a:xfrm>
            <a:off x="2779987" y="1828798"/>
            <a:ext cx="1156138" cy="3863669"/>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AD34A2C-0DEA-4A45-89CE-AAC9D2DD1C3E}"/>
              </a:ext>
            </a:extLst>
          </p:cNvPr>
          <p:cNvSpPr/>
          <p:nvPr/>
        </p:nvSpPr>
        <p:spPr>
          <a:xfrm>
            <a:off x="4022433" y="1828797"/>
            <a:ext cx="1156138" cy="3863669"/>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D9847-15A8-664C-9A38-BAB83CFE7E02}"/>
              </a:ext>
            </a:extLst>
          </p:cNvPr>
          <p:cNvSpPr txBox="1"/>
          <p:nvPr/>
        </p:nvSpPr>
        <p:spPr>
          <a:xfrm>
            <a:off x="480060" y="5432121"/>
            <a:ext cx="8229600" cy="1306305"/>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1-a: </a:t>
            </a:r>
            <a:r>
              <a:rPr lang="en-US" sz="2400" i="1" dirty="0">
                <a:solidFill>
                  <a:schemeClr val="tx1">
                    <a:lumMod val="75000"/>
                    <a:lumOff val="25000"/>
                  </a:schemeClr>
                </a:solidFill>
              </a:rPr>
              <a:t>Metrichor, Nanonet and Scrappie have similar identity and coverage trends among all of the evaluated scenarios.</a:t>
            </a:r>
          </a:p>
        </p:txBody>
      </p:sp>
    </p:spTree>
    <p:extLst>
      <p:ext uri="{BB962C8B-B14F-4D97-AF65-F5344CB8AC3E}">
        <p14:creationId xmlns:p14="http://schemas.microsoft.com/office/powerpoint/2010/main" val="109212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
                                            <p:graphicEl>
                                              <a:chart seriesIdx="3" categoryIdx="-4" bldStep="series"/>
                                            </p:graphic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graphicEl>
                                              <a:chart seriesIdx="2" categoryIdx="-4" bldStep="series"/>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Graphic spid="5" grpId="1" uiExpand="1">
        <p:bldSub>
          <a:bldChart bld="series"/>
        </p:bldSub>
      </p:bldGraphic>
      <p:bldP spid="3" grpId="0" animBg="1"/>
      <p:bldP spid="9" grpId="0" animBg="1"/>
      <p:bldP spid="10"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12</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[Briefings in Bioinformatics, </a:t>
            </a:r>
            <a:r>
              <a:rPr lang="en-US" b="1" i="1" dirty="0">
                <a:solidFill>
                  <a:srgbClr val="0070C0"/>
                </a:solidFill>
                <a:latin typeface="Calibri" panose="020F0502020204030204" pitchFamily="34" charset="0"/>
                <a:cs typeface="Calibri" panose="020F0502020204030204" pitchFamily="34" charset="0"/>
              </a:rPr>
              <a:t>2018</a:t>
            </a:r>
            <a:r>
              <a:rPr lang="en-US" b="1" i="1" dirty="0">
                <a:solidFill>
                  <a:srgbClr val="0070C0"/>
                </a:solidFill>
                <a:latin typeface="Corbel" panose="020B0503020204020204" pitchFamily="34" charset="0"/>
                <a:cs typeface="Calibri" panose="020F0502020204030204" pitchFamily="34" charset="0"/>
              </a:rPr>
              <a:t>]</a:t>
            </a:r>
            <a:r>
              <a:rPr lang="en-US" sz="2200" i="1"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t>[MICRO </a:t>
            </a:r>
            <a:r>
              <a:rPr lang="en-US" sz="1800" b="1" i="1" dirty="0">
                <a:latin typeface="Calibri" panose="020F0502020204030204" pitchFamily="34" charset="0"/>
              </a:rPr>
              <a:t>2020</a:t>
            </a:r>
            <a:r>
              <a:rPr lang="en-US" sz="1800" b="1" i="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SeGraM</a:t>
            </a:r>
            <a:r>
              <a:rPr lang="en-US" dirty="0"/>
              <a:t>: Hardware acceleration framework for </a:t>
            </a:r>
          </a:p>
          <a:p>
            <a:r>
              <a:rPr lang="en-US" dirty="0"/>
              <a:t>sequence-to-graph mapping </a:t>
            </a:r>
          </a:p>
          <a:p>
            <a:pPr>
              <a:spcBef>
                <a:spcPts val="600"/>
              </a:spcBef>
            </a:pPr>
            <a:r>
              <a:rPr lang="en-US" sz="1800" b="1" i="1" dirty="0"/>
              <a:t>[Ongoing] </a:t>
            </a:r>
          </a:p>
        </p:txBody>
      </p:sp>
    </p:spTree>
    <p:extLst>
      <p:ext uri="{BB962C8B-B14F-4D97-AF65-F5344CB8AC3E}">
        <p14:creationId xmlns:p14="http://schemas.microsoft.com/office/powerpoint/2010/main" val="2902119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3567-74EC-5641-A832-1225176C1E14}"/>
              </a:ext>
            </a:extLst>
          </p:cNvPr>
          <p:cNvSpPr>
            <a:spLocks noGrp="1"/>
          </p:cNvSpPr>
          <p:nvPr>
            <p:ph type="title"/>
          </p:nvPr>
        </p:nvSpPr>
        <p:spPr/>
        <p:txBody>
          <a:bodyPr>
            <a:normAutofit fontScale="90000"/>
          </a:bodyPr>
          <a:lstStyle/>
          <a:p>
            <a:r>
              <a:rPr lang="en-US" dirty="0"/>
              <a:t>Basecalling – Accuracy</a:t>
            </a:r>
          </a:p>
        </p:txBody>
      </p:sp>
      <p:sp>
        <p:nvSpPr>
          <p:cNvPr id="4" name="Slide Number Placeholder 3">
            <a:extLst>
              <a:ext uri="{FF2B5EF4-FFF2-40B4-BE49-F238E27FC236}">
                <a16:creationId xmlns:a16="http://schemas.microsoft.com/office/drawing/2014/main" id="{579A8E06-3813-FE41-B0A1-145E9B8FEBB9}"/>
              </a:ext>
            </a:extLst>
          </p:cNvPr>
          <p:cNvSpPr>
            <a:spLocks noGrp="1"/>
          </p:cNvSpPr>
          <p:nvPr>
            <p:ph type="sldNum" sz="quarter" idx="10"/>
          </p:nvPr>
        </p:nvSpPr>
        <p:spPr/>
        <p:txBody>
          <a:bodyPr/>
          <a:lstStyle/>
          <a:p>
            <a:fld id="{C56C0957-1248-5A44-8C69-001B17EA42C9}" type="slidenum">
              <a:rPr lang="en-US" smtClean="0"/>
              <a:pPr/>
              <a:t>120</a:t>
            </a:fld>
            <a:endParaRPr lang="en-US" dirty="0"/>
          </a:p>
        </p:txBody>
      </p:sp>
      <p:graphicFrame>
        <p:nvGraphicFramePr>
          <p:cNvPr id="5" name="Chart 4">
            <a:extLst>
              <a:ext uri="{FF2B5EF4-FFF2-40B4-BE49-F238E27FC236}">
                <a16:creationId xmlns:a16="http://schemas.microsoft.com/office/drawing/2014/main" id="{8CDB28FF-35D9-0242-BB1C-161837ECD326}"/>
              </a:ext>
            </a:extLst>
          </p:cNvPr>
          <p:cNvGraphicFramePr>
            <a:graphicFrameLocks/>
          </p:cNvGraphicFramePr>
          <p:nvPr/>
        </p:nvGraphicFramePr>
        <p:xfrm>
          <a:off x="629429" y="1342991"/>
          <a:ext cx="7930862" cy="4953110"/>
        </p:xfrm>
        <a:graphic>
          <a:graphicData uri="http://schemas.openxmlformats.org/drawingml/2006/chart">
            <c:chart xmlns:c="http://schemas.openxmlformats.org/drawingml/2006/chart" xmlns:r="http://schemas.openxmlformats.org/officeDocument/2006/relationships" r:id="rId3"/>
          </a:graphicData>
        </a:graphic>
      </p:graphicFrame>
      <p:sp>
        <p:nvSpPr>
          <p:cNvPr id="9" name="Rounded Rectangle 8">
            <a:extLst>
              <a:ext uri="{FF2B5EF4-FFF2-40B4-BE49-F238E27FC236}">
                <a16:creationId xmlns:a16="http://schemas.microsoft.com/office/drawing/2014/main" id="{41A81B54-A331-0842-B05A-880E50BD7094}"/>
              </a:ext>
            </a:extLst>
          </p:cNvPr>
          <p:cNvSpPr/>
          <p:nvPr/>
        </p:nvSpPr>
        <p:spPr>
          <a:xfrm>
            <a:off x="5238375" y="1843788"/>
            <a:ext cx="1156138" cy="3863669"/>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AD34A2C-0DEA-4A45-89CE-AAC9D2DD1C3E}"/>
              </a:ext>
            </a:extLst>
          </p:cNvPr>
          <p:cNvSpPr/>
          <p:nvPr/>
        </p:nvSpPr>
        <p:spPr>
          <a:xfrm>
            <a:off x="6480821" y="1843787"/>
            <a:ext cx="1156138" cy="3863669"/>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971F1B-94E7-044D-91A4-6541EFF31980}"/>
              </a:ext>
            </a:extLst>
          </p:cNvPr>
          <p:cNvSpPr txBox="1"/>
          <p:nvPr/>
        </p:nvSpPr>
        <p:spPr>
          <a:xfrm>
            <a:off x="480060" y="5432121"/>
            <a:ext cx="8229600" cy="1306305"/>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1-b: </a:t>
            </a:r>
            <a:r>
              <a:rPr lang="en-US" sz="2400" i="1" dirty="0">
                <a:solidFill>
                  <a:schemeClr val="tx1">
                    <a:lumMod val="75000"/>
                    <a:lumOff val="25000"/>
                  </a:schemeClr>
                </a:solidFill>
              </a:rPr>
              <a:t>However, Nanocall and DeepNano cannot reach these three basecallers’ accuracies: they have lower identity and lower coverage</a:t>
            </a:r>
            <a:r>
              <a:rPr lang="en-US" sz="2400" dirty="0">
                <a:solidFill>
                  <a:schemeClr val="tx1">
                    <a:lumMod val="75000"/>
                    <a:lumOff val="25000"/>
                  </a:schemeClr>
                </a:solidFill>
              </a:rPr>
              <a:t>.</a:t>
            </a:r>
          </a:p>
        </p:txBody>
      </p:sp>
    </p:spTree>
    <p:extLst>
      <p:ext uri="{BB962C8B-B14F-4D97-AF65-F5344CB8AC3E}">
        <p14:creationId xmlns:p14="http://schemas.microsoft.com/office/powerpoint/2010/main" val="265410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5">
                                            <p:graphicEl>
                                              <a:chart seriesIdx="3" categoryIdx="-4" bldStep="series"/>
                                            </p:graphic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graphicEl>
                                              <a:chart seriesIdx="2" categoryIdx="-4" bldStep="series"/>
                                            </p:graphic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Graphic spid="5" grpId="1" uiExpand="1">
        <p:bldSub>
          <a:bldChart bld="series"/>
        </p:bldSub>
      </p:bldGraphic>
      <p:bldP spid="9" grpId="0" animBg="1"/>
      <p:bldP spid="10" grpId="0" animBg="1"/>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3567-74EC-5641-A832-1225176C1E14}"/>
              </a:ext>
            </a:extLst>
          </p:cNvPr>
          <p:cNvSpPr>
            <a:spLocks noGrp="1"/>
          </p:cNvSpPr>
          <p:nvPr>
            <p:ph type="title"/>
          </p:nvPr>
        </p:nvSpPr>
        <p:spPr/>
        <p:txBody>
          <a:bodyPr>
            <a:normAutofit fontScale="90000"/>
          </a:bodyPr>
          <a:lstStyle/>
          <a:p>
            <a:r>
              <a:rPr lang="en-US" dirty="0"/>
              <a:t>Basecalling – Accuracy</a:t>
            </a:r>
          </a:p>
        </p:txBody>
      </p:sp>
      <p:sp>
        <p:nvSpPr>
          <p:cNvPr id="4" name="Slide Number Placeholder 3">
            <a:extLst>
              <a:ext uri="{FF2B5EF4-FFF2-40B4-BE49-F238E27FC236}">
                <a16:creationId xmlns:a16="http://schemas.microsoft.com/office/drawing/2014/main" id="{579A8E06-3813-FE41-B0A1-145E9B8FEBB9}"/>
              </a:ext>
            </a:extLst>
          </p:cNvPr>
          <p:cNvSpPr>
            <a:spLocks noGrp="1"/>
          </p:cNvSpPr>
          <p:nvPr>
            <p:ph type="sldNum" sz="quarter" idx="10"/>
          </p:nvPr>
        </p:nvSpPr>
        <p:spPr/>
        <p:txBody>
          <a:bodyPr/>
          <a:lstStyle/>
          <a:p>
            <a:fld id="{C56C0957-1248-5A44-8C69-001B17EA42C9}" type="slidenum">
              <a:rPr lang="en-US" smtClean="0"/>
              <a:pPr/>
              <a:t>121</a:t>
            </a:fld>
            <a:endParaRPr lang="en-US" dirty="0"/>
          </a:p>
        </p:txBody>
      </p:sp>
      <p:graphicFrame>
        <p:nvGraphicFramePr>
          <p:cNvPr id="5" name="Chart 4">
            <a:extLst>
              <a:ext uri="{FF2B5EF4-FFF2-40B4-BE49-F238E27FC236}">
                <a16:creationId xmlns:a16="http://schemas.microsoft.com/office/drawing/2014/main" id="{8CDB28FF-35D9-0242-BB1C-161837ECD326}"/>
              </a:ext>
            </a:extLst>
          </p:cNvPr>
          <p:cNvGraphicFramePr>
            <a:graphicFrameLocks/>
          </p:cNvGraphicFramePr>
          <p:nvPr/>
        </p:nvGraphicFramePr>
        <p:xfrm>
          <a:off x="629429" y="1342991"/>
          <a:ext cx="7930862" cy="495311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E04A224F-E3CF-4E49-B83D-097EA9A4A940}"/>
              </a:ext>
            </a:extLst>
          </p:cNvPr>
          <p:cNvSpPr txBox="1"/>
          <p:nvPr/>
        </p:nvSpPr>
        <p:spPr>
          <a:xfrm>
            <a:off x="480060" y="5712631"/>
            <a:ext cx="8229600" cy="897683"/>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1-c: </a:t>
            </a:r>
            <a:r>
              <a:rPr lang="en-US" sz="2400" i="1" dirty="0">
                <a:solidFill>
                  <a:schemeClr val="tx1">
                    <a:lumMod val="75000"/>
                    <a:lumOff val="25000"/>
                  </a:schemeClr>
                </a:solidFill>
              </a:rPr>
              <a:t>Scrappie has the highest accuracy with the lowest number of mismatches and indels.</a:t>
            </a:r>
          </a:p>
        </p:txBody>
      </p:sp>
      <p:sp>
        <p:nvSpPr>
          <p:cNvPr id="9" name="Rounded Rectangle 8">
            <a:extLst>
              <a:ext uri="{FF2B5EF4-FFF2-40B4-BE49-F238E27FC236}">
                <a16:creationId xmlns:a16="http://schemas.microsoft.com/office/drawing/2014/main" id="{947DEA97-8690-E741-B131-78D15984709C}"/>
              </a:ext>
            </a:extLst>
          </p:cNvPr>
          <p:cNvSpPr/>
          <p:nvPr/>
        </p:nvSpPr>
        <p:spPr>
          <a:xfrm>
            <a:off x="3994191" y="4584269"/>
            <a:ext cx="382936" cy="955575"/>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D6B3E51-E7B9-8148-8E95-8F1BAFE22BDF}"/>
              </a:ext>
            </a:extLst>
          </p:cNvPr>
          <p:cNvSpPr/>
          <p:nvPr/>
        </p:nvSpPr>
        <p:spPr>
          <a:xfrm>
            <a:off x="4403391" y="2379768"/>
            <a:ext cx="768215" cy="1787498"/>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04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1" nodeType="withEffect">
                                  <p:stCondLst>
                                    <p:cond delay="0"/>
                                  </p:stCondLst>
                                  <p:childTnLst>
                                    <p:set>
                                      <p:cBhvr>
                                        <p:cTn id="6" dur="indefinite"/>
                                        <p:tgtEl>
                                          <p:spTgt spid="5">
                                            <p:graphicEl>
                                              <a:chart seriesIdx="0" categoryIdx="-4" bldStep="series"/>
                                            </p:graphicEl>
                                          </p:spTgt>
                                        </p:tgtEl>
                                        <p:attrNameLst>
                                          <p:attrName>style.opacity</p:attrName>
                                        </p:attrNameLst>
                                      </p:cBhvr>
                                      <p:to>
                                        <p:strVal val="0.25"/>
                                      </p:to>
                                    </p:set>
                                    <p:animEffect filter="image" prLst="opacity: 0.25">
                                      <p:cBhvr rctx="IE">
                                        <p:cTn id="7" dur="indefinite"/>
                                        <p:tgtEl>
                                          <p:spTgt spid="5">
                                            <p:graphicEl>
                                              <a:chart seriesIdx="0" categoryIdx="-4" bldStep="series"/>
                                            </p:graphicEl>
                                          </p:spTgt>
                                        </p:tgtEl>
                                      </p:cBhvr>
                                    </p:animEffect>
                                  </p:childTnLst>
                                </p:cTn>
                              </p:par>
                              <p:par>
                                <p:cTn id="8" presetID="9" presetClass="emph" presetSubtype="0" grpId="1" nodeType="withEffect">
                                  <p:stCondLst>
                                    <p:cond delay="0"/>
                                  </p:stCondLst>
                                  <p:childTnLst>
                                    <p:set>
                                      <p:cBhvr>
                                        <p:cTn id="9" dur="indefinite"/>
                                        <p:tgtEl>
                                          <p:spTgt spid="5">
                                            <p:graphicEl>
                                              <a:chart seriesIdx="1" categoryIdx="-4" bldStep="series"/>
                                            </p:graphicEl>
                                          </p:spTgt>
                                        </p:tgtEl>
                                        <p:attrNameLst>
                                          <p:attrName>style.opacity</p:attrName>
                                        </p:attrNameLst>
                                      </p:cBhvr>
                                      <p:to>
                                        <p:strVal val="0.25"/>
                                      </p:to>
                                    </p:set>
                                    <p:animEffect filter="image" prLst="opacity: 0.25">
                                      <p:cBhvr rctx="IE">
                                        <p:cTn id="10" dur="indefinite"/>
                                        <p:tgtEl>
                                          <p:spTgt spid="5">
                                            <p:graphicEl>
                                              <a:chart seriesIdx="1" categoryIdx="-4" bldStep="series"/>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Graphic spid="5" grpId="1" uiExpand="1">
        <p:bldSub>
          <a:bldChart bld="series"/>
        </p:bldSub>
      </p:bldGraphic>
      <p:bldP spid="7" grpId="0" animBg="1"/>
      <p:bldP spid="9" grpId="0" animBg="1"/>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91F0-3792-B149-ACCD-ADB2838A62B7}"/>
              </a:ext>
            </a:extLst>
          </p:cNvPr>
          <p:cNvSpPr>
            <a:spLocks noGrp="1"/>
          </p:cNvSpPr>
          <p:nvPr>
            <p:ph type="title"/>
          </p:nvPr>
        </p:nvSpPr>
        <p:spPr/>
        <p:txBody>
          <a:bodyPr>
            <a:normAutofit fontScale="90000"/>
          </a:bodyPr>
          <a:lstStyle/>
          <a:p>
            <a:r>
              <a:rPr lang="en-US" dirty="0"/>
              <a:t>Basecalling – Speed</a:t>
            </a:r>
          </a:p>
        </p:txBody>
      </p:sp>
      <p:sp>
        <p:nvSpPr>
          <p:cNvPr id="4" name="Slide Number Placeholder 3">
            <a:extLst>
              <a:ext uri="{FF2B5EF4-FFF2-40B4-BE49-F238E27FC236}">
                <a16:creationId xmlns:a16="http://schemas.microsoft.com/office/drawing/2014/main" id="{A3BD045A-A98C-164C-A821-F75DA2DA68CA}"/>
              </a:ext>
            </a:extLst>
          </p:cNvPr>
          <p:cNvSpPr>
            <a:spLocks noGrp="1"/>
          </p:cNvSpPr>
          <p:nvPr>
            <p:ph type="sldNum" sz="quarter" idx="10"/>
          </p:nvPr>
        </p:nvSpPr>
        <p:spPr/>
        <p:txBody>
          <a:bodyPr/>
          <a:lstStyle/>
          <a:p>
            <a:fld id="{C56C0957-1248-5A44-8C69-001B17EA42C9}" type="slidenum">
              <a:rPr lang="en-US" smtClean="0"/>
              <a:pPr/>
              <a:t>122</a:t>
            </a:fld>
            <a:endParaRPr lang="en-US" dirty="0"/>
          </a:p>
        </p:txBody>
      </p:sp>
      <p:pic>
        <p:nvPicPr>
          <p:cNvPr id="5" name="Picture 4">
            <a:extLst>
              <a:ext uri="{FF2B5EF4-FFF2-40B4-BE49-F238E27FC236}">
                <a16:creationId xmlns:a16="http://schemas.microsoft.com/office/drawing/2014/main" id="{3C850B0D-D34B-8845-94D1-73D97475899C}"/>
              </a:ext>
            </a:extLst>
          </p:cNvPr>
          <p:cNvPicPr>
            <a:picLocks noChangeAspect="1"/>
          </p:cNvPicPr>
          <p:nvPr/>
        </p:nvPicPr>
        <p:blipFill>
          <a:blip r:embed="rId3"/>
          <a:stretch>
            <a:fillRect/>
          </a:stretch>
        </p:blipFill>
        <p:spPr>
          <a:xfrm>
            <a:off x="0" y="1499599"/>
            <a:ext cx="9144000" cy="3162342"/>
          </a:xfrm>
          <a:prstGeom prst="rect">
            <a:avLst/>
          </a:prstGeom>
        </p:spPr>
      </p:pic>
      <p:sp>
        <p:nvSpPr>
          <p:cNvPr id="6" name="TextBox 5">
            <a:extLst>
              <a:ext uri="{FF2B5EF4-FFF2-40B4-BE49-F238E27FC236}">
                <a16:creationId xmlns:a16="http://schemas.microsoft.com/office/drawing/2014/main" id="{A6C51A7C-1B1F-FF44-9CC5-41BB36AE3AB7}"/>
              </a:ext>
            </a:extLst>
          </p:cNvPr>
          <p:cNvSpPr txBox="1"/>
          <p:nvPr/>
        </p:nvSpPr>
        <p:spPr>
          <a:xfrm>
            <a:off x="480060" y="4954848"/>
            <a:ext cx="8229600" cy="897683"/>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2: </a:t>
            </a:r>
            <a:r>
              <a:rPr lang="en-US" sz="2400" i="1" dirty="0">
                <a:solidFill>
                  <a:schemeClr val="tx1">
                    <a:lumMod val="75000"/>
                    <a:lumOff val="25000"/>
                  </a:schemeClr>
                </a:solidFill>
              </a:rPr>
              <a:t>RNN-based basecallers, Nanonet and Scrappie are faster than HMM-based basecaller, Nanocall. </a:t>
            </a:r>
          </a:p>
        </p:txBody>
      </p:sp>
      <p:sp>
        <p:nvSpPr>
          <p:cNvPr id="3" name="Down Arrow 2">
            <a:extLst>
              <a:ext uri="{FF2B5EF4-FFF2-40B4-BE49-F238E27FC236}">
                <a16:creationId xmlns:a16="http://schemas.microsoft.com/office/drawing/2014/main" id="{33F844A4-4981-CF4C-B4A3-E483C1C3F201}"/>
              </a:ext>
            </a:extLst>
          </p:cNvPr>
          <p:cNvSpPr/>
          <p:nvPr/>
        </p:nvSpPr>
        <p:spPr>
          <a:xfrm>
            <a:off x="1498737" y="2616075"/>
            <a:ext cx="82235" cy="896246"/>
          </a:xfrm>
          <a:prstGeom prst="downArrow">
            <a:avLst/>
          </a:prstGeom>
          <a:solidFill>
            <a:srgbClr val="0070C0">
              <a:alpha val="5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wn Arrow 8">
            <a:extLst>
              <a:ext uri="{FF2B5EF4-FFF2-40B4-BE49-F238E27FC236}">
                <a16:creationId xmlns:a16="http://schemas.microsoft.com/office/drawing/2014/main" id="{4D91895B-D20C-AB41-B5ED-7C0BA7700D99}"/>
              </a:ext>
            </a:extLst>
          </p:cNvPr>
          <p:cNvSpPr/>
          <p:nvPr/>
        </p:nvSpPr>
        <p:spPr>
          <a:xfrm>
            <a:off x="1498736" y="2616075"/>
            <a:ext cx="82236" cy="1323536"/>
          </a:xfrm>
          <a:prstGeom prst="downArrow">
            <a:avLst/>
          </a:prstGeom>
          <a:solidFill>
            <a:srgbClr val="0070C0">
              <a:alpha val="52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300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3" grpId="1" animBg="1"/>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91F0-3792-B149-ACCD-ADB2838A62B7}"/>
              </a:ext>
            </a:extLst>
          </p:cNvPr>
          <p:cNvSpPr>
            <a:spLocks noGrp="1"/>
          </p:cNvSpPr>
          <p:nvPr>
            <p:ph type="title"/>
          </p:nvPr>
        </p:nvSpPr>
        <p:spPr/>
        <p:txBody>
          <a:bodyPr>
            <a:normAutofit fontScale="90000"/>
          </a:bodyPr>
          <a:lstStyle/>
          <a:p>
            <a:r>
              <a:rPr lang="en-US" dirty="0"/>
              <a:t>Basecalling – Speed</a:t>
            </a:r>
          </a:p>
        </p:txBody>
      </p:sp>
      <p:sp>
        <p:nvSpPr>
          <p:cNvPr id="4" name="Slide Number Placeholder 3">
            <a:extLst>
              <a:ext uri="{FF2B5EF4-FFF2-40B4-BE49-F238E27FC236}">
                <a16:creationId xmlns:a16="http://schemas.microsoft.com/office/drawing/2014/main" id="{A3BD045A-A98C-164C-A821-F75DA2DA68CA}"/>
              </a:ext>
            </a:extLst>
          </p:cNvPr>
          <p:cNvSpPr>
            <a:spLocks noGrp="1"/>
          </p:cNvSpPr>
          <p:nvPr>
            <p:ph type="sldNum" sz="quarter" idx="10"/>
          </p:nvPr>
        </p:nvSpPr>
        <p:spPr/>
        <p:txBody>
          <a:bodyPr/>
          <a:lstStyle/>
          <a:p>
            <a:fld id="{C56C0957-1248-5A44-8C69-001B17EA42C9}" type="slidenum">
              <a:rPr lang="en-US" smtClean="0"/>
              <a:pPr/>
              <a:t>123</a:t>
            </a:fld>
            <a:endParaRPr lang="en-US" dirty="0"/>
          </a:p>
        </p:txBody>
      </p:sp>
      <p:pic>
        <p:nvPicPr>
          <p:cNvPr id="5" name="Picture 4">
            <a:extLst>
              <a:ext uri="{FF2B5EF4-FFF2-40B4-BE49-F238E27FC236}">
                <a16:creationId xmlns:a16="http://schemas.microsoft.com/office/drawing/2014/main" id="{3C850B0D-D34B-8845-94D1-73D97475899C}"/>
              </a:ext>
            </a:extLst>
          </p:cNvPr>
          <p:cNvPicPr>
            <a:picLocks noChangeAspect="1"/>
          </p:cNvPicPr>
          <p:nvPr/>
        </p:nvPicPr>
        <p:blipFill>
          <a:blip r:embed="rId3"/>
          <a:stretch>
            <a:fillRect/>
          </a:stretch>
        </p:blipFill>
        <p:spPr>
          <a:xfrm>
            <a:off x="0" y="1499599"/>
            <a:ext cx="9144000" cy="2838893"/>
          </a:xfrm>
          <a:prstGeom prst="rect">
            <a:avLst/>
          </a:prstGeom>
        </p:spPr>
      </p:pic>
      <p:sp>
        <p:nvSpPr>
          <p:cNvPr id="8" name="TextBox 7">
            <a:extLst>
              <a:ext uri="{FF2B5EF4-FFF2-40B4-BE49-F238E27FC236}">
                <a16:creationId xmlns:a16="http://schemas.microsoft.com/office/drawing/2014/main" id="{66E312B7-1146-3744-8247-59E68C41B356}"/>
              </a:ext>
            </a:extLst>
          </p:cNvPr>
          <p:cNvSpPr txBox="1"/>
          <p:nvPr/>
        </p:nvSpPr>
        <p:spPr>
          <a:xfrm>
            <a:off x="480060" y="4388046"/>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3: </a:t>
            </a:r>
            <a:r>
              <a:rPr lang="en-US" sz="2400" i="1" dirty="0">
                <a:solidFill>
                  <a:schemeClr val="tx1">
                    <a:lumMod val="75000"/>
                    <a:lumOff val="25000"/>
                  </a:schemeClr>
                </a:solidFill>
              </a:rPr>
              <a:t>When #threads=1, desktop is approximately 2x faster than big-mem because of desktop’s higher CPU frequency. It is an indication that all of these three tools are computationally expensive. </a:t>
            </a:r>
          </a:p>
        </p:txBody>
      </p:sp>
      <p:sp>
        <p:nvSpPr>
          <p:cNvPr id="7" name="Rounded Rectangle 6">
            <a:extLst>
              <a:ext uri="{FF2B5EF4-FFF2-40B4-BE49-F238E27FC236}">
                <a16:creationId xmlns:a16="http://schemas.microsoft.com/office/drawing/2014/main" id="{F4048248-6565-8A46-A8D8-3F981150AA36}"/>
              </a:ext>
            </a:extLst>
          </p:cNvPr>
          <p:cNvSpPr/>
          <p:nvPr/>
        </p:nvSpPr>
        <p:spPr>
          <a:xfrm>
            <a:off x="1393866" y="2328863"/>
            <a:ext cx="292059" cy="1557337"/>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36B7C59-04EA-C549-9629-23E8CD8750A5}"/>
              </a:ext>
            </a:extLst>
          </p:cNvPr>
          <p:cNvSpPr/>
          <p:nvPr/>
        </p:nvSpPr>
        <p:spPr>
          <a:xfrm>
            <a:off x="5703928" y="2328862"/>
            <a:ext cx="168235" cy="1557337"/>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97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91F0-3792-B149-ACCD-ADB2838A62B7}"/>
              </a:ext>
            </a:extLst>
          </p:cNvPr>
          <p:cNvSpPr>
            <a:spLocks noGrp="1"/>
          </p:cNvSpPr>
          <p:nvPr>
            <p:ph type="title"/>
          </p:nvPr>
        </p:nvSpPr>
        <p:spPr/>
        <p:txBody>
          <a:bodyPr>
            <a:normAutofit fontScale="90000"/>
          </a:bodyPr>
          <a:lstStyle/>
          <a:p>
            <a:r>
              <a:rPr lang="en-US" dirty="0"/>
              <a:t>Basecalling – Memory</a:t>
            </a:r>
          </a:p>
        </p:txBody>
      </p:sp>
      <p:sp>
        <p:nvSpPr>
          <p:cNvPr id="4" name="Slide Number Placeholder 3">
            <a:extLst>
              <a:ext uri="{FF2B5EF4-FFF2-40B4-BE49-F238E27FC236}">
                <a16:creationId xmlns:a16="http://schemas.microsoft.com/office/drawing/2014/main" id="{A3BD045A-A98C-164C-A821-F75DA2DA68CA}"/>
              </a:ext>
            </a:extLst>
          </p:cNvPr>
          <p:cNvSpPr>
            <a:spLocks noGrp="1"/>
          </p:cNvSpPr>
          <p:nvPr>
            <p:ph type="sldNum" sz="quarter" idx="10"/>
          </p:nvPr>
        </p:nvSpPr>
        <p:spPr/>
        <p:txBody>
          <a:bodyPr/>
          <a:lstStyle/>
          <a:p>
            <a:fld id="{C56C0957-1248-5A44-8C69-001B17EA42C9}" type="slidenum">
              <a:rPr lang="en-US" smtClean="0"/>
              <a:pPr/>
              <a:t>124</a:t>
            </a:fld>
            <a:endParaRPr lang="en-US" dirty="0"/>
          </a:p>
        </p:txBody>
      </p:sp>
      <p:pic>
        <p:nvPicPr>
          <p:cNvPr id="5" name="Picture 4">
            <a:extLst>
              <a:ext uri="{FF2B5EF4-FFF2-40B4-BE49-F238E27FC236}">
                <a16:creationId xmlns:a16="http://schemas.microsoft.com/office/drawing/2014/main" id="{B33D31C1-C09F-394A-954C-A8FDDD5C8F72}"/>
              </a:ext>
            </a:extLst>
          </p:cNvPr>
          <p:cNvPicPr>
            <a:picLocks noChangeAspect="1"/>
          </p:cNvPicPr>
          <p:nvPr/>
        </p:nvPicPr>
        <p:blipFill rotWithShape="1">
          <a:blip r:embed="rId3"/>
          <a:srcRect t="4000"/>
          <a:stretch/>
        </p:blipFill>
        <p:spPr>
          <a:xfrm>
            <a:off x="0" y="2249568"/>
            <a:ext cx="9144000" cy="2194560"/>
          </a:xfrm>
          <a:prstGeom prst="rect">
            <a:avLst/>
          </a:prstGeom>
        </p:spPr>
      </p:pic>
      <p:pic>
        <p:nvPicPr>
          <p:cNvPr id="6" name="Picture 5">
            <a:extLst>
              <a:ext uri="{FF2B5EF4-FFF2-40B4-BE49-F238E27FC236}">
                <a16:creationId xmlns:a16="http://schemas.microsoft.com/office/drawing/2014/main" id="{0FD770AF-D55D-B749-B61C-D0E1710DB6EF}"/>
              </a:ext>
            </a:extLst>
          </p:cNvPr>
          <p:cNvPicPr>
            <a:picLocks noChangeAspect="1"/>
          </p:cNvPicPr>
          <p:nvPr/>
        </p:nvPicPr>
        <p:blipFill rotWithShape="1">
          <a:blip r:embed="rId4"/>
          <a:srcRect b="73373"/>
          <a:stretch/>
        </p:blipFill>
        <p:spPr>
          <a:xfrm>
            <a:off x="0" y="1540239"/>
            <a:ext cx="9144000" cy="755921"/>
          </a:xfrm>
          <a:prstGeom prst="rect">
            <a:avLst/>
          </a:prstGeom>
        </p:spPr>
      </p:pic>
      <p:sp>
        <p:nvSpPr>
          <p:cNvPr id="7" name="TextBox 6">
            <a:extLst>
              <a:ext uri="{FF2B5EF4-FFF2-40B4-BE49-F238E27FC236}">
                <a16:creationId xmlns:a16="http://schemas.microsoft.com/office/drawing/2014/main" id="{793833F5-54A8-8E4D-A30C-C0293B39A262}"/>
              </a:ext>
            </a:extLst>
          </p:cNvPr>
          <p:cNvSpPr txBox="1"/>
          <p:nvPr/>
        </p:nvSpPr>
        <p:spPr>
          <a:xfrm>
            <a:off x="480060" y="4388046"/>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4: </a:t>
            </a:r>
            <a:r>
              <a:rPr lang="en-US" sz="2400" i="1" dirty="0">
                <a:solidFill>
                  <a:schemeClr val="tx1">
                    <a:lumMod val="75000"/>
                    <a:lumOff val="25000"/>
                  </a:schemeClr>
                </a:solidFill>
              </a:rPr>
              <a:t>Scrappie and Nanocall have a linear increase in memory usage when number of threads increases. In contrast, Nanonet has a constant memory usage for all evaluated thread units.</a:t>
            </a:r>
          </a:p>
        </p:txBody>
      </p:sp>
    </p:spTree>
    <p:extLst>
      <p:ext uri="{BB962C8B-B14F-4D97-AF65-F5344CB8AC3E}">
        <p14:creationId xmlns:p14="http://schemas.microsoft.com/office/powerpoint/2010/main" val="6339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91F0-3792-B149-ACCD-ADB2838A62B7}"/>
              </a:ext>
            </a:extLst>
          </p:cNvPr>
          <p:cNvSpPr>
            <a:spLocks noGrp="1"/>
          </p:cNvSpPr>
          <p:nvPr>
            <p:ph type="title"/>
          </p:nvPr>
        </p:nvSpPr>
        <p:spPr/>
        <p:txBody>
          <a:bodyPr>
            <a:normAutofit fontScale="90000"/>
          </a:bodyPr>
          <a:lstStyle/>
          <a:p>
            <a:r>
              <a:rPr lang="en-US" dirty="0"/>
              <a:t>Basecalling – Speedup</a:t>
            </a:r>
          </a:p>
        </p:txBody>
      </p:sp>
      <p:sp>
        <p:nvSpPr>
          <p:cNvPr id="4" name="Slide Number Placeholder 3">
            <a:extLst>
              <a:ext uri="{FF2B5EF4-FFF2-40B4-BE49-F238E27FC236}">
                <a16:creationId xmlns:a16="http://schemas.microsoft.com/office/drawing/2014/main" id="{A3BD045A-A98C-164C-A821-F75DA2DA68CA}"/>
              </a:ext>
            </a:extLst>
          </p:cNvPr>
          <p:cNvSpPr>
            <a:spLocks noGrp="1"/>
          </p:cNvSpPr>
          <p:nvPr>
            <p:ph type="sldNum" sz="quarter" idx="10"/>
          </p:nvPr>
        </p:nvSpPr>
        <p:spPr/>
        <p:txBody>
          <a:bodyPr/>
          <a:lstStyle/>
          <a:p>
            <a:fld id="{C56C0957-1248-5A44-8C69-001B17EA42C9}" type="slidenum">
              <a:rPr lang="en-US" smtClean="0"/>
              <a:pPr/>
              <a:t>125</a:t>
            </a:fld>
            <a:endParaRPr lang="en-US" dirty="0"/>
          </a:p>
        </p:txBody>
      </p:sp>
      <p:pic>
        <p:nvPicPr>
          <p:cNvPr id="5" name="Picture 4">
            <a:extLst>
              <a:ext uri="{FF2B5EF4-FFF2-40B4-BE49-F238E27FC236}">
                <a16:creationId xmlns:a16="http://schemas.microsoft.com/office/drawing/2014/main" id="{5DF876EE-449B-E34F-A00F-9BDFE3C7FF3A}"/>
              </a:ext>
            </a:extLst>
          </p:cNvPr>
          <p:cNvPicPr>
            <a:picLocks noChangeAspect="1"/>
          </p:cNvPicPr>
          <p:nvPr/>
        </p:nvPicPr>
        <p:blipFill>
          <a:blip r:embed="rId3"/>
          <a:stretch>
            <a:fillRect/>
          </a:stretch>
        </p:blipFill>
        <p:spPr>
          <a:xfrm>
            <a:off x="22860" y="2184564"/>
            <a:ext cx="9144000" cy="2197960"/>
          </a:xfrm>
          <a:prstGeom prst="rect">
            <a:avLst/>
          </a:prstGeom>
        </p:spPr>
      </p:pic>
      <p:pic>
        <p:nvPicPr>
          <p:cNvPr id="6" name="Picture 5">
            <a:extLst>
              <a:ext uri="{FF2B5EF4-FFF2-40B4-BE49-F238E27FC236}">
                <a16:creationId xmlns:a16="http://schemas.microsoft.com/office/drawing/2014/main" id="{F037B9D2-D689-B045-A4B6-5ECB95C6CD80}"/>
              </a:ext>
            </a:extLst>
          </p:cNvPr>
          <p:cNvPicPr>
            <a:picLocks noChangeAspect="1"/>
          </p:cNvPicPr>
          <p:nvPr/>
        </p:nvPicPr>
        <p:blipFill rotWithShape="1">
          <a:blip r:embed="rId4"/>
          <a:srcRect b="73373"/>
          <a:stretch/>
        </p:blipFill>
        <p:spPr>
          <a:xfrm>
            <a:off x="0" y="1540239"/>
            <a:ext cx="9144000" cy="755921"/>
          </a:xfrm>
          <a:prstGeom prst="rect">
            <a:avLst/>
          </a:prstGeom>
        </p:spPr>
      </p:pic>
      <p:sp>
        <p:nvSpPr>
          <p:cNvPr id="7" name="TextBox 6">
            <a:extLst>
              <a:ext uri="{FF2B5EF4-FFF2-40B4-BE49-F238E27FC236}">
                <a16:creationId xmlns:a16="http://schemas.microsoft.com/office/drawing/2014/main" id="{B10DAAE1-A641-DC4B-9D2B-C70DF82319EF}"/>
              </a:ext>
            </a:extLst>
          </p:cNvPr>
          <p:cNvSpPr txBox="1"/>
          <p:nvPr/>
        </p:nvSpPr>
        <p:spPr>
          <a:xfrm>
            <a:off x="480060" y="4476802"/>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5: </a:t>
            </a:r>
            <a:r>
              <a:rPr lang="en-US" sz="2400" i="1" dirty="0">
                <a:solidFill>
                  <a:schemeClr val="tx1">
                    <a:lumMod val="75000"/>
                    <a:lumOff val="25000"/>
                  </a:schemeClr>
                </a:solidFill>
              </a:rPr>
              <a:t>When the number of threads exceeds the number of physical cores, the simultaneous multithreading overhead prevents continued linear speedup of Nanonet, Scrappie and Nanocall because of the CPU-intensive workload of these tools.</a:t>
            </a:r>
          </a:p>
        </p:txBody>
      </p:sp>
    </p:spTree>
    <p:extLst>
      <p:ext uri="{BB962C8B-B14F-4D97-AF65-F5344CB8AC3E}">
        <p14:creationId xmlns:p14="http://schemas.microsoft.com/office/powerpoint/2010/main" val="19216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BA1F-3ADA-5940-A7DE-CB9606187E8B}"/>
              </a:ext>
            </a:extLst>
          </p:cNvPr>
          <p:cNvSpPr>
            <a:spLocks noGrp="1"/>
          </p:cNvSpPr>
          <p:nvPr>
            <p:ph type="title"/>
          </p:nvPr>
        </p:nvSpPr>
        <p:spPr/>
        <p:txBody>
          <a:bodyPr>
            <a:normAutofit fontScale="90000"/>
          </a:bodyPr>
          <a:lstStyle/>
          <a:p>
            <a:r>
              <a:rPr lang="en-US" dirty="0"/>
              <a:t>Basecalling – Key Observations</a:t>
            </a:r>
          </a:p>
        </p:txBody>
      </p:sp>
      <p:sp>
        <p:nvSpPr>
          <p:cNvPr id="3" name="Content Placeholder 2">
            <a:extLst>
              <a:ext uri="{FF2B5EF4-FFF2-40B4-BE49-F238E27FC236}">
                <a16:creationId xmlns:a16="http://schemas.microsoft.com/office/drawing/2014/main" id="{856C7B7F-C86A-AB4B-896E-7D8CD48D651C}"/>
              </a:ext>
            </a:extLst>
          </p:cNvPr>
          <p:cNvSpPr>
            <a:spLocks noGrp="1"/>
          </p:cNvSpPr>
          <p:nvPr>
            <p:ph idx="1"/>
          </p:nvPr>
        </p:nvSpPr>
        <p:spPr/>
        <p:txBody>
          <a:bodyPr>
            <a:normAutofit fontScale="92500" lnSpcReduction="20000"/>
          </a:bodyPr>
          <a:lstStyle/>
          <a:p>
            <a:pPr marL="179387" indent="0">
              <a:buNone/>
            </a:pPr>
            <a:r>
              <a:rPr lang="en-US" b="1" dirty="0">
                <a:solidFill>
                  <a:schemeClr val="accent1"/>
                </a:solidFill>
              </a:rPr>
              <a:t>Accuracy:</a:t>
            </a:r>
          </a:p>
          <a:p>
            <a:r>
              <a:rPr lang="en-US" dirty="0"/>
              <a:t>ONT’s basecallers (i.e., Metrichor, Nanonet and Scrappie) have similar identity and coverage trends among all of the evaluated scenarios. However, other two basecallers (i.e., Nanocall and DeepNano) cannot reach these three basecallers’ accuracies: they have lower identity and lower coverage</a:t>
            </a:r>
          </a:p>
          <a:p>
            <a:r>
              <a:rPr lang="en-US" dirty="0"/>
              <a:t>Scrappie has the highest accuracy with the </a:t>
            </a:r>
            <a:r>
              <a:rPr lang="en-US" dirty="0">
                <a:solidFill>
                  <a:schemeClr val="accent1"/>
                </a:solidFill>
              </a:rPr>
              <a:t>lowest number of mismatches and indels</a:t>
            </a:r>
            <a:endParaRPr lang="en-US" dirty="0"/>
          </a:p>
          <a:p>
            <a:pPr marL="179387" indent="0">
              <a:buNone/>
            </a:pPr>
            <a:r>
              <a:rPr lang="en-US" b="1" dirty="0">
                <a:solidFill>
                  <a:schemeClr val="accent1"/>
                </a:solidFill>
              </a:rPr>
              <a:t>Performance:</a:t>
            </a:r>
          </a:p>
          <a:p>
            <a:r>
              <a:rPr lang="en-US" dirty="0"/>
              <a:t>RNN-based basecallers are faster than HMM-based basecaller</a:t>
            </a:r>
          </a:p>
          <a:p>
            <a:pPr marL="179387" indent="0">
              <a:buClr>
                <a:schemeClr val="bg1"/>
              </a:buClr>
              <a:buNone/>
            </a:pPr>
            <a:r>
              <a:rPr lang="en-US" b="1" dirty="0">
                <a:solidFill>
                  <a:schemeClr val="bg1"/>
                </a:solidFill>
              </a:rPr>
              <a:t>Memory Usage:</a:t>
            </a:r>
          </a:p>
          <a:p>
            <a:pPr>
              <a:lnSpc>
                <a:spcPct val="100000"/>
              </a:lnSpc>
              <a:buClr>
                <a:schemeClr val="bg1"/>
              </a:buClr>
            </a:pPr>
            <a:r>
              <a:rPr lang="en-US" dirty="0">
                <a:solidFill>
                  <a:schemeClr val="bg1"/>
                </a:solidFill>
              </a:rPr>
              <a:t>Scrappie and Nanocall have a linear increase in memory usage when number of threads increases. In contrast, Nanonet has a constant memory usage for all evaluated thread units</a:t>
            </a:r>
          </a:p>
          <a:p>
            <a:pPr marL="179387" indent="0">
              <a:buClr>
                <a:schemeClr val="bg1"/>
              </a:buClr>
              <a:buNone/>
            </a:pPr>
            <a:r>
              <a:rPr lang="en-US" b="1" dirty="0">
                <a:solidFill>
                  <a:schemeClr val="bg1"/>
                </a:solidFill>
              </a:rPr>
              <a:t>Scalability:</a:t>
            </a:r>
          </a:p>
          <a:p>
            <a:pPr>
              <a:lnSpc>
                <a:spcPct val="100000"/>
              </a:lnSpc>
              <a:buClr>
                <a:schemeClr val="bg1"/>
              </a:buClr>
            </a:pPr>
            <a:r>
              <a:rPr lang="en-US" dirty="0">
                <a:solidFill>
                  <a:schemeClr val="bg1"/>
                </a:solidFill>
              </a:rPr>
              <a:t>Data sharing between threads degrades the parallel speedup of Nanonet when cores from multiple NUMA nodes take role in the computation</a:t>
            </a:r>
          </a:p>
        </p:txBody>
      </p:sp>
      <p:sp>
        <p:nvSpPr>
          <p:cNvPr id="5" name="Slide Number Placeholder 4">
            <a:extLst>
              <a:ext uri="{FF2B5EF4-FFF2-40B4-BE49-F238E27FC236}">
                <a16:creationId xmlns:a16="http://schemas.microsoft.com/office/drawing/2014/main" id="{E68DDC5B-FF83-3747-A6EA-1A8EF55000CF}"/>
              </a:ext>
            </a:extLst>
          </p:cNvPr>
          <p:cNvSpPr>
            <a:spLocks noGrp="1"/>
          </p:cNvSpPr>
          <p:nvPr>
            <p:ph type="sldNum" sz="quarter" idx="10"/>
          </p:nvPr>
        </p:nvSpPr>
        <p:spPr/>
        <p:txBody>
          <a:bodyPr/>
          <a:lstStyle/>
          <a:p>
            <a:fld id="{BE67019E-6B59-9444-A8F8-0CFAB6B6981D}" type="slidenum">
              <a:rPr lang="en-US" smtClean="0"/>
              <a:pPr/>
              <a:t>126</a:t>
            </a:fld>
            <a:endParaRPr lang="en-US" dirty="0"/>
          </a:p>
        </p:txBody>
      </p:sp>
    </p:spTree>
    <p:extLst>
      <p:ext uri="{BB962C8B-B14F-4D97-AF65-F5344CB8AC3E}">
        <p14:creationId xmlns:p14="http://schemas.microsoft.com/office/powerpoint/2010/main" val="170517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BA1F-3ADA-5940-A7DE-CB9606187E8B}"/>
              </a:ext>
            </a:extLst>
          </p:cNvPr>
          <p:cNvSpPr>
            <a:spLocks noGrp="1"/>
          </p:cNvSpPr>
          <p:nvPr>
            <p:ph type="title"/>
          </p:nvPr>
        </p:nvSpPr>
        <p:spPr/>
        <p:txBody>
          <a:bodyPr>
            <a:normAutofit fontScale="90000"/>
          </a:bodyPr>
          <a:lstStyle/>
          <a:p>
            <a:r>
              <a:rPr lang="en-US" dirty="0"/>
              <a:t>Basecalling – Key Observations</a:t>
            </a:r>
          </a:p>
        </p:txBody>
      </p:sp>
      <p:sp>
        <p:nvSpPr>
          <p:cNvPr id="3" name="Content Placeholder 2">
            <a:extLst>
              <a:ext uri="{FF2B5EF4-FFF2-40B4-BE49-F238E27FC236}">
                <a16:creationId xmlns:a16="http://schemas.microsoft.com/office/drawing/2014/main" id="{856C7B7F-C86A-AB4B-896E-7D8CD48D651C}"/>
              </a:ext>
            </a:extLst>
          </p:cNvPr>
          <p:cNvSpPr>
            <a:spLocks noGrp="1"/>
          </p:cNvSpPr>
          <p:nvPr>
            <p:ph idx="1"/>
          </p:nvPr>
        </p:nvSpPr>
        <p:spPr/>
        <p:txBody>
          <a:bodyPr>
            <a:normAutofit fontScale="92500" lnSpcReduction="20000"/>
          </a:bodyPr>
          <a:lstStyle/>
          <a:p>
            <a:pPr marL="179387" indent="0">
              <a:buClr>
                <a:schemeClr val="bg1"/>
              </a:buClr>
              <a:buNone/>
            </a:pPr>
            <a:r>
              <a:rPr lang="en-US" b="1" dirty="0">
                <a:solidFill>
                  <a:schemeClr val="bg1"/>
                </a:solidFill>
              </a:rPr>
              <a:t>Accuracy:</a:t>
            </a:r>
          </a:p>
          <a:p>
            <a:pPr>
              <a:buClr>
                <a:schemeClr val="bg1"/>
              </a:buClr>
            </a:pPr>
            <a:r>
              <a:rPr lang="en-US" dirty="0">
                <a:solidFill>
                  <a:schemeClr val="bg1"/>
                </a:solidFill>
              </a:rPr>
              <a:t>ONT’s basecallers (i.e., Metrichor, Nanonet and Scrappie) have similar identity and coverage trends among all of the evaluated scenarios. However, other two basecallers (i.e., Nanocall and DeepNano) cannot reach these three basecallers’ accuracies: they have lower identity and lower coverage</a:t>
            </a:r>
          </a:p>
          <a:p>
            <a:pPr>
              <a:buClr>
                <a:schemeClr val="bg1"/>
              </a:buClr>
            </a:pPr>
            <a:r>
              <a:rPr lang="en-US" dirty="0">
                <a:solidFill>
                  <a:schemeClr val="bg1"/>
                </a:solidFill>
              </a:rPr>
              <a:t>Scrappie has the highest accuracy with the lowest number of mismatches and indels</a:t>
            </a:r>
          </a:p>
          <a:p>
            <a:pPr marL="179387" indent="0">
              <a:buClr>
                <a:schemeClr val="bg1"/>
              </a:buClr>
              <a:buNone/>
            </a:pPr>
            <a:r>
              <a:rPr lang="en-US" b="1" dirty="0">
                <a:solidFill>
                  <a:schemeClr val="bg1"/>
                </a:solidFill>
              </a:rPr>
              <a:t>Performance:</a:t>
            </a:r>
          </a:p>
          <a:p>
            <a:pPr>
              <a:buClr>
                <a:schemeClr val="bg1"/>
              </a:buClr>
            </a:pPr>
            <a:r>
              <a:rPr lang="en-US" dirty="0">
                <a:solidFill>
                  <a:schemeClr val="bg1"/>
                </a:solidFill>
              </a:rPr>
              <a:t>RNN-based basecallers are faster than HMM-based basecaller</a:t>
            </a:r>
          </a:p>
          <a:p>
            <a:pPr marL="179387" indent="0">
              <a:buNone/>
            </a:pPr>
            <a:r>
              <a:rPr lang="en-US" b="1" dirty="0">
                <a:solidFill>
                  <a:schemeClr val="accent1"/>
                </a:solidFill>
              </a:rPr>
              <a:t>Memory Usage:</a:t>
            </a:r>
          </a:p>
          <a:p>
            <a:pPr>
              <a:lnSpc>
                <a:spcPct val="100000"/>
              </a:lnSpc>
            </a:pPr>
            <a:r>
              <a:rPr lang="en-US" dirty="0"/>
              <a:t>Scrappie and Nanocall have a linear increase in memory usage when number of threads increases. In contrast, Nanonet has a constant memory usage for all evaluated thread units</a:t>
            </a:r>
          </a:p>
          <a:p>
            <a:pPr marL="179387" indent="0">
              <a:buNone/>
            </a:pPr>
            <a:r>
              <a:rPr lang="en-US" b="1" dirty="0">
                <a:solidFill>
                  <a:schemeClr val="accent1"/>
                </a:solidFill>
              </a:rPr>
              <a:t>Scalability:</a:t>
            </a:r>
          </a:p>
          <a:p>
            <a:pPr>
              <a:lnSpc>
                <a:spcPct val="100000"/>
              </a:lnSpc>
            </a:pPr>
            <a:r>
              <a:rPr lang="en-US" dirty="0"/>
              <a:t>Data sharing between threads degrades the parallel speedup of Nanonet when cores from multiple NUMA nodes take role in the computation</a:t>
            </a:r>
          </a:p>
        </p:txBody>
      </p:sp>
      <p:grpSp>
        <p:nvGrpSpPr>
          <p:cNvPr id="10" name="Group 9">
            <a:extLst>
              <a:ext uri="{FF2B5EF4-FFF2-40B4-BE49-F238E27FC236}">
                <a16:creationId xmlns:a16="http://schemas.microsoft.com/office/drawing/2014/main" id="{DA62DD44-08E9-AD48-9CC0-9AB30F8E2CC6}"/>
              </a:ext>
            </a:extLst>
          </p:cNvPr>
          <p:cNvGrpSpPr/>
          <p:nvPr/>
        </p:nvGrpSpPr>
        <p:grpSpPr>
          <a:xfrm>
            <a:off x="366961" y="1060329"/>
            <a:ext cx="8410073" cy="2575346"/>
            <a:chOff x="366961" y="1060329"/>
            <a:chExt cx="8410073" cy="2575346"/>
          </a:xfrm>
        </p:grpSpPr>
        <p:pic>
          <p:nvPicPr>
            <p:cNvPr id="11" name="Picture 10">
              <a:extLst>
                <a:ext uri="{FF2B5EF4-FFF2-40B4-BE49-F238E27FC236}">
                  <a16:creationId xmlns:a16="http://schemas.microsoft.com/office/drawing/2014/main" id="{217D4CD6-6A66-AC4A-86BB-D1036AA8446E}"/>
                </a:ext>
              </a:extLst>
            </p:cNvPr>
            <p:cNvPicPr>
              <a:picLocks noChangeAspect="1"/>
            </p:cNvPicPr>
            <p:nvPr/>
          </p:nvPicPr>
          <p:blipFill rotWithShape="1">
            <a:blip r:embed="rId2"/>
            <a:srcRect t="4000"/>
            <a:stretch/>
          </p:blipFill>
          <p:spPr>
            <a:xfrm>
              <a:off x="366961" y="1617257"/>
              <a:ext cx="8410073" cy="2018418"/>
            </a:xfrm>
            <a:prstGeom prst="rect">
              <a:avLst/>
            </a:prstGeom>
          </p:spPr>
        </p:pic>
        <p:pic>
          <p:nvPicPr>
            <p:cNvPr id="12" name="Picture 11">
              <a:extLst>
                <a:ext uri="{FF2B5EF4-FFF2-40B4-BE49-F238E27FC236}">
                  <a16:creationId xmlns:a16="http://schemas.microsoft.com/office/drawing/2014/main" id="{43E7462D-6FD7-8949-93F4-8B88A9E45BB7}"/>
                </a:ext>
              </a:extLst>
            </p:cNvPr>
            <p:cNvPicPr>
              <a:picLocks noChangeAspect="1"/>
            </p:cNvPicPr>
            <p:nvPr/>
          </p:nvPicPr>
          <p:blipFill rotWithShape="1">
            <a:blip r:embed="rId3"/>
            <a:srcRect b="73373"/>
            <a:stretch/>
          </p:blipFill>
          <p:spPr>
            <a:xfrm>
              <a:off x="366961" y="1060329"/>
              <a:ext cx="8410073" cy="695248"/>
            </a:xfrm>
            <a:prstGeom prst="rect">
              <a:avLst/>
            </a:prstGeom>
          </p:spPr>
        </p:pic>
        <p:sp>
          <p:nvSpPr>
            <p:cNvPr id="18" name="Rectangle 17">
              <a:extLst>
                <a:ext uri="{FF2B5EF4-FFF2-40B4-BE49-F238E27FC236}">
                  <a16:creationId xmlns:a16="http://schemas.microsoft.com/office/drawing/2014/main" id="{41B6DBAA-C4D9-A744-B897-1ED0D2FE684F}"/>
                </a:ext>
              </a:extLst>
            </p:cNvPr>
            <p:cNvSpPr/>
            <p:nvPr/>
          </p:nvSpPr>
          <p:spPr>
            <a:xfrm>
              <a:off x="366961" y="1617257"/>
              <a:ext cx="325766" cy="33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Rectangle 18">
              <a:extLst>
                <a:ext uri="{FF2B5EF4-FFF2-40B4-BE49-F238E27FC236}">
                  <a16:creationId xmlns:a16="http://schemas.microsoft.com/office/drawing/2014/main" id="{67555EBB-2B7D-B444-BC38-EEAD9C153BB5}"/>
                </a:ext>
              </a:extLst>
            </p:cNvPr>
            <p:cNvSpPr/>
            <p:nvPr/>
          </p:nvSpPr>
          <p:spPr>
            <a:xfrm>
              <a:off x="4571997" y="1617257"/>
              <a:ext cx="325766" cy="336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5" name="Slide Number Placeholder 4">
            <a:extLst>
              <a:ext uri="{FF2B5EF4-FFF2-40B4-BE49-F238E27FC236}">
                <a16:creationId xmlns:a16="http://schemas.microsoft.com/office/drawing/2014/main" id="{B4812F7B-FFA2-444B-9C9F-740F82EFBE77}"/>
              </a:ext>
            </a:extLst>
          </p:cNvPr>
          <p:cNvSpPr>
            <a:spLocks noGrp="1"/>
          </p:cNvSpPr>
          <p:nvPr>
            <p:ph type="sldNum" sz="quarter" idx="10"/>
          </p:nvPr>
        </p:nvSpPr>
        <p:spPr/>
        <p:txBody>
          <a:bodyPr/>
          <a:lstStyle/>
          <a:p>
            <a:fld id="{BE67019E-6B59-9444-A8F8-0CFAB6B6981D}" type="slidenum">
              <a:rPr lang="en-US" smtClean="0"/>
              <a:pPr/>
              <a:t>127</a:t>
            </a:fld>
            <a:endParaRPr lang="en-US" dirty="0"/>
          </a:p>
        </p:txBody>
      </p:sp>
    </p:spTree>
    <p:extLst>
      <p:ext uri="{BB962C8B-B14F-4D97-AF65-F5344CB8AC3E}">
        <p14:creationId xmlns:p14="http://schemas.microsoft.com/office/powerpoint/2010/main" val="26331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D5E6-C286-6A45-8994-EECD5D9DECC4}"/>
              </a:ext>
            </a:extLst>
          </p:cNvPr>
          <p:cNvSpPr>
            <a:spLocks noGrp="1"/>
          </p:cNvSpPr>
          <p:nvPr>
            <p:ph type="title"/>
          </p:nvPr>
        </p:nvSpPr>
        <p:spPr/>
        <p:txBody>
          <a:bodyPr>
            <a:normAutofit fontScale="90000"/>
          </a:bodyPr>
          <a:lstStyle/>
          <a:p>
            <a:r>
              <a:rPr lang="en-US" dirty="0"/>
              <a:t>Basecalling – Summary</a:t>
            </a:r>
          </a:p>
        </p:txBody>
      </p:sp>
      <p:sp>
        <p:nvSpPr>
          <p:cNvPr id="3" name="Content Placeholder 2">
            <a:extLst>
              <a:ext uri="{FF2B5EF4-FFF2-40B4-BE49-F238E27FC236}">
                <a16:creationId xmlns:a16="http://schemas.microsoft.com/office/drawing/2014/main" id="{130CDA9A-B7E2-4D42-B6A0-18E285CCE5A8}"/>
              </a:ext>
            </a:extLst>
          </p:cNvPr>
          <p:cNvSpPr>
            <a:spLocks noGrp="1"/>
          </p:cNvSpPr>
          <p:nvPr>
            <p:ph idx="1"/>
          </p:nvPr>
        </p:nvSpPr>
        <p:spPr/>
        <p:txBody>
          <a:bodyPr>
            <a:noAutofit/>
          </a:bodyPr>
          <a:lstStyle/>
          <a:p>
            <a:pPr marL="534988" indent="-444500">
              <a:lnSpc>
                <a:spcPct val="100000"/>
              </a:lnSpc>
              <a:spcBef>
                <a:spcPts val="2400"/>
              </a:spcBef>
              <a:spcAft>
                <a:spcPts val="2400"/>
              </a:spcAft>
              <a:buFont typeface="Wingdings" pitchFamily="2" charset="2"/>
              <a:buChar char="q"/>
            </a:pPr>
            <a:r>
              <a:rPr lang="en-US" sz="2400" dirty="0"/>
              <a:t>The choice of the tool for the basecalling step plays an important role to overcome the high error rates of nanopore sequencing technology. </a:t>
            </a:r>
          </a:p>
          <a:p>
            <a:pPr marL="534988" indent="-444500">
              <a:lnSpc>
                <a:spcPct val="100000"/>
              </a:lnSpc>
              <a:spcBef>
                <a:spcPts val="2400"/>
              </a:spcBef>
              <a:spcAft>
                <a:spcPts val="2400"/>
              </a:spcAft>
              <a:buFont typeface="Wingdings" pitchFamily="2" charset="2"/>
              <a:buChar char="q"/>
            </a:pPr>
            <a:r>
              <a:rPr lang="en-US" sz="2400" dirty="0"/>
              <a:t>Basecalling with RNNs (e.g. Metrichor, Nanonet, Scrappie) provides higher accuracy and higher speed than basecalling with HMMs.</a:t>
            </a:r>
          </a:p>
          <a:p>
            <a:pPr marL="534988" indent="-444500">
              <a:lnSpc>
                <a:spcPct val="100000"/>
              </a:lnSpc>
              <a:spcBef>
                <a:spcPts val="2400"/>
              </a:spcBef>
              <a:spcAft>
                <a:spcPts val="2400"/>
              </a:spcAft>
              <a:buFont typeface="Wingdings" pitchFamily="2" charset="2"/>
              <a:buChar char="q"/>
            </a:pPr>
            <a:r>
              <a:rPr lang="en-US" sz="2400" dirty="0"/>
              <a:t>The newest basecaller of ONT, Scrappie, also has the potential to overcome the homopolymer basecalling problem. </a:t>
            </a:r>
          </a:p>
          <a:p>
            <a:pPr marL="534988" indent="-444500">
              <a:lnSpc>
                <a:spcPct val="100000"/>
              </a:lnSpc>
              <a:spcBef>
                <a:spcPts val="600"/>
              </a:spcBef>
              <a:spcAft>
                <a:spcPts val="600"/>
              </a:spcAft>
              <a:buFont typeface="Wingdings" pitchFamily="2" charset="2"/>
              <a:buChar char="q"/>
            </a:pPr>
            <a:endParaRPr lang="en-US" sz="2400" dirty="0"/>
          </a:p>
        </p:txBody>
      </p:sp>
      <p:sp>
        <p:nvSpPr>
          <p:cNvPr id="5" name="Slide Number Placeholder 4">
            <a:extLst>
              <a:ext uri="{FF2B5EF4-FFF2-40B4-BE49-F238E27FC236}">
                <a16:creationId xmlns:a16="http://schemas.microsoft.com/office/drawing/2014/main" id="{CCCDF971-6758-3848-AAE2-6B22BF74BD40}"/>
              </a:ext>
            </a:extLst>
          </p:cNvPr>
          <p:cNvSpPr>
            <a:spLocks noGrp="1"/>
          </p:cNvSpPr>
          <p:nvPr>
            <p:ph type="sldNum" sz="quarter" idx="10"/>
          </p:nvPr>
        </p:nvSpPr>
        <p:spPr/>
        <p:txBody>
          <a:bodyPr/>
          <a:lstStyle/>
          <a:p>
            <a:fld id="{BE67019E-6B59-9444-A8F8-0CFAB6B6981D}" type="slidenum">
              <a:rPr lang="en-US" smtClean="0"/>
              <a:pPr/>
              <a:t>128</a:t>
            </a:fld>
            <a:endParaRPr lang="en-US" dirty="0"/>
          </a:p>
        </p:txBody>
      </p:sp>
    </p:spTree>
    <p:extLst>
      <p:ext uri="{BB962C8B-B14F-4D97-AF65-F5344CB8AC3E}">
        <p14:creationId xmlns:p14="http://schemas.microsoft.com/office/powerpoint/2010/main" val="2312619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rgbClr val="0070C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orbel" panose="020B0503020204020204"/>
                <a:ea typeface="+mn-ea"/>
                <a:cs typeface="+mn-cs"/>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black"/>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black"/>
                </a:solidFill>
                <a:effectLst/>
                <a:uLnTx/>
                <a:uFillTx/>
                <a:latin typeface="Corbel" panose="020B0503020204020204"/>
                <a:ea typeface="+mn-ea"/>
                <a:cs typeface="+mn-cs"/>
              </a:rPr>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Raw signal data</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DNA reads</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Overlaps</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Draft assembly</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Assembly</a:t>
            </a:r>
          </a:p>
        </p:txBody>
      </p:sp>
      <p:sp>
        <p:nvSpPr>
          <p:cNvPr id="3" name="Slide Number Placeholder 2">
            <a:extLst>
              <a:ext uri="{FF2B5EF4-FFF2-40B4-BE49-F238E27FC236}">
                <a16:creationId xmlns:a16="http://schemas.microsoft.com/office/drawing/2014/main" id="{8C386067-0F62-5445-8571-499C8A4F82AA}"/>
              </a:ext>
            </a:extLst>
          </p:cNvPr>
          <p:cNvSpPr>
            <a:spLocks noGrp="1"/>
          </p:cNvSpPr>
          <p:nvPr>
            <p:ph type="sldNum" sz="quarter" idx="10"/>
          </p:nvPr>
        </p:nvSpPr>
        <p:spPr/>
        <p:txBody>
          <a:bodyPr/>
          <a:lstStyle/>
          <a:p>
            <a:fld id="{BE67019E-6B59-9444-A8F8-0CFAB6B6981D}" type="slidenum">
              <a:rPr lang="en-US" smtClean="0"/>
              <a:pPr/>
              <a:t>129</a:t>
            </a:fld>
            <a:endParaRPr lang="en-US" dirty="0"/>
          </a:p>
        </p:txBody>
      </p:sp>
    </p:spTree>
    <p:extLst>
      <p:ext uri="{BB962C8B-B14F-4D97-AF65-F5344CB8AC3E}">
        <p14:creationId xmlns:p14="http://schemas.microsoft.com/office/powerpoint/2010/main" val="368891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34" name="Rectangle 33">
            <a:extLst>
              <a:ext uri="{FF2B5EF4-FFF2-40B4-BE49-F238E27FC236}">
                <a16:creationId xmlns:a16="http://schemas.microsoft.com/office/drawing/2014/main" id="{975DD671-195F-BE45-8AC5-24BF2E38251A}"/>
              </a:ext>
            </a:extLst>
          </p:cNvPr>
          <p:cNvSpPr/>
          <p:nvPr/>
        </p:nvSpPr>
        <p:spPr>
          <a:xfrm rot="5400000">
            <a:off x="2253236" y="4789498"/>
            <a:ext cx="2520000" cy="14408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DBE31E-2AE8-824E-81D4-CEA02E0BA8AE}"/>
              </a:ext>
            </a:extLst>
          </p:cNvPr>
          <p:cNvSpPr txBox="1"/>
          <p:nvPr/>
        </p:nvSpPr>
        <p:spPr>
          <a:xfrm>
            <a:off x="3547629" y="5629099"/>
            <a:ext cx="914400" cy="492443"/>
          </a:xfrm>
          <a:prstGeom prst="rect">
            <a:avLst/>
          </a:prstGeom>
          <a:noFill/>
        </p:spPr>
        <p:txBody>
          <a:bodyPr wrap="square" rtlCol="0">
            <a:spAutoFit/>
          </a:bodyPr>
          <a:lstStyle/>
          <a:p>
            <a:r>
              <a:rPr lang="en-US" sz="1300" dirty="0"/>
              <a:t>Reference</a:t>
            </a:r>
          </a:p>
          <a:p>
            <a:r>
              <a:rPr lang="en-US" sz="1300" dirty="0"/>
              <a:t>Genome</a:t>
            </a:r>
          </a:p>
        </p:txBody>
      </p:sp>
      <p:sp>
        <p:nvSpPr>
          <p:cNvPr id="36" name="Rectangle 35">
            <a:extLst>
              <a:ext uri="{FF2B5EF4-FFF2-40B4-BE49-F238E27FC236}">
                <a16:creationId xmlns:a16="http://schemas.microsoft.com/office/drawing/2014/main" id="{DC75BFC8-5934-3949-AC04-21F9DAD72C6B}"/>
              </a:ext>
            </a:extLst>
          </p:cNvPr>
          <p:cNvSpPr/>
          <p:nvPr/>
        </p:nvSpPr>
        <p:spPr>
          <a:xfrm rot="5400000" flipH="1">
            <a:off x="575820" y="3948663"/>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FC78D0-0B56-1845-9212-1B3712D4F32E}"/>
              </a:ext>
            </a:extLst>
          </p:cNvPr>
          <p:cNvSpPr/>
          <p:nvPr/>
        </p:nvSpPr>
        <p:spPr>
          <a:xfrm rot="5400000" flipH="1">
            <a:off x="782914" y="4098101"/>
            <a:ext cx="859088" cy="45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08F44B-57DE-6F4B-BE41-267B614529D7}"/>
              </a:ext>
            </a:extLst>
          </p:cNvPr>
          <p:cNvSpPr/>
          <p:nvPr/>
        </p:nvSpPr>
        <p:spPr>
          <a:xfrm rot="5400000" flipH="1">
            <a:off x="485462" y="4218123"/>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CAEE677-A9D2-0542-B757-8D51FA977CFC}"/>
              </a:ext>
            </a:extLst>
          </p:cNvPr>
          <p:cNvSpPr/>
          <p:nvPr/>
        </p:nvSpPr>
        <p:spPr>
          <a:xfrm rot="5400000" flipH="1">
            <a:off x="59224" y="5245156"/>
            <a:ext cx="1574169"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1CECB6-C55B-C24D-98C0-74D2A66D0F41}"/>
              </a:ext>
            </a:extLst>
          </p:cNvPr>
          <p:cNvSpPr/>
          <p:nvPr/>
        </p:nvSpPr>
        <p:spPr>
          <a:xfrm rot="5400000" flipH="1">
            <a:off x="635768" y="4989380"/>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CE41DC-0C08-A341-BC0C-92E72ECBA423}"/>
              </a:ext>
            </a:extLst>
          </p:cNvPr>
          <p:cNvSpPr/>
          <p:nvPr/>
        </p:nvSpPr>
        <p:spPr>
          <a:xfrm rot="5400000" flipH="1">
            <a:off x="534162" y="5353943"/>
            <a:ext cx="1355512" cy="46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4D0229-9C67-4044-90E1-11CE84F065A8}"/>
              </a:ext>
            </a:extLst>
          </p:cNvPr>
          <p:cNvSpPr/>
          <p:nvPr/>
        </p:nvSpPr>
        <p:spPr>
          <a:xfrm rot="16200000" flipH="1">
            <a:off x="488281" y="5491699"/>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4BE173-DA15-654E-8D13-F2531940D541}"/>
              </a:ext>
            </a:extLst>
          </p:cNvPr>
          <p:cNvSpPr/>
          <p:nvPr/>
        </p:nvSpPr>
        <p:spPr>
          <a:xfrm rot="16200000">
            <a:off x="5119029" y="3918220"/>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73816C-BDD0-0D4A-B792-F691CF4EE896}"/>
              </a:ext>
            </a:extLst>
          </p:cNvPr>
          <p:cNvSpPr/>
          <p:nvPr/>
        </p:nvSpPr>
        <p:spPr>
          <a:xfrm rot="16200000">
            <a:off x="5326123" y="4067658"/>
            <a:ext cx="85908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794389F-E3EC-E041-A22D-13DF44DA85FA}"/>
              </a:ext>
            </a:extLst>
          </p:cNvPr>
          <p:cNvSpPr/>
          <p:nvPr/>
        </p:nvSpPr>
        <p:spPr>
          <a:xfrm rot="16200000">
            <a:off x="5028671" y="4187680"/>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8BD113-569A-C743-A2BC-FA16829106DD}"/>
              </a:ext>
            </a:extLst>
          </p:cNvPr>
          <p:cNvSpPr/>
          <p:nvPr/>
        </p:nvSpPr>
        <p:spPr>
          <a:xfrm rot="16200000">
            <a:off x="4602433" y="5214712"/>
            <a:ext cx="1574170"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D9C83E3-019F-1C46-B1CE-7AC51B50A9C1}"/>
              </a:ext>
            </a:extLst>
          </p:cNvPr>
          <p:cNvSpPr/>
          <p:nvPr/>
        </p:nvSpPr>
        <p:spPr>
          <a:xfrm rot="16200000">
            <a:off x="5177408" y="4958937"/>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9A73C1-BC6A-0D42-A3BB-02DD8A9BF59E}"/>
              </a:ext>
            </a:extLst>
          </p:cNvPr>
          <p:cNvSpPr/>
          <p:nvPr/>
        </p:nvSpPr>
        <p:spPr>
          <a:xfrm rot="16200000">
            <a:off x="5076829" y="5324040"/>
            <a:ext cx="1355513"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444E41-4B11-4A45-B2C7-E496B67C4DE2}"/>
              </a:ext>
            </a:extLst>
          </p:cNvPr>
          <p:cNvSpPr/>
          <p:nvPr/>
        </p:nvSpPr>
        <p:spPr>
          <a:xfrm rot="5400000">
            <a:off x="5031490" y="5461256"/>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81B5E7-3AC7-2943-8069-AFB6B18EBC09}"/>
              </a:ext>
            </a:extLst>
          </p:cNvPr>
          <p:cNvSpPr/>
          <p:nvPr/>
        </p:nvSpPr>
        <p:spPr>
          <a:xfrm rot="5400000">
            <a:off x="6916574" y="4789542"/>
            <a:ext cx="2520000" cy="144000"/>
          </a:xfrm>
          <a:prstGeom prst="rect">
            <a:avLst/>
          </a:prstGeom>
          <a:gradFill flip="none" rotWithShape="1">
            <a:gsLst>
              <a:gs pos="0">
                <a:srgbClr val="FFFF00"/>
              </a:gs>
              <a:gs pos="27000">
                <a:srgbClr val="D580DB"/>
              </a:gs>
              <a:gs pos="63000">
                <a:srgbClr val="00B0F0"/>
              </a:gs>
              <a:gs pos="89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E766D8-32B9-2044-BAEE-677444058B5F}"/>
              </a:ext>
            </a:extLst>
          </p:cNvPr>
          <p:cNvSpPr txBox="1"/>
          <p:nvPr/>
        </p:nvSpPr>
        <p:spPr>
          <a:xfrm>
            <a:off x="8229600" y="5717360"/>
            <a:ext cx="914400" cy="492443"/>
          </a:xfrm>
          <a:prstGeom prst="rect">
            <a:avLst/>
          </a:prstGeom>
          <a:noFill/>
        </p:spPr>
        <p:txBody>
          <a:bodyPr wrap="square" rtlCol="0">
            <a:spAutoFit/>
          </a:bodyPr>
          <a:lstStyle/>
          <a:p>
            <a:r>
              <a:rPr lang="en-US" sz="1300" dirty="0"/>
              <a:t>Original</a:t>
            </a:r>
          </a:p>
          <a:p>
            <a:r>
              <a:rPr lang="en-US" sz="1300" dirty="0"/>
              <a:t>Sequence</a:t>
            </a:r>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Genome Sequence Analysis</a:t>
            </a:r>
          </a:p>
        </p:txBody>
      </p:sp>
      <p:sp>
        <p:nvSpPr>
          <p:cNvPr id="2" name="Slide Number Placeholder 1">
            <a:extLst>
              <a:ext uri="{FF2B5EF4-FFF2-40B4-BE49-F238E27FC236}">
                <a16:creationId xmlns:a16="http://schemas.microsoft.com/office/drawing/2014/main" id="{63237238-5C1B-934B-83DB-B047065E27D4}"/>
              </a:ext>
            </a:extLst>
          </p:cNvPr>
          <p:cNvSpPr>
            <a:spLocks noGrp="1"/>
          </p:cNvSpPr>
          <p:nvPr>
            <p:ph type="sldNum" sz="quarter" idx="10"/>
          </p:nvPr>
        </p:nvSpPr>
        <p:spPr/>
        <p:txBody>
          <a:bodyPr/>
          <a:lstStyle/>
          <a:p>
            <a:fld id="{BE67019E-6B59-9444-A8F8-0CFAB6B6981D}" type="slidenum">
              <a:rPr lang="en-US" smtClean="0"/>
              <a:pPr/>
              <a:t>13</a:t>
            </a:fld>
            <a:endParaRPr lang="en-US" dirty="0"/>
          </a:p>
        </p:txBody>
      </p:sp>
      <p:sp>
        <p:nvSpPr>
          <p:cNvPr id="55" name="TextBox 54">
            <a:extLst>
              <a:ext uri="{FF2B5EF4-FFF2-40B4-BE49-F238E27FC236}">
                <a16:creationId xmlns:a16="http://schemas.microsoft.com/office/drawing/2014/main" id="{7DFF70F8-71F9-9546-8F6F-FCA7CAA6734C}"/>
              </a:ext>
            </a:extLst>
          </p:cNvPr>
          <p:cNvSpPr txBox="1"/>
          <p:nvPr/>
        </p:nvSpPr>
        <p:spPr>
          <a:xfrm>
            <a:off x="722708" y="6173102"/>
            <a:ext cx="605507" cy="292388"/>
          </a:xfrm>
          <a:prstGeom prst="rect">
            <a:avLst/>
          </a:prstGeom>
          <a:noFill/>
        </p:spPr>
        <p:txBody>
          <a:bodyPr wrap="square" rtlCol="0">
            <a:spAutoFit/>
          </a:bodyPr>
          <a:lstStyle/>
          <a:p>
            <a:r>
              <a:rPr lang="en-US" sz="1300" dirty="0"/>
              <a:t>Reads</a:t>
            </a:r>
          </a:p>
        </p:txBody>
      </p:sp>
      <p:sp>
        <p:nvSpPr>
          <p:cNvPr id="56" name="TextBox 55">
            <a:extLst>
              <a:ext uri="{FF2B5EF4-FFF2-40B4-BE49-F238E27FC236}">
                <a16:creationId xmlns:a16="http://schemas.microsoft.com/office/drawing/2014/main" id="{687D58E4-58F6-4948-A8B4-4639AAA45D97}"/>
              </a:ext>
            </a:extLst>
          </p:cNvPr>
          <p:cNvSpPr txBox="1"/>
          <p:nvPr/>
        </p:nvSpPr>
        <p:spPr>
          <a:xfrm>
            <a:off x="2192080" y="6168134"/>
            <a:ext cx="1478944" cy="292388"/>
          </a:xfrm>
          <a:prstGeom prst="rect">
            <a:avLst/>
          </a:prstGeom>
          <a:noFill/>
        </p:spPr>
        <p:txBody>
          <a:bodyPr wrap="square" rtlCol="0">
            <a:spAutoFit/>
          </a:bodyPr>
          <a:lstStyle/>
          <a:p>
            <a:pPr algn="ctr"/>
            <a:r>
              <a:rPr lang="en-US" sz="1300" dirty="0"/>
              <a:t>Mapped Reads</a:t>
            </a:r>
          </a:p>
        </p:txBody>
      </p:sp>
      <p:sp>
        <p:nvSpPr>
          <p:cNvPr id="57" name="TextBox 56">
            <a:extLst>
              <a:ext uri="{FF2B5EF4-FFF2-40B4-BE49-F238E27FC236}">
                <a16:creationId xmlns:a16="http://schemas.microsoft.com/office/drawing/2014/main" id="{C8022A8A-3A39-A645-856E-22DAC76424F7}"/>
              </a:ext>
            </a:extLst>
          </p:cNvPr>
          <p:cNvSpPr txBox="1"/>
          <p:nvPr/>
        </p:nvSpPr>
        <p:spPr>
          <a:xfrm>
            <a:off x="5300259" y="6173102"/>
            <a:ext cx="605507" cy="292388"/>
          </a:xfrm>
          <a:prstGeom prst="rect">
            <a:avLst/>
          </a:prstGeom>
          <a:noFill/>
        </p:spPr>
        <p:txBody>
          <a:bodyPr wrap="square" rtlCol="0">
            <a:spAutoFit/>
          </a:bodyPr>
          <a:lstStyle/>
          <a:p>
            <a:r>
              <a:rPr lang="en-US" sz="1300" dirty="0"/>
              <a:t>Reads</a:t>
            </a:r>
          </a:p>
        </p:txBody>
      </p:sp>
      <p:sp>
        <p:nvSpPr>
          <p:cNvPr id="58" name="TextBox 57">
            <a:extLst>
              <a:ext uri="{FF2B5EF4-FFF2-40B4-BE49-F238E27FC236}">
                <a16:creationId xmlns:a16="http://schemas.microsoft.com/office/drawing/2014/main" id="{C59AE20F-A5BF-6A4D-9440-CAE00FACBD4C}"/>
              </a:ext>
            </a:extLst>
          </p:cNvPr>
          <p:cNvSpPr txBox="1"/>
          <p:nvPr/>
        </p:nvSpPr>
        <p:spPr>
          <a:xfrm>
            <a:off x="6769631" y="6168134"/>
            <a:ext cx="1478944" cy="292388"/>
          </a:xfrm>
          <a:prstGeom prst="rect">
            <a:avLst/>
          </a:prstGeom>
          <a:noFill/>
        </p:spPr>
        <p:txBody>
          <a:bodyPr wrap="square" rtlCol="0">
            <a:spAutoFit/>
          </a:bodyPr>
          <a:lstStyle/>
          <a:p>
            <a:pPr algn="ctr"/>
            <a:r>
              <a:rPr lang="en-US" sz="1300" dirty="0"/>
              <a:t>Assembled Reads</a:t>
            </a:r>
          </a:p>
        </p:txBody>
      </p:sp>
    </p:spTree>
    <p:extLst>
      <p:ext uri="{BB962C8B-B14F-4D97-AF65-F5344CB8AC3E}">
        <p14:creationId xmlns:p14="http://schemas.microsoft.com/office/powerpoint/2010/main" val="42725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par>
                                <p:cTn id="31" presetID="0" presetClass="path" presetSubtype="0" accel="50000" decel="50000" fill="hold" grpId="1" nodeType="withEffect">
                                  <p:stCondLst>
                                    <p:cond delay="0"/>
                                  </p:stCondLst>
                                  <p:childTnLst>
                                    <p:animMotion origin="layout" path="M 1.38889E-6 -1.85185E-6 L 0.2717 -0.02083 " pathEditMode="relative" rAng="0" ptsTypes="AA">
                                      <p:cBhvr>
                                        <p:cTn id="32" dur="700" fill="hold"/>
                                        <p:tgtEl>
                                          <p:spTgt spid="36"/>
                                        </p:tgtEl>
                                        <p:attrNameLst>
                                          <p:attrName>ppt_x</p:attrName>
                                          <p:attrName>ppt_y</p:attrName>
                                        </p:attrNameLst>
                                      </p:cBhvr>
                                      <p:rCtr x="13576" y="-1042"/>
                                    </p:animMotion>
                                  </p:childTnLst>
                                </p:cTn>
                              </p:par>
                            </p:childTnLst>
                          </p:cTn>
                        </p:par>
                        <p:par>
                          <p:cTn id="33" fill="hold">
                            <p:stCondLst>
                              <p:cond delay="700"/>
                            </p:stCondLst>
                            <p:childTnLst>
                              <p:par>
                                <p:cTn id="34" presetID="0" presetClass="path" presetSubtype="0" accel="50000" decel="50000" fill="hold" grpId="1" nodeType="afterEffect">
                                  <p:stCondLst>
                                    <p:cond delay="0"/>
                                  </p:stCondLst>
                                  <p:childTnLst>
                                    <p:animMotion origin="layout" path="M 8.33333E-7 -2.59259E-6 L 0.23299 0.23125 " pathEditMode="relative" rAng="0" ptsTypes="AA">
                                      <p:cBhvr>
                                        <p:cTn id="35" dur="700" fill="hold"/>
                                        <p:tgtEl>
                                          <p:spTgt spid="37"/>
                                        </p:tgtEl>
                                        <p:attrNameLst>
                                          <p:attrName>ppt_x</p:attrName>
                                          <p:attrName>ppt_y</p:attrName>
                                        </p:attrNameLst>
                                      </p:cBhvr>
                                      <p:rCtr x="11649" y="11551"/>
                                    </p:animMotion>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400"/>
                            </p:stCondLst>
                            <p:childTnLst>
                              <p:par>
                                <p:cTn id="39" presetID="0" presetClass="path" presetSubtype="0" accel="50000" decel="50000" fill="hold" grpId="1" nodeType="afterEffect">
                                  <p:stCondLst>
                                    <p:cond delay="0"/>
                                  </p:stCondLst>
                                  <p:childTnLst>
                                    <p:animMotion origin="layout" path="M 3.33333E-6 4.81481E-6 L 0.21267 0.01134 " pathEditMode="relative" rAng="0" ptsTypes="AA">
                                      <p:cBhvr>
                                        <p:cTn id="40" dur="700" fill="hold"/>
                                        <p:tgtEl>
                                          <p:spTgt spid="38"/>
                                        </p:tgtEl>
                                        <p:attrNameLst>
                                          <p:attrName>ppt_x</p:attrName>
                                          <p:attrName>ppt_y</p:attrName>
                                        </p:attrNameLst>
                                      </p:cBhvr>
                                      <p:rCtr x="10625" y="556"/>
                                    </p:animMotion>
                                  </p:childTnLst>
                                </p:cTn>
                              </p:par>
                            </p:childTnLst>
                          </p:cTn>
                        </p:par>
                        <p:par>
                          <p:cTn id="41" fill="hold">
                            <p:stCondLst>
                              <p:cond delay="2100"/>
                            </p:stCondLst>
                            <p:childTnLst>
                              <p:par>
                                <p:cTn id="42" presetID="0" presetClass="path" presetSubtype="0" accel="50000" decel="50000" fill="hold" grpId="1" nodeType="afterEffect">
                                  <p:stCondLst>
                                    <p:cond delay="0"/>
                                  </p:stCondLst>
                                  <p:childTnLst>
                                    <p:animMotion origin="layout" path="M 1.38889E-6 -2.22222E-6 L 0.25521 -0.06967 " pathEditMode="relative" rAng="0" ptsTypes="AA">
                                      <p:cBhvr>
                                        <p:cTn id="43" dur="700" fill="hold"/>
                                        <p:tgtEl>
                                          <p:spTgt spid="39"/>
                                        </p:tgtEl>
                                        <p:attrNameLst>
                                          <p:attrName>ppt_x</p:attrName>
                                          <p:attrName>ppt_y</p:attrName>
                                        </p:attrNameLst>
                                      </p:cBhvr>
                                      <p:rCtr x="12760" y="-3495"/>
                                    </p:animMotion>
                                  </p:childTnLst>
                                </p:cTn>
                              </p:par>
                            </p:childTnLst>
                          </p:cTn>
                        </p:par>
                        <p:par>
                          <p:cTn id="44" fill="hold">
                            <p:stCondLst>
                              <p:cond delay="2800"/>
                            </p:stCondLst>
                            <p:childTnLst>
                              <p:par>
                                <p:cTn id="45" presetID="0" presetClass="path" presetSubtype="0" accel="50000" decel="50000" fill="hold" grpId="1" nodeType="afterEffect">
                                  <p:stCondLst>
                                    <p:cond delay="0"/>
                                  </p:stCondLst>
                                  <p:childTnLst>
                                    <p:animMotion origin="layout" path="M -3.33333E-6 -3.7037E-6 L 0.13907 -0.07731 " pathEditMode="relative" rAng="0" ptsTypes="AA">
                                      <p:cBhvr>
                                        <p:cTn id="46" dur="700" fill="hold"/>
                                        <p:tgtEl>
                                          <p:spTgt spid="40"/>
                                        </p:tgtEl>
                                        <p:attrNameLst>
                                          <p:attrName>ppt_x</p:attrName>
                                          <p:attrName>ppt_y</p:attrName>
                                        </p:attrNameLst>
                                      </p:cBhvr>
                                      <p:rCtr x="6944" y="-3866"/>
                                    </p:animMotion>
                                  </p:childTnLst>
                                </p:cTn>
                              </p:par>
                            </p:childTnLst>
                          </p:cTn>
                        </p:par>
                        <p:par>
                          <p:cTn id="47" fill="hold">
                            <p:stCondLst>
                              <p:cond delay="3500"/>
                            </p:stCondLst>
                            <p:childTnLst>
                              <p:par>
                                <p:cTn id="48" presetID="0" presetClass="path" presetSubtype="0" accel="50000" decel="50000" fill="hold" grpId="1" nodeType="afterEffect">
                                  <p:stCondLst>
                                    <p:cond delay="0"/>
                                  </p:stCondLst>
                                  <p:childTnLst>
                                    <p:animMotion origin="layout" path="M 8.33333E-7 -4.44444E-6 L 0.18038 0.00695 " pathEditMode="relative" rAng="0" ptsTypes="AA">
                                      <p:cBhvr>
                                        <p:cTn id="49" dur="700" fill="hold"/>
                                        <p:tgtEl>
                                          <p:spTgt spid="41"/>
                                        </p:tgtEl>
                                        <p:attrNameLst>
                                          <p:attrName>ppt_x</p:attrName>
                                          <p:attrName>ppt_y</p:attrName>
                                        </p:attrNameLst>
                                      </p:cBhvr>
                                      <p:rCtr x="9010" y="347"/>
                                    </p:animMotion>
                                  </p:childTnLst>
                                </p:cTn>
                              </p:par>
                            </p:childTnLst>
                          </p:cTn>
                        </p:par>
                        <p:par>
                          <p:cTn id="50" fill="hold">
                            <p:stCondLst>
                              <p:cond delay="4200"/>
                            </p:stCondLst>
                            <p:childTnLst>
                              <p:par>
                                <p:cTn id="51" presetID="0" presetClass="path" presetSubtype="0" accel="50000" decel="50000" fill="hold" grpId="1" nodeType="afterEffect">
                                  <p:stCondLst>
                                    <p:cond delay="0"/>
                                  </p:stCondLst>
                                  <p:childTnLst>
                                    <p:animMotion origin="layout" path="M -3.88889E-6 -3.33333E-6 L 0.25296 -0.11875 " pathEditMode="relative" rAng="0" ptsTypes="AA">
                                      <p:cBhvr>
                                        <p:cTn id="52" dur="700" fill="hold"/>
                                        <p:tgtEl>
                                          <p:spTgt spid="42"/>
                                        </p:tgtEl>
                                        <p:attrNameLst>
                                          <p:attrName>ppt_x</p:attrName>
                                          <p:attrName>ppt_y</p:attrName>
                                        </p:attrNameLst>
                                      </p:cBhvr>
                                      <p:rCtr x="12639" y="-594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0" presetClass="path" presetSubtype="0" accel="50000" decel="50000" fill="hold" grpId="1" nodeType="withEffect">
                                  <p:stCondLst>
                                    <p:cond delay="0"/>
                                  </p:stCondLst>
                                  <p:childTnLst>
                                    <p:animMotion origin="layout" path="M 1.11111E-6 3.7037E-7 L 0.28455 -0.00903 " pathEditMode="relative" rAng="0" ptsTypes="AA">
                                      <p:cBhvr>
                                        <p:cTn id="78" dur="700" fill="hold"/>
                                        <p:tgtEl>
                                          <p:spTgt spid="43"/>
                                        </p:tgtEl>
                                        <p:attrNameLst>
                                          <p:attrName>ppt_x</p:attrName>
                                          <p:attrName>ppt_y</p:attrName>
                                        </p:attrNameLst>
                                      </p:cBhvr>
                                      <p:rCtr x="14219" y="-463"/>
                                    </p:animMotion>
                                  </p:childTnLst>
                                </p:cTn>
                              </p:par>
                            </p:childTnLst>
                          </p:cTn>
                        </p:par>
                        <p:par>
                          <p:cTn id="79" fill="hold">
                            <p:stCondLst>
                              <p:cond delay="700"/>
                            </p:stCondLst>
                            <p:childTnLst>
                              <p:par>
                                <p:cTn id="80" presetID="0" presetClass="path" presetSubtype="0" accel="50000" decel="50000" fill="hold" grpId="1" nodeType="afterEffect">
                                  <p:stCondLst>
                                    <p:cond delay="0"/>
                                  </p:stCondLst>
                                  <p:childTnLst>
                                    <p:animMotion origin="layout" path="M 5.55556E-7 1.11111E-6 L 0.22587 0.03079 " pathEditMode="relative" rAng="0" ptsTypes="AA">
                                      <p:cBhvr>
                                        <p:cTn id="81" dur="700" fill="hold"/>
                                        <p:tgtEl>
                                          <p:spTgt spid="44"/>
                                        </p:tgtEl>
                                        <p:attrNameLst>
                                          <p:attrName>ppt_x</p:attrName>
                                          <p:attrName>ppt_y</p:attrName>
                                        </p:attrNameLst>
                                      </p:cBhvr>
                                      <p:rCtr x="11285" y="1528"/>
                                    </p:animMotion>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par>
                          <p:cTn id="84" fill="hold">
                            <p:stCondLst>
                              <p:cond delay="1400"/>
                            </p:stCondLst>
                            <p:childTnLst>
                              <p:par>
                                <p:cTn id="85" presetID="0" presetClass="path" presetSubtype="0" accel="50000" decel="50000" fill="hold" grpId="1" nodeType="afterEffect">
                                  <p:stCondLst>
                                    <p:cond delay="0"/>
                                  </p:stCondLst>
                                  <p:childTnLst>
                                    <p:animMotion origin="layout" path="M 3.05556E-6 -1.48148E-6 L 0.22239 0.04792 " pathEditMode="relative" rAng="0" ptsTypes="AA">
                                      <p:cBhvr>
                                        <p:cTn id="86" dur="700" fill="hold"/>
                                        <p:tgtEl>
                                          <p:spTgt spid="45"/>
                                        </p:tgtEl>
                                        <p:attrNameLst>
                                          <p:attrName>ppt_x</p:attrName>
                                          <p:attrName>ppt_y</p:attrName>
                                        </p:attrNameLst>
                                      </p:cBhvr>
                                      <p:rCtr x="11111" y="2384"/>
                                    </p:animMotion>
                                  </p:childTnLst>
                                </p:cTn>
                              </p:par>
                            </p:childTnLst>
                          </p:cTn>
                        </p:par>
                        <p:par>
                          <p:cTn id="87" fill="hold">
                            <p:stCondLst>
                              <p:cond delay="2100"/>
                            </p:stCondLst>
                            <p:childTnLst>
                              <p:par>
                                <p:cTn id="88" presetID="0" presetClass="path" presetSubtype="0" accel="50000" decel="50000" fill="hold" grpId="1" nodeType="afterEffect">
                                  <p:stCondLst>
                                    <p:cond delay="0"/>
                                  </p:stCondLst>
                                  <p:childTnLst>
                                    <p:animMotion origin="layout" path="M 1.11111E-6 1.11022E-16 L 0.21788 -0.04977 " pathEditMode="relative" rAng="0" ptsTypes="AA">
                                      <p:cBhvr>
                                        <p:cTn id="89" dur="700" fill="hold"/>
                                        <p:tgtEl>
                                          <p:spTgt spid="46"/>
                                        </p:tgtEl>
                                        <p:attrNameLst>
                                          <p:attrName>ppt_x</p:attrName>
                                          <p:attrName>ppt_y</p:attrName>
                                        </p:attrNameLst>
                                      </p:cBhvr>
                                      <p:rCtr x="10885" y="-2500"/>
                                    </p:animMotion>
                                  </p:childTnLst>
                                </p:cTn>
                              </p:par>
                            </p:childTnLst>
                          </p:cTn>
                        </p:par>
                        <p:par>
                          <p:cTn id="90" fill="hold">
                            <p:stCondLst>
                              <p:cond delay="2800"/>
                            </p:stCondLst>
                            <p:childTnLst>
                              <p:par>
                                <p:cTn id="91" presetID="0" presetClass="path" presetSubtype="0" accel="50000" decel="50000" fill="hold" grpId="1" nodeType="afterEffect">
                                  <p:stCondLst>
                                    <p:cond delay="0"/>
                                  </p:stCondLst>
                                  <p:childTnLst>
                                    <p:animMotion origin="layout" path="M 3.61111E-6 -1.48148E-6 L 0.12899 0.00463 " pathEditMode="relative" rAng="0" ptsTypes="AA">
                                      <p:cBhvr>
                                        <p:cTn id="92" dur="700" fill="hold"/>
                                        <p:tgtEl>
                                          <p:spTgt spid="47"/>
                                        </p:tgtEl>
                                        <p:attrNameLst>
                                          <p:attrName>ppt_x</p:attrName>
                                          <p:attrName>ppt_y</p:attrName>
                                        </p:attrNameLst>
                                      </p:cBhvr>
                                      <p:rCtr x="6441" y="231"/>
                                    </p:animMotion>
                                  </p:childTnLst>
                                </p:cTn>
                              </p:par>
                            </p:childTnLst>
                          </p:cTn>
                        </p:par>
                        <p:par>
                          <p:cTn id="93" fill="hold">
                            <p:stCondLst>
                              <p:cond delay="3500"/>
                            </p:stCondLst>
                            <p:childTnLst>
                              <p:par>
                                <p:cTn id="94" presetID="0" presetClass="path" presetSubtype="0" accel="50000" decel="50000" fill="hold" grpId="1" nodeType="afterEffect">
                                  <p:stCondLst>
                                    <p:cond delay="0"/>
                                  </p:stCondLst>
                                  <p:childTnLst>
                                    <p:animMotion origin="layout" path="M 5.55556E-7 -2.22222E-6 L 0.12431 -0.01389 " pathEditMode="relative" rAng="0" ptsTypes="AA">
                                      <p:cBhvr>
                                        <p:cTn id="95" dur="700" fill="hold"/>
                                        <p:tgtEl>
                                          <p:spTgt spid="48"/>
                                        </p:tgtEl>
                                        <p:attrNameLst>
                                          <p:attrName>ppt_x</p:attrName>
                                          <p:attrName>ppt_y</p:attrName>
                                        </p:attrNameLst>
                                      </p:cBhvr>
                                      <p:rCtr x="6215" y="-694"/>
                                    </p:animMotion>
                                  </p:childTnLst>
                                </p:cTn>
                              </p:par>
                            </p:childTnLst>
                          </p:cTn>
                        </p:par>
                        <p:par>
                          <p:cTn id="96" fill="hold">
                            <p:stCondLst>
                              <p:cond delay="4200"/>
                            </p:stCondLst>
                            <p:childTnLst>
                              <p:par>
                                <p:cTn id="97" presetID="0" presetClass="path" presetSubtype="0" accel="50000" decel="50000" fill="hold" grpId="1" nodeType="afterEffect">
                                  <p:stCondLst>
                                    <p:cond delay="0"/>
                                  </p:stCondLst>
                                  <p:childTnLst>
                                    <p:animMotion origin="layout" path="M -4.16667E-6 -1.11111E-6 L 0.11459 0.00046 " pathEditMode="relative" rAng="0" ptsTypes="AA">
                                      <p:cBhvr>
                                        <p:cTn id="98" dur="700" fill="hold"/>
                                        <p:tgtEl>
                                          <p:spTgt spid="49"/>
                                        </p:tgtEl>
                                        <p:attrNameLst>
                                          <p:attrName>ppt_x</p:attrName>
                                          <p:attrName>ppt_y</p:attrName>
                                        </p:attrNameLst>
                                      </p:cBhvr>
                                      <p:rCtr x="5729" y="23"/>
                                    </p:animMotion>
                                  </p:childTnLst>
                                </p:cTn>
                              </p:par>
                            </p:childTnLst>
                          </p:cTn>
                        </p:par>
                        <p:par>
                          <p:cTn id="99" fill="hold">
                            <p:stCondLst>
                              <p:cond delay="4900"/>
                            </p:stCondLst>
                            <p:childTnLst>
                              <p:par>
                                <p:cTn id="100" presetID="1"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par>
                          <p:cTn id="102" fill="hold">
                            <p:stCondLst>
                              <p:cond delay="4900"/>
                            </p:stCondLst>
                            <p:childTnLst>
                              <p:par>
                                <p:cTn id="103" presetID="1"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4" grpId="0"/>
      <p:bldP spid="55" grpId="0"/>
      <p:bldP spid="55" grpId="1"/>
      <p:bldP spid="56" grpId="0"/>
      <p:bldP spid="57" grpId="0"/>
      <p:bldP spid="57" grpId="1"/>
      <p:bldP spid="5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4" name="Slide Number Placeholder 3"/>
          <p:cNvSpPr>
            <a:spLocks noGrp="1"/>
          </p:cNvSpPr>
          <p:nvPr>
            <p:ph type="sldNum" sz="quarter" idx="10"/>
          </p:nvPr>
        </p:nvSpPr>
        <p:spPr/>
        <p:txBody>
          <a:bodyPr/>
          <a:lstStyle/>
          <a:p>
            <a:fld id="{C56C0957-1248-5A44-8C69-001B17EA42C9}" type="slidenum">
              <a:rPr lang="en-US" smtClean="0"/>
              <a:pPr/>
              <a:t>130</a:t>
            </a:fld>
            <a:endParaRPr lang="en-US" dirty="0"/>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Basecalling</a:t>
            </a:r>
          </a:p>
          <a:p>
            <a:pPr algn="ctr"/>
            <a:r>
              <a:rPr lang="en-US" sz="1450" b="1" dirty="0">
                <a:solidFill>
                  <a:schemeClr val="bg1">
                    <a:lumMod val="75000"/>
                  </a:schemeClr>
                </a:solidFill>
              </a:rPr>
              <a:t>Tools:</a:t>
            </a:r>
            <a:r>
              <a:rPr lang="en-US" sz="1450" dirty="0">
                <a:solidFill>
                  <a:schemeClr val="bg1">
                    <a:lumMod val="75000"/>
                  </a:schemeClr>
                </a:solidFill>
              </a:rPr>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rgbClr val="0070C0"/>
            </a:solidFill>
          </a:ln>
        </p:spPr>
        <p:txBody>
          <a:bodyPr wrap="square" rtlCol="0">
            <a:spAutoFit/>
          </a:bodyPr>
          <a:lstStyle/>
          <a:p>
            <a:pPr algn="ctr"/>
            <a:r>
              <a:rPr lang="en-US" b="1" dirty="0">
                <a:solidFill>
                  <a:srgbClr val="0070C0"/>
                </a:solidFill>
              </a:rPr>
              <a:t>Read-to-Read Overlap Finding</a:t>
            </a:r>
          </a:p>
          <a:p>
            <a:pPr algn="ctr"/>
            <a:r>
              <a:rPr lang="en-US" sz="1450" b="1" dirty="0"/>
              <a:t>Tools:</a:t>
            </a:r>
            <a:r>
              <a:rPr lang="en-US" sz="1450" dirty="0"/>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Assembly</a:t>
            </a:r>
          </a:p>
          <a:p>
            <a:pPr algn="ctr"/>
            <a:r>
              <a:rPr lang="en-US" sz="1450" b="1" dirty="0">
                <a:solidFill>
                  <a:schemeClr val="bg1">
                    <a:lumMod val="75000"/>
                  </a:schemeClr>
                </a:solidFill>
              </a:rPr>
              <a:t>Tools:</a:t>
            </a:r>
            <a:r>
              <a:rPr lang="en-US" sz="1450" dirty="0">
                <a:solidFill>
                  <a:schemeClr val="bg1">
                    <a:lumMod val="75000"/>
                  </a:schemeClr>
                </a:solidFill>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Read Mapping</a:t>
            </a:r>
          </a:p>
          <a:p>
            <a:pPr algn="ctr"/>
            <a:r>
              <a:rPr lang="en-US" sz="1450" b="1" dirty="0">
                <a:solidFill>
                  <a:schemeClr val="bg1">
                    <a:lumMod val="75000"/>
                  </a:schemeClr>
                </a:solidFill>
              </a:rPr>
              <a:t>Tools:</a:t>
            </a:r>
            <a:r>
              <a:rPr lang="en-US" sz="1450" dirty="0">
                <a:solidFill>
                  <a:schemeClr val="bg1">
                    <a:lumMod val="75000"/>
                  </a:schemeClr>
                </a:solidFill>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chemeClr val="bg1">
                <a:lumMod val="75000"/>
              </a:schemeClr>
            </a:solidFill>
          </a:ln>
        </p:spPr>
        <p:txBody>
          <a:bodyPr wrap="square" rtlCol="0">
            <a:spAutoFit/>
          </a:bodyPr>
          <a:lstStyle/>
          <a:p>
            <a:pPr algn="ctr"/>
            <a:r>
              <a:rPr lang="en-US" b="1" dirty="0">
                <a:solidFill>
                  <a:schemeClr val="bg1">
                    <a:lumMod val="75000"/>
                  </a:schemeClr>
                </a:solidFill>
              </a:rPr>
              <a:t>Polishing</a:t>
            </a:r>
          </a:p>
          <a:p>
            <a:pPr algn="ctr"/>
            <a:r>
              <a:rPr lang="en-US" sz="1450" b="1" dirty="0">
                <a:solidFill>
                  <a:schemeClr val="bg1">
                    <a:lumMod val="75000"/>
                  </a:schemeClr>
                </a:solidFill>
              </a:rPr>
              <a:t>Tools:</a:t>
            </a:r>
            <a:r>
              <a:rPr lang="en-US" sz="1450" dirty="0">
                <a:solidFill>
                  <a:schemeClr val="bg1">
                    <a:lumMod val="75000"/>
                  </a:schemeClr>
                </a:solidFill>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a:ln>
            <a:noFill/>
          </a:ln>
        </p:spPr>
        <p:txBody>
          <a:bodyPr wrap="square" rtlCol="0">
            <a:spAutoFit/>
          </a:bodyPr>
          <a:lstStyle/>
          <a:p>
            <a:pPr algn="ctr"/>
            <a:r>
              <a:rPr lang="en-US">
                <a:solidFill>
                  <a:schemeClr val="bg1">
                    <a:lumMod val="75000"/>
                  </a:schemeClr>
                </a:solidFill>
              </a:rPr>
              <a:t>Raw signal data</a:t>
            </a:r>
            <a:endParaRPr lang="en-US" dirty="0">
              <a:solidFill>
                <a:schemeClr val="bg1">
                  <a:lumMod val="75000"/>
                </a:schemeClr>
              </a:solidFill>
            </a:endParaRPr>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p:spPr>
        <p:txBody>
          <a:bodyPr wrap="square" rtlCol="0">
            <a:spAutoFit/>
          </a:bodyPr>
          <a:lstStyle/>
          <a:p>
            <a:pPr algn="ctr"/>
            <a:r>
              <a:rPr lang="en-US" dirty="0">
                <a:solidFill>
                  <a:schemeClr val="bg1">
                    <a:lumMod val="75000"/>
                  </a:schemeClr>
                </a:solidFill>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p:spPr>
        <p:txBody>
          <a:bodyPr wrap="square" rtlCol="0">
            <a:spAutoFit/>
          </a:bodyPr>
          <a:lstStyle/>
          <a:p>
            <a:pPr algn="ctr"/>
            <a:r>
              <a:rPr lang="en-US"/>
              <a:t>DNA reads</a:t>
            </a:r>
            <a:endParaRPr lang="en-US" dirty="0"/>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p:spPr>
        <p:txBody>
          <a:bodyPr wrap="square" rtlCol="0">
            <a:spAutoFit/>
          </a:bodyPr>
          <a:lstStyle/>
          <a:p>
            <a:pPr algn="ctr"/>
            <a:r>
              <a:rPr lang="en-US"/>
              <a:t>Overlaps</a:t>
            </a:r>
            <a:endParaRPr lang="en-US" dirty="0"/>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p:spPr>
        <p:txBody>
          <a:bodyPr wrap="square" rtlCol="0">
            <a:spAutoFit/>
          </a:bodyPr>
          <a:lstStyle/>
          <a:p>
            <a:pPr algn="ctr"/>
            <a:r>
              <a:rPr lang="en-US">
                <a:solidFill>
                  <a:schemeClr val="bg1">
                    <a:lumMod val="75000"/>
                  </a:schemeClr>
                </a:solidFill>
              </a:rPr>
              <a:t>Draft assembly</a:t>
            </a:r>
            <a:endParaRPr lang="en-US" dirty="0">
              <a:solidFill>
                <a:schemeClr val="bg1">
                  <a:lumMod val="75000"/>
                </a:schemeClr>
              </a:solidFill>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algn="ctr"/>
            <a:r>
              <a:rPr lang="en-US" dirty="0">
                <a:solidFill>
                  <a:schemeClr val="bg1">
                    <a:lumMod val="75000"/>
                  </a:schemeClr>
                </a:solidFill>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p:spPr>
        <p:txBody>
          <a:bodyPr wrap="square" rtlCol="0">
            <a:spAutoFit/>
          </a:bodyPr>
          <a:lstStyle/>
          <a:p>
            <a:pPr algn="ctr"/>
            <a:r>
              <a:rPr lang="en-US" dirty="0">
                <a:solidFill>
                  <a:schemeClr val="bg1">
                    <a:lumMod val="75000"/>
                  </a:schemeClr>
                </a:solidFill>
              </a:rPr>
              <a:t>Assembly</a:t>
            </a:r>
          </a:p>
        </p:txBody>
      </p:sp>
      <p:sp>
        <p:nvSpPr>
          <p:cNvPr id="23" name="TextBox 22">
            <a:extLst>
              <a:ext uri="{FF2B5EF4-FFF2-40B4-BE49-F238E27FC236}">
                <a16:creationId xmlns:a16="http://schemas.microsoft.com/office/drawing/2014/main" id="{1B1B2476-42EB-1949-BA95-AB3ABC5A1A8A}"/>
              </a:ext>
            </a:extLst>
          </p:cNvPr>
          <p:cNvSpPr txBox="1"/>
          <p:nvPr/>
        </p:nvSpPr>
        <p:spPr>
          <a:xfrm>
            <a:off x="2616934" y="1514326"/>
            <a:ext cx="3955852" cy="2656046"/>
          </a:xfrm>
          <a:prstGeom prst="roundRect">
            <a:avLst/>
          </a:prstGeom>
          <a:solidFill>
            <a:schemeClr val="bg1"/>
          </a:solidFill>
          <a:ln w="28575">
            <a:solidFill>
              <a:schemeClr val="tx1"/>
            </a:solidFill>
          </a:ln>
        </p:spPr>
        <p:txBody>
          <a:bodyPr wrap="square" rtlCol="0">
            <a:spAutoFit/>
          </a:bodyPr>
          <a:lstStyle/>
          <a:p>
            <a:pPr algn="ctr"/>
            <a:r>
              <a:rPr lang="en-US" sz="1500" b="1" dirty="0"/>
              <a:t>Pipeline A: </a:t>
            </a:r>
            <a:r>
              <a:rPr lang="en-US" sz="1500" dirty="0"/>
              <a:t>Metrichor +</a:t>
            </a:r>
            <a:r>
              <a:rPr lang="en-US" sz="1500" b="1" dirty="0"/>
              <a:t> </a:t>
            </a:r>
          </a:p>
          <a:p>
            <a:pPr algn="ctr"/>
            <a:r>
              <a:rPr lang="en-US" sz="1500" dirty="0"/>
              <a:t>[R-to-R Overlap Finding tool] + Miniasm</a:t>
            </a:r>
          </a:p>
          <a:p>
            <a:pPr algn="ctr"/>
            <a:r>
              <a:rPr lang="en-US" sz="1500" b="1" dirty="0"/>
              <a:t>Pipeline B:</a:t>
            </a:r>
            <a:r>
              <a:rPr lang="en-US" sz="1500" dirty="0"/>
              <a:t> Nanonet +</a:t>
            </a:r>
            <a:r>
              <a:rPr lang="en-US" sz="1500" b="1" dirty="0"/>
              <a:t> </a:t>
            </a:r>
          </a:p>
          <a:p>
            <a:pPr algn="ctr"/>
            <a:r>
              <a:rPr lang="en-US" sz="1500" dirty="0"/>
              <a:t>[R-to-R Overlap Finding tool] + Miniasm</a:t>
            </a:r>
          </a:p>
          <a:p>
            <a:pPr algn="ctr"/>
            <a:r>
              <a:rPr lang="en-US" sz="1500" b="1" dirty="0"/>
              <a:t>Pipeline C:</a:t>
            </a:r>
            <a:r>
              <a:rPr lang="en-US" sz="1500" dirty="0"/>
              <a:t> Scrappie +</a:t>
            </a:r>
            <a:r>
              <a:rPr lang="en-US" sz="1500" b="1" dirty="0"/>
              <a:t> </a:t>
            </a:r>
          </a:p>
          <a:p>
            <a:pPr algn="ctr"/>
            <a:r>
              <a:rPr lang="en-US" sz="1500" dirty="0"/>
              <a:t>[R-to-R Overlap Finding tool] + Miniasm</a:t>
            </a:r>
          </a:p>
          <a:p>
            <a:pPr algn="ctr"/>
            <a:r>
              <a:rPr lang="en-US" sz="1500" b="1" dirty="0"/>
              <a:t>Pipeline D: </a:t>
            </a:r>
            <a:r>
              <a:rPr lang="en-US" sz="1500" dirty="0"/>
              <a:t>Nanocall +</a:t>
            </a:r>
            <a:r>
              <a:rPr lang="en-US" sz="1500" b="1" dirty="0"/>
              <a:t> </a:t>
            </a:r>
          </a:p>
          <a:p>
            <a:pPr algn="ctr"/>
            <a:r>
              <a:rPr lang="en-US" sz="1500" dirty="0"/>
              <a:t>[R-to-R Overlap Finding tool] + Miniasm</a:t>
            </a:r>
          </a:p>
          <a:p>
            <a:pPr algn="ctr"/>
            <a:r>
              <a:rPr lang="en-US" sz="1500" b="1" dirty="0"/>
              <a:t>Pipeline E:</a:t>
            </a:r>
            <a:r>
              <a:rPr lang="en-US" sz="1500" dirty="0"/>
              <a:t> DeepNano +</a:t>
            </a:r>
            <a:r>
              <a:rPr lang="en-US" sz="1500" b="1" dirty="0"/>
              <a:t> </a:t>
            </a:r>
          </a:p>
          <a:p>
            <a:pPr algn="ctr"/>
            <a:r>
              <a:rPr lang="en-US" sz="1500" dirty="0"/>
              <a:t>[R-to-R Overlap Finding tool] + Miniasm</a:t>
            </a:r>
          </a:p>
        </p:txBody>
      </p:sp>
    </p:spTree>
    <p:extLst>
      <p:ext uri="{BB962C8B-B14F-4D97-AF65-F5344CB8AC3E}">
        <p14:creationId xmlns:p14="http://schemas.microsoft.com/office/powerpoint/2010/main" val="8253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R-to-R Overlap Finding </a:t>
            </a:r>
            <a:r>
              <a:rPr lang="en-US" sz="4400" dirty="0"/>
              <a:t>–</a:t>
            </a:r>
            <a:r>
              <a:rPr lang="en-US" sz="4200" dirty="0"/>
              <a:t> Accuracy</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131</a:t>
            </a:fld>
            <a:endParaRPr lang="en-US" dirty="0"/>
          </a:p>
        </p:txBody>
      </p:sp>
      <p:graphicFrame>
        <p:nvGraphicFramePr>
          <p:cNvPr id="5" name="Chart 4">
            <a:extLst>
              <a:ext uri="{FF2B5EF4-FFF2-40B4-BE49-F238E27FC236}">
                <a16:creationId xmlns:a16="http://schemas.microsoft.com/office/drawing/2014/main" id="{1F852C1F-2C1D-9441-879E-08391EA0704C}"/>
              </a:ext>
            </a:extLst>
          </p:cNvPr>
          <p:cNvGraphicFramePr>
            <a:graphicFrameLocks/>
          </p:cNvGraphicFramePr>
          <p:nvPr/>
        </p:nvGraphicFramePr>
        <p:xfrm>
          <a:off x="0" y="1874581"/>
          <a:ext cx="8969201" cy="406271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3CB51E51-4E50-134F-A8B9-3D04D507A33D}"/>
              </a:ext>
            </a:extLst>
          </p:cNvPr>
          <p:cNvSpPr txBox="1"/>
          <p:nvPr/>
        </p:nvSpPr>
        <p:spPr>
          <a:xfrm>
            <a:off x="480060" y="5671221"/>
            <a:ext cx="8229600" cy="897683"/>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5: </a:t>
            </a:r>
            <a:r>
              <a:rPr lang="en-US" sz="2400" i="1" dirty="0">
                <a:solidFill>
                  <a:schemeClr val="tx1">
                    <a:lumMod val="75000"/>
                    <a:lumOff val="25000"/>
                  </a:schemeClr>
                </a:solidFill>
              </a:rPr>
              <a:t>Pipelines with GraphMap or Minimap end up with similar accuracy results.</a:t>
            </a:r>
          </a:p>
        </p:txBody>
      </p:sp>
      <p:sp>
        <p:nvSpPr>
          <p:cNvPr id="7" name="Rounded Rectangle 6">
            <a:extLst>
              <a:ext uri="{FF2B5EF4-FFF2-40B4-BE49-F238E27FC236}">
                <a16:creationId xmlns:a16="http://schemas.microsoft.com/office/drawing/2014/main" id="{0644DF28-D0E7-3A4A-B4FA-7DA2D713B75D}"/>
              </a:ext>
            </a:extLst>
          </p:cNvPr>
          <p:cNvSpPr/>
          <p:nvPr/>
        </p:nvSpPr>
        <p:spPr>
          <a:xfrm>
            <a:off x="942974" y="2400300"/>
            <a:ext cx="3471863" cy="2914650"/>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87324D1-CF2C-0948-931C-08DF5FAB5879}"/>
              </a:ext>
            </a:extLst>
          </p:cNvPr>
          <p:cNvSpPr/>
          <p:nvPr/>
        </p:nvSpPr>
        <p:spPr>
          <a:xfrm>
            <a:off x="4570328" y="2400300"/>
            <a:ext cx="3471863" cy="2914650"/>
          </a:xfrm>
          <a:prstGeom prst="roundRect">
            <a:avLst/>
          </a:prstGeom>
          <a:solidFill>
            <a:schemeClr val="accent2">
              <a:lumMod val="75000"/>
              <a:alpha val="28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8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1" nodeType="clickEffect">
                                  <p:stCondLst>
                                    <p:cond delay="0"/>
                                  </p:stCondLst>
                                  <p:childTnLst>
                                    <p:set>
                                      <p:cBhvr>
                                        <p:cTn id="22" dur="indefinite"/>
                                        <p:tgtEl>
                                          <p:spTgt spid="5">
                                            <p:graphicEl>
                                              <a:chart seriesIdx="0" categoryIdx="-4" bldStep="series"/>
                                            </p:graphicEl>
                                          </p:spTgt>
                                        </p:tgtEl>
                                        <p:attrNameLst>
                                          <p:attrName>style.opacity</p:attrName>
                                        </p:attrNameLst>
                                      </p:cBhvr>
                                      <p:to>
                                        <p:strVal val="0.25"/>
                                      </p:to>
                                    </p:set>
                                    <p:animEffect filter="image" prLst="opacity: 0.25">
                                      <p:cBhvr rctx="IE">
                                        <p:cTn id="23" dur="indefinite"/>
                                        <p:tgtEl>
                                          <p:spTgt spid="5">
                                            <p:graphicEl>
                                              <a:chart seriesIdx="0" categoryIdx="-4" bldStep="series"/>
                                            </p:graphicEl>
                                          </p:spTgt>
                                        </p:tgtEl>
                                      </p:cBhvr>
                                    </p:animEffect>
                                  </p:childTnLst>
                                </p:cTn>
                              </p:par>
                              <p:par>
                                <p:cTn id="24" presetID="9" presetClass="emph" presetSubtype="0" grpId="1" nodeType="withEffect">
                                  <p:stCondLst>
                                    <p:cond delay="0"/>
                                  </p:stCondLst>
                                  <p:childTnLst>
                                    <p:set>
                                      <p:cBhvr>
                                        <p:cTn id="25" dur="indefinite"/>
                                        <p:tgtEl>
                                          <p:spTgt spid="5">
                                            <p:graphicEl>
                                              <a:chart seriesIdx="1" categoryIdx="-4" bldStep="series"/>
                                            </p:graphicEl>
                                          </p:spTgt>
                                        </p:tgtEl>
                                        <p:attrNameLst>
                                          <p:attrName>style.opacity</p:attrName>
                                        </p:attrNameLst>
                                      </p:cBhvr>
                                      <p:to>
                                        <p:strVal val="0.25"/>
                                      </p:to>
                                    </p:set>
                                    <p:animEffect filter="image" prLst="opacity: 0.25">
                                      <p:cBhvr rctx="IE">
                                        <p:cTn id="26" dur="indefinite"/>
                                        <p:tgtEl>
                                          <p:spTgt spid="5">
                                            <p:graphicEl>
                                              <a:chart seriesIdx="1" categoryIdx="-4" bldStep="series"/>
                                            </p:graphic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chart seriesIdx="3" categoryIdx="-4" bldStep="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Graphic spid="5" grpId="1" uiExpand="1">
        <p:bldSub>
          <a:bldChart bld="series"/>
        </p:bldSub>
      </p:bldGraphic>
      <p:bldP spid="6" grpId="0" animBg="1"/>
      <p:bldP spid="7"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R-to-R Overlap Finding </a:t>
            </a:r>
            <a:r>
              <a:rPr lang="en-US" sz="4400" dirty="0"/>
              <a:t>–</a:t>
            </a:r>
            <a:r>
              <a:rPr lang="en-US" sz="4200" dirty="0"/>
              <a:t> Performance</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132</a:t>
            </a:fld>
            <a:endParaRPr lang="en-US" dirty="0"/>
          </a:p>
        </p:txBody>
      </p:sp>
      <p:pic>
        <p:nvPicPr>
          <p:cNvPr id="7" name="Picture 6">
            <a:extLst>
              <a:ext uri="{FF2B5EF4-FFF2-40B4-BE49-F238E27FC236}">
                <a16:creationId xmlns:a16="http://schemas.microsoft.com/office/drawing/2014/main" id="{B8C8C17B-72F9-0F4A-ACB3-87C2C59FA6BF}"/>
              </a:ext>
            </a:extLst>
          </p:cNvPr>
          <p:cNvPicPr>
            <a:picLocks noChangeAspect="1"/>
          </p:cNvPicPr>
          <p:nvPr/>
        </p:nvPicPr>
        <p:blipFill rotWithShape="1">
          <a:blip r:embed="rId3"/>
          <a:srcRect t="10688" b="59615"/>
          <a:stretch/>
        </p:blipFill>
        <p:spPr>
          <a:xfrm>
            <a:off x="112542" y="2194739"/>
            <a:ext cx="4626216" cy="2076956"/>
          </a:xfrm>
          <a:prstGeom prst="rect">
            <a:avLst/>
          </a:prstGeom>
        </p:spPr>
      </p:pic>
      <p:pic>
        <p:nvPicPr>
          <p:cNvPr id="3" name="Picture 2">
            <a:extLst>
              <a:ext uri="{FF2B5EF4-FFF2-40B4-BE49-F238E27FC236}">
                <a16:creationId xmlns:a16="http://schemas.microsoft.com/office/drawing/2014/main" id="{A0E1CE22-AE86-A646-8F95-9CF627D9E9B5}"/>
              </a:ext>
            </a:extLst>
          </p:cNvPr>
          <p:cNvPicPr>
            <a:picLocks noChangeAspect="1"/>
          </p:cNvPicPr>
          <p:nvPr/>
        </p:nvPicPr>
        <p:blipFill rotWithShape="1">
          <a:blip r:embed="rId3"/>
          <a:srcRect t="39633" b="30246"/>
          <a:stretch/>
        </p:blipFill>
        <p:spPr>
          <a:xfrm>
            <a:off x="4517784" y="2165075"/>
            <a:ext cx="4626216" cy="2106620"/>
          </a:xfrm>
          <a:prstGeom prst="rect">
            <a:avLst/>
          </a:prstGeom>
        </p:spPr>
      </p:pic>
      <p:pic>
        <p:nvPicPr>
          <p:cNvPr id="8" name="Picture 7">
            <a:extLst>
              <a:ext uri="{FF2B5EF4-FFF2-40B4-BE49-F238E27FC236}">
                <a16:creationId xmlns:a16="http://schemas.microsoft.com/office/drawing/2014/main" id="{1287986A-EECC-614C-B081-814A01F5A70F}"/>
              </a:ext>
            </a:extLst>
          </p:cNvPr>
          <p:cNvPicPr>
            <a:picLocks noChangeAspect="1"/>
          </p:cNvPicPr>
          <p:nvPr/>
        </p:nvPicPr>
        <p:blipFill rotWithShape="1">
          <a:blip r:embed="rId3"/>
          <a:srcRect b="89313"/>
          <a:stretch/>
        </p:blipFill>
        <p:spPr>
          <a:xfrm>
            <a:off x="2281752" y="1372655"/>
            <a:ext cx="4626216" cy="747404"/>
          </a:xfrm>
          <a:prstGeom prst="rect">
            <a:avLst/>
          </a:prstGeom>
        </p:spPr>
      </p:pic>
      <p:sp>
        <p:nvSpPr>
          <p:cNvPr id="9" name="TextBox 8">
            <a:extLst>
              <a:ext uri="{FF2B5EF4-FFF2-40B4-BE49-F238E27FC236}">
                <a16:creationId xmlns:a16="http://schemas.microsoft.com/office/drawing/2014/main" id="{47FFEFFC-CD02-2441-BB18-90DB009A96BF}"/>
              </a:ext>
            </a:extLst>
          </p:cNvPr>
          <p:cNvSpPr txBox="1"/>
          <p:nvPr/>
        </p:nvSpPr>
        <p:spPr>
          <a:xfrm>
            <a:off x="480060" y="4346375"/>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6: </a:t>
            </a:r>
            <a:r>
              <a:rPr lang="en-US" sz="2400" i="1" dirty="0">
                <a:solidFill>
                  <a:schemeClr val="tx1">
                    <a:lumMod val="75000"/>
                    <a:lumOff val="25000"/>
                  </a:schemeClr>
                </a:solidFill>
              </a:rPr>
              <a:t>The memory usage of both GraphMap and Minimap is dependent on the hash table size but independent of number of threads. Minimap requires 4.6x less memory than GraphMap, on average.</a:t>
            </a:r>
          </a:p>
        </p:txBody>
      </p:sp>
    </p:spTree>
    <p:extLst>
      <p:ext uri="{BB962C8B-B14F-4D97-AF65-F5344CB8AC3E}">
        <p14:creationId xmlns:p14="http://schemas.microsoft.com/office/powerpoint/2010/main" val="168421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R-to-R Overlap Finding </a:t>
            </a:r>
            <a:r>
              <a:rPr lang="en-US" sz="4400" dirty="0"/>
              <a:t>–</a:t>
            </a:r>
            <a:r>
              <a:rPr lang="en-US" sz="4200" dirty="0"/>
              <a:t> Performance</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133</a:t>
            </a:fld>
            <a:endParaRPr lang="en-US" dirty="0"/>
          </a:p>
        </p:txBody>
      </p:sp>
      <p:pic>
        <p:nvPicPr>
          <p:cNvPr id="7" name="Picture 6">
            <a:extLst>
              <a:ext uri="{FF2B5EF4-FFF2-40B4-BE49-F238E27FC236}">
                <a16:creationId xmlns:a16="http://schemas.microsoft.com/office/drawing/2014/main" id="{B8C8C17B-72F9-0F4A-ACB3-87C2C59FA6BF}"/>
              </a:ext>
            </a:extLst>
          </p:cNvPr>
          <p:cNvPicPr>
            <a:picLocks noChangeAspect="1"/>
          </p:cNvPicPr>
          <p:nvPr/>
        </p:nvPicPr>
        <p:blipFill rotWithShape="1">
          <a:blip r:embed="rId3"/>
          <a:srcRect t="10688" b="59615"/>
          <a:stretch/>
        </p:blipFill>
        <p:spPr>
          <a:xfrm>
            <a:off x="112542" y="2194739"/>
            <a:ext cx="4626216" cy="2076956"/>
          </a:xfrm>
          <a:prstGeom prst="rect">
            <a:avLst/>
          </a:prstGeom>
        </p:spPr>
      </p:pic>
      <p:pic>
        <p:nvPicPr>
          <p:cNvPr id="3" name="Picture 2">
            <a:extLst>
              <a:ext uri="{FF2B5EF4-FFF2-40B4-BE49-F238E27FC236}">
                <a16:creationId xmlns:a16="http://schemas.microsoft.com/office/drawing/2014/main" id="{A0E1CE22-AE86-A646-8F95-9CF627D9E9B5}"/>
              </a:ext>
            </a:extLst>
          </p:cNvPr>
          <p:cNvPicPr>
            <a:picLocks noChangeAspect="1"/>
          </p:cNvPicPr>
          <p:nvPr/>
        </p:nvPicPr>
        <p:blipFill rotWithShape="1">
          <a:blip r:embed="rId3"/>
          <a:srcRect t="39633" b="30246"/>
          <a:stretch/>
        </p:blipFill>
        <p:spPr>
          <a:xfrm>
            <a:off x="4517784" y="2165075"/>
            <a:ext cx="4626216" cy="2106620"/>
          </a:xfrm>
          <a:prstGeom prst="rect">
            <a:avLst/>
          </a:prstGeom>
        </p:spPr>
      </p:pic>
      <p:pic>
        <p:nvPicPr>
          <p:cNvPr id="8" name="Picture 7">
            <a:extLst>
              <a:ext uri="{FF2B5EF4-FFF2-40B4-BE49-F238E27FC236}">
                <a16:creationId xmlns:a16="http://schemas.microsoft.com/office/drawing/2014/main" id="{1287986A-EECC-614C-B081-814A01F5A70F}"/>
              </a:ext>
            </a:extLst>
          </p:cNvPr>
          <p:cNvPicPr>
            <a:picLocks noChangeAspect="1"/>
          </p:cNvPicPr>
          <p:nvPr/>
        </p:nvPicPr>
        <p:blipFill rotWithShape="1">
          <a:blip r:embed="rId3"/>
          <a:srcRect b="89313"/>
          <a:stretch/>
        </p:blipFill>
        <p:spPr>
          <a:xfrm>
            <a:off x="2281752" y="1372655"/>
            <a:ext cx="4626216" cy="747404"/>
          </a:xfrm>
          <a:prstGeom prst="rect">
            <a:avLst/>
          </a:prstGeom>
        </p:spPr>
      </p:pic>
      <p:sp>
        <p:nvSpPr>
          <p:cNvPr id="10" name="TextBox 9">
            <a:extLst>
              <a:ext uri="{FF2B5EF4-FFF2-40B4-BE49-F238E27FC236}">
                <a16:creationId xmlns:a16="http://schemas.microsoft.com/office/drawing/2014/main" id="{F8759B9A-7315-A447-8C65-D42E02674643}"/>
              </a:ext>
            </a:extLst>
          </p:cNvPr>
          <p:cNvSpPr txBox="1"/>
          <p:nvPr/>
        </p:nvSpPr>
        <p:spPr>
          <a:xfrm>
            <a:off x="480060" y="4346375"/>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7: </a:t>
            </a:r>
            <a:r>
              <a:rPr lang="en-US" sz="2400" i="1" dirty="0">
                <a:solidFill>
                  <a:schemeClr val="tx1">
                    <a:lumMod val="75000"/>
                    <a:lumOff val="25000"/>
                  </a:schemeClr>
                </a:solidFill>
              </a:rPr>
              <a:t>Minimap is 2.5x faster than GraphMap, on average. Since in Minimap, the size of dataset that needs to be scanned is greatly shrunk by storing minimizers instead of k-mers, it performs much less computation than GraphMap. </a:t>
            </a:r>
          </a:p>
        </p:txBody>
      </p:sp>
    </p:spTree>
    <p:extLst>
      <p:ext uri="{BB962C8B-B14F-4D97-AF65-F5344CB8AC3E}">
        <p14:creationId xmlns:p14="http://schemas.microsoft.com/office/powerpoint/2010/main" val="23940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R-to-R Overlap Finding </a:t>
            </a:r>
            <a:r>
              <a:rPr lang="en-US" sz="4400" dirty="0"/>
              <a:t>–</a:t>
            </a:r>
            <a:r>
              <a:rPr lang="en-US" sz="4200" dirty="0"/>
              <a:t> Speedup</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134</a:t>
            </a:fld>
            <a:endParaRPr lang="en-US" dirty="0"/>
          </a:p>
        </p:txBody>
      </p:sp>
      <p:pic>
        <p:nvPicPr>
          <p:cNvPr id="6" name="Picture 5">
            <a:extLst>
              <a:ext uri="{FF2B5EF4-FFF2-40B4-BE49-F238E27FC236}">
                <a16:creationId xmlns:a16="http://schemas.microsoft.com/office/drawing/2014/main" id="{5EE17B29-13E9-614F-BF55-9B9CFA46212A}"/>
              </a:ext>
            </a:extLst>
          </p:cNvPr>
          <p:cNvPicPr>
            <a:picLocks noChangeAspect="1"/>
          </p:cNvPicPr>
          <p:nvPr/>
        </p:nvPicPr>
        <p:blipFill rotWithShape="1">
          <a:blip r:embed="rId2"/>
          <a:srcRect t="69665"/>
          <a:stretch/>
        </p:blipFill>
        <p:spPr>
          <a:xfrm>
            <a:off x="1280159" y="2070954"/>
            <a:ext cx="6637569" cy="3043971"/>
          </a:xfrm>
          <a:prstGeom prst="rect">
            <a:avLst/>
          </a:prstGeom>
        </p:spPr>
      </p:pic>
    </p:spTree>
    <p:extLst>
      <p:ext uri="{BB962C8B-B14F-4D97-AF65-F5344CB8AC3E}">
        <p14:creationId xmlns:p14="http://schemas.microsoft.com/office/powerpoint/2010/main" val="37917538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E04E-C11A-0F4A-B9BB-3078DABF4087}"/>
              </a:ext>
            </a:extLst>
          </p:cNvPr>
          <p:cNvSpPr>
            <a:spLocks noGrp="1"/>
          </p:cNvSpPr>
          <p:nvPr>
            <p:ph type="title"/>
          </p:nvPr>
        </p:nvSpPr>
        <p:spPr/>
        <p:txBody>
          <a:bodyPr>
            <a:noAutofit/>
          </a:bodyPr>
          <a:lstStyle/>
          <a:p>
            <a:r>
              <a:rPr lang="en-US" sz="3600" dirty="0"/>
              <a:t>R-to-R Overlap Finding – Key Observations</a:t>
            </a:r>
          </a:p>
        </p:txBody>
      </p:sp>
      <p:sp>
        <p:nvSpPr>
          <p:cNvPr id="3" name="Content Placeholder 2">
            <a:extLst>
              <a:ext uri="{FF2B5EF4-FFF2-40B4-BE49-F238E27FC236}">
                <a16:creationId xmlns:a16="http://schemas.microsoft.com/office/drawing/2014/main" id="{6D8D2A0B-0B63-1B47-ABF3-A9E69EF962ED}"/>
              </a:ext>
            </a:extLst>
          </p:cNvPr>
          <p:cNvSpPr>
            <a:spLocks noGrp="1"/>
          </p:cNvSpPr>
          <p:nvPr>
            <p:ph idx="1"/>
          </p:nvPr>
        </p:nvSpPr>
        <p:spPr/>
        <p:txBody>
          <a:bodyPr>
            <a:normAutofit/>
          </a:bodyPr>
          <a:lstStyle/>
          <a:p>
            <a:pPr marL="179387" indent="0">
              <a:buNone/>
            </a:pPr>
            <a:r>
              <a:rPr lang="en-US" b="1" dirty="0">
                <a:solidFill>
                  <a:schemeClr val="accent1"/>
                </a:solidFill>
              </a:rPr>
              <a:t>Accuracy:</a:t>
            </a:r>
          </a:p>
          <a:p>
            <a:r>
              <a:rPr lang="en-US" dirty="0"/>
              <a:t>Pipelines with GraphMap or Minimap end up with similar accuracy results.</a:t>
            </a:r>
          </a:p>
          <a:p>
            <a:pPr marL="179387" indent="0">
              <a:buNone/>
            </a:pPr>
            <a:endParaRPr lang="en-US" b="1" dirty="0">
              <a:solidFill>
                <a:schemeClr val="accent1"/>
              </a:solidFill>
            </a:endParaRPr>
          </a:p>
          <a:p>
            <a:pPr marL="179387" indent="0">
              <a:buNone/>
            </a:pPr>
            <a:endParaRPr lang="en-US" b="1" dirty="0">
              <a:solidFill>
                <a:schemeClr val="accent1"/>
              </a:solidFill>
            </a:endParaRPr>
          </a:p>
          <a:p>
            <a:pPr marL="179387" indent="0">
              <a:buNone/>
            </a:pPr>
            <a:endParaRPr lang="en-US" b="1" dirty="0">
              <a:solidFill>
                <a:schemeClr val="accent1"/>
              </a:solidFill>
            </a:endParaRPr>
          </a:p>
          <a:p>
            <a:pPr marL="179387" indent="0">
              <a:buNone/>
            </a:pPr>
            <a:endParaRPr lang="en-US" b="1" dirty="0">
              <a:solidFill>
                <a:schemeClr val="accent1"/>
              </a:solidFill>
            </a:endParaRPr>
          </a:p>
          <a:p>
            <a:pPr marL="179387" indent="0">
              <a:buNone/>
            </a:pPr>
            <a:r>
              <a:rPr lang="en-US" b="1" dirty="0">
                <a:solidFill>
                  <a:schemeClr val="accent1"/>
                </a:solidFill>
              </a:rPr>
              <a:t>Memory Usage:</a:t>
            </a:r>
          </a:p>
          <a:p>
            <a:r>
              <a:rPr lang="en-US" dirty="0"/>
              <a:t>The memory usage of both GraphMap and Minimap is dependent on the hash table size but independent of number of threads. Minimap requires 4.6x less memory than GraphMap, on average.</a:t>
            </a:r>
          </a:p>
          <a:p>
            <a:pPr marL="179387" indent="0">
              <a:buNone/>
            </a:pPr>
            <a:r>
              <a:rPr lang="en-US" b="1" dirty="0">
                <a:solidFill>
                  <a:schemeClr val="accent1"/>
                </a:solidFill>
              </a:rPr>
              <a:t>Performance:</a:t>
            </a:r>
          </a:p>
          <a:p>
            <a:r>
              <a:rPr lang="en-US" dirty="0"/>
              <a:t>Minimap is 2.5x faster than GraphMap, on average.</a:t>
            </a:r>
          </a:p>
        </p:txBody>
      </p:sp>
      <p:grpSp>
        <p:nvGrpSpPr>
          <p:cNvPr id="15" name="Group 14">
            <a:extLst>
              <a:ext uri="{FF2B5EF4-FFF2-40B4-BE49-F238E27FC236}">
                <a16:creationId xmlns:a16="http://schemas.microsoft.com/office/drawing/2014/main" id="{AD10B701-D08C-2D45-81FF-DB5D8A578DC3}"/>
              </a:ext>
            </a:extLst>
          </p:cNvPr>
          <p:cNvGrpSpPr/>
          <p:nvPr/>
        </p:nvGrpSpPr>
        <p:grpSpPr>
          <a:xfrm>
            <a:off x="56269" y="1060329"/>
            <a:ext cx="9031458" cy="2899040"/>
            <a:chOff x="0" y="1060329"/>
            <a:chExt cx="9031458" cy="2899040"/>
          </a:xfrm>
        </p:grpSpPr>
        <p:sp>
          <p:nvSpPr>
            <p:cNvPr id="16" name="Rectangle 15">
              <a:extLst>
                <a:ext uri="{FF2B5EF4-FFF2-40B4-BE49-F238E27FC236}">
                  <a16:creationId xmlns:a16="http://schemas.microsoft.com/office/drawing/2014/main" id="{021D4A0A-C21F-5940-AEB9-A56712FB1513}"/>
                </a:ext>
              </a:extLst>
            </p:cNvPr>
            <p:cNvSpPr/>
            <p:nvPr/>
          </p:nvSpPr>
          <p:spPr>
            <a:xfrm>
              <a:off x="366963" y="1246909"/>
              <a:ext cx="8410073" cy="65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nvGrpSpPr>
            <p:cNvPr id="17" name="Group 16">
              <a:extLst>
                <a:ext uri="{FF2B5EF4-FFF2-40B4-BE49-F238E27FC236}">
                  <a16:creationId xmlns:a16="http://schemas.microsoft.com/office/drawing/2014/main" id="{86CBCBAE-0012-3D4A-AEC9-EB1E477502C4}"/>
                </a:ext>
              </a:extLst>
            </p:cNvPr>
            <p:cNvGrpSpPr/>
            <p:nvPr/>
          </p:nvGrpSpPr>
          <p:grpSpPr>
            <a:xfrm>
              <a:off x="0" y="1060329"/>
              <a:ext cx="9031458" cy="2899040"/>
              <a:chOff x="112542" y="1372655"/>
              <a:chExt cx="9031458" cy="2899040"/>
            </a:xfrm>
          </p:grpSpPr>
          <p:grpSp>
            <p:nvGrpSpPr>
              <p:cNvPr id="18" name="Group 17">
                <a:extLst>
                  <a:ext uri="{FF2B5EF4-FFF2-40B4-BE49-F238E27FC236}">
                    <a16:creationId xmlns:a16="http://schemas.microsoft.com/office/drawing/2014/main" id="{D0C8A75D-2B15-FD4A-A644-EC02E323A79C}"/>
                  </a:ext>
                </a:extLst>
              </p:cNvPr>
              <p:cNvGrpSpPr/>
              <p:nvPr/>
            </p:nvGrpSpPr>
            <p:grpSpPr>
              <a:xfrm>
                <a:off x="112542" y="1372655"/>
                <a:ext cx="9031458" cy="2899040"/>
                <a:chOff x="112542" y="1372655"/>
                <a:chExt cx="9031458" cy="2899040"/>
              </a:xfrm>
            </p:grpSpPr>
            <p:pic>
              <p:nvPicPr>
                <p:cNvPr id="21" name="Picture 20">
                  <a:extLst>
                    <a:ext uri="{FF2B5EF4-FFF2-40B4-BE49-F238E27FC236}">
                      <a16:creationId xmlns:a16="http://schemas.microsoft.com/office/drawing/2014/main" id="{A7ADA0E0-54D0-324C-93A7-04BE4B603E85}"/>
                    </a:ext>
                  </a:extLst>
                </p:cNvPr>
                <p:cNvPicPr>
                  <a:picLocks noChangeAspect="1"/>
                </p:cNvPicPr>
                <p:nvPr/>
              </p:nvPicPr>
              <p:blipFill rotWithShape="1">
                <a:blip r:embed="rId2"/>
                <a:srcRect t="10688" b="59615"/>
                <a:stretch/>
              </p:blipFill>
              <p:spPr>
                <a:xfrm>
                  <a:off x="112542" y="2194739"/>
                  <a:ext cx="4626216" cy="2076956"/>
                </a:xfrm>
                <a:prstGeom prst="rect">
                  <a:avLst/>
                </a:prstGeom>
              </p:spPr>
            </p:pic>
            <p:pic>
              <p:nvPicPr>
                <p:cNvPr id="22" name="Picture 21">
                  <a:extLst>
                    <a:ext uri="{FF2B5EF4-FFF2-40B4-BE49-F238E27FC236}">
                      <a16:creationId xmlns:a16="http://schemas.microsoft.com/office/drawing/2014/main" id="{0617EAAC-B0C1-D74E-A722-9EED0C1C19A6}"/>
                    </a:ext>
                  </a:extLst>
                </p:cNvPr>
                <p:cNvPicPr>
                  <a:picLocks noChangeAspect="1"/>
                </p:cNvPicPr>
                <p:nvPr/>
              </p:nvPicPr>
              <p:blipFill rotWithShape="1">
                <a:blip r:embed="rId2"/>
                <a:srcRect t="39633" b="30246"/>
                <a:stretch/>
              </p:blipFill>
              <p:spPr>
                <a:xfrm>
                  <a:off x="4517784" y="2165075"/>
                  <a:ext cx="4626216" cy="2106620"/>
                </a:xfrm>
                <a:prstGeom prst="rect">
                  <a:avLst/>
                </a:prstGeom>
              </p:spPr>
            </p:pic>
            <p:pic>
              <p:nvPicPr>
                <p:cNvPr id="23" name="Picture 22">
                  <a:extLst>
                    <a:ext uri="{FF2B5EF4-FFF2-40B4-BE49-F238E27FC236}">
                      <a16:creationId xmlns:a16="http://schemas.microsoft.com/office/drawing/2014/main" id="{0D649496-2637-E54C-8AAE-56DC12FBB7DB}"/>
                    </a:ext>
                  </a:extLst>
                </p:cNvPr>
                <p:cNvPicPr>
                  <a:picLocks noChangeAspect="1"/>
                </p:cNvPicPr>
                <p:nvPr/>
              </p:nvPicPr>
              <p:blipFill rotWithShape="1">
                <a:blip r:embed="rId2"/>
                <a:srcRect b="89313"/>
                <a:stretch/>
              </p:blipFill>
              <p:spPr>
                <a:xfrm>
                  <a:off x="2281752" y="1372655"/>
                  <a:ext cx="4626216" cy="747404"/>
                </a:xfrm>
                <a:prstGeom prst="rect">
                  <a:avLst/>
                </a:prstGeom>
              </p:spPr>
            </p:pic>
          </p:grpSp>
          <p:sp>
            <p:nvSpPr>
              <p:cNvPr id="19" name="Rectangle 18">
                <a:extLst>
                  <a:ext uri="{FF2B5EF4-FFF2-40B4-BE49-F238E27FC236}">
                    <a16:creationId xmlns:a16="http://schemas.microsoft.com/office/drawing/2014/main" id="{166D8623-687F-F247-95BA-F55E9E6E4C7F}"/>
                  </a:ext>
                </a:extLst>
              </p:cNvPr>
              <p:cNvSpPr/>
              <p:nvPr/>
            </p:nvSpPr>
            <p:spPr>
              <a:xfrm>
                <a:off x="138545" y="2105891"/>
                <a:ext cx="471055" cy="360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Rectangle 19">
                <a:extLst>
                  <a:ext uri="{FF2B5EF4-FFF2-40B4-BE49-F238E27FC236}">
                    <a16:creationId xmlns:a16="http://schemas.microsoft.com/office/drawing/2014/main" id="{A0BB8F46-3ABB-574B-AD04-5FC140597E27}"/>
                  </a:ext>
                </a:extLst>
              </p:cNvPr>
              <p:cNvSpPr/>
              <p:nvPr/>
            </p:nvSpPr>
            <p:spPr>
              <a:xfrm>
                <a:off x="4524893" y="2149723"/>
                <a:ext cx="471055" cy="360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grpSp>
      <p:sp>
        <p:nvSpPr>
          <p:cNvPr id="5" name="Slide Number Placeholder 4">
            <a:extLst>
              <a:ext uri="{FF2B5EF4-FFF2-40B4-BE49-F238E27FC236}">
                <a16:creationId xmlns:a16="http://schemas.microsoft.com/office/drawing/2014/main" id="{A9862BF8-2362-5B4D-B1D3-DB535DEEEA2D}"/>
              </a:ext>
            </a:extLst>
          </p:cNvPr>
          <p:cNvSpPr>
            <a:spLocks noGrp="1"/>
          </p:cNvSpPr>
          <p:nvPr>
            <p:ph type="sldNum" sz="quarter" idx="10"/>
          </p:nvPr>
        </p:nvSpPr>
        <p:spPr/>
        <p:txBody>
          <a:bodyPr/>
          <a:lstStyle/>
          <a:p>
            <a:fld id="{BE67019E-6B59-9444-A8F8-0CFAB6B6981D}" type="slidenum">
              <a:rPr lang="en-US" smtClean="0"/>
              <a:pPr/>
              <a:t>135</a:t>
            </a:fld>
            <a:endParaRPr lang="en-US" dirty="0"/>
          </a:p>
        </p:txBody>
      </p:sp>
    </p:spTree>
    <p:extLst>
      <p:ext uri="{BB962C8B-B14F-4D97-AF65-F5344CB8AC3E}">
        <p14:creationId xmlns:p14="http://schemas.microsoft.com/office/powerpoint/2010/main" val="3571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D5E6-C286-6A45-8994-EECD5D9DECC4}"/>
              </a:ext>
            </a:extLst>
          </p:cNvPr>
          <p:cNvSpPr>
            <a:spLocks noGrp="1"/>
          </p:cNvSpPr>
          <p:nvPr>
            <p:ph type="title"/>
          </p:nvPr>
        </p:nvSpPr>
        <p:spPr/>
        <p:txBody>
          <a:bodyPr>
            <a:noAutofit/>
          </a:bodyPr>
          <a:lstStyle/>
          <a:p>
            <a:r>
              <a:rPr lang="en-US" sz="4150" dirty="0"/>
              <a:t>R-to-R Overlap Finding – Summary</a:t>
            </a:r>
          </a:p>
        </p:txBody>
      </p:sp>
      <p:sp>
        <p:nvSpPr>
          <p:cNvPr id="3" name="Content Placeholder 2">
            <a:extLst>
              <a:ext uri="{FF2B5EF4-FFF2-40B4-BE49-F238E27FC236}">
                <a16:creationId xmlns:a16="http://schemas.microsoft.com/office/drawing/2014/main" id="{130CDA9A-B7E2-4D42-B6A0-18E285CCE5A8}"/>
              </a:ext>
            </a:extLst>
          </p:cNvPr>
          <p:cNvSpPr>
            <a:spLocks noGrp="1"/>
          </p:cNvSpPr>
          <p:nvPr>
            <p:ph idx="1"/>
          </p:nvPr>
        </p:nvSpPr>
        <p:spPr/>
        <p:txBody>
          <a:bodyPr>
            <a:noAutofit/>
          </a:bodyPr>
          <a:lstStyle/>
          <a:p>
            <a:pPr marL="534988" indent="-444500">
              <a:lnSpc>
                <a:spcPct val="100000"/>
              </a:lnSpc>
              <a:spcBef>
                <a:spcPts val="2400"/>
              </a:spcBef>
              <a:spcAft>
                <a:spcPts val="2400"/>
              </a:spcAft>
              <a:buFont typeface="Wingdings" pitchFamily="2" charset="2"/>
              <a:buChar char="q"/>
            </a:pPr>
            <a:r>
              <a:rPr lang="en-US" sz="2400" dirty="0"/>
              <a:t>Storing minimizers instead of all </a:t>
            </a:r>
            <a:r>
              <a:rPr lang="en-US" sz="2400" i="1" dirty="0"/>
              <a:t>k</a:t>
            </a:r>
            <a:r>
              <a:rPr lang="en-US" sz="2400" dirty="0"/>
              <a:t>-mers, as done by Minimap, does </a:t>
            </a:r>
            <a:r>
              <a:rPr lang="en-US" sz="2400" i="1" dirty="0"/>
              <a:t>not</a:t>
            </a:r>
            <a:r>
              <a:rPr lang="en-US" sz="2400" dirty="0"/>
              <a:t> affect the overall accuracy of the first three steps of the pipeline. </a:t>
            </a:r>
          </a:p>
          <a:p>
            <a:pPr marL="534988" indent="-444500">
              <a:lnSpc>
                <a:spcPct val="100000"/>
              </a:lnSpc>
              <a:spcBef>
                <a:spcPts val="2400"/>
              </a:spcBef>
              <a:spcAft>
                <a:spcPts val="2400"/>
              </a:spcAft>
              <a:buFont typeface="Wingdings" pitchFamily="2" charset="2"/>
              <a:buChar char="q"/>
            </a:pPr>
            <a:r>
              <a:rPr lang="en-US" sz="2400" dirty="0"/>
              <a:t>By storing minimizers, Minimap has a much lower memory usage and thus much higher performance than GraphMap.</a:t>
            </a:r>
          </a:p>
        </p:txBody>
      </p:sp>
      <p:sp>
        <p:nvSpPr>
          <p:cNvPr id="5" name="Slide Number Placeholder 4">
            <a:extLst>
              <a:ext uri="{FF2B5EF4-FFF2-40B4-BE49-F238E27FC236}">
                <a16:creationId xmlns:a16="http://schemas.microsoft.com/office/drawing/2014/main" id="{B5623B2F-1537-E342-99BA-72057C9BC176}"/>
              </a:ext>
            </a:extLst>
          </p:cNvPr>
          <p:cNvSpPr>
            <a:spLocks noGrp="1"/>
          </p:cNvSpPr>
          <p:nvPr>
            <p:ph type="sldNum" sz="quarter" idx="10"/>
          </p:nvPr>
        </p:nvSpPr>
        <p:spPr/>
        <p:txBody>
          <a:bodyPr/>
          <a:lstStyle/>
          <a:p>
            <a:fld id="{BE67019E-6B59-9444-A8F8-0CFAB6B6981D}" type="slidenum">
              <a:rPr lang="en-US" smtClean="0"/>
              <a:pPr/>
              <a:t>136</a:t>
            </a:fld>
            <a:endParaRPr lang="en-US" dirty="0"/>
          </a:p>
        </p:txBody>
      </p:sp>
    </p:spTree>
    <p:extLst>
      <p:ext uri="{BB962C8B-B14F-4D97-AF65-F5344CB8AC3E}">
        <p14:creationId xmlns:p14="http://schemas.microsoft.com/office/powerpoint/2010/main" val="35065483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rgbClr val="00B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Corbel" panose="020B0503020204020204"/>
                <a:ea typeface="+mn-ea"/>
                <a:cs typeface="+mn-cs"/>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black"/>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black"/>
                </a:solidFill>
                <a:effectLst/>
                <a:uLnTx/>
                <a:uFillTx/>
                <a:latin typeface="Corbel" panose="020B0503020204020204"/>
                <a:ea typeface="+mn-ea"/>
                <a:cs typeface="+mn-cs"/>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Raw signal data</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DNA reads</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Overlaps</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Draft assembly</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Assembly</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B63601D1-2C62-C247-A642-5C2E3030ED0E}"/>
              </a:ext>
            </a:extLst>
          </p:cNvPr>
          <p:cNvSpPr>
            <a:spLocks noGrp="1"/>
          </p:cNvSpPr>
          <p:nvPr>
            <p:ph type="sldNum" sz="quarter" idx="10"/>
          </p:nvPr>
        </p:nvSpPr>
        <p:spPr/>
        <p:txBody>
          <a:bodyPr/>
          <a:lstStyle/>
          <a:p>
            <a:fld id="{BE67019E-6B59-9444-A8F8-0CFAB6B6981D}" type="slidenum">
              <a:rPr lang="en-US" smtClean="0"/>
              <a:pPr/>
              <a:t>137</a:t>
            </a:fld>
            <a:endParaRPr lang="en-US" dirty="0"/>
          </a:p>
        </p:txBody>
      </p:sp>
    </p:spTree>
    <p:extLst>
      <p:ext uri="{BB962C8B-B14F-4D97-AF65-F5344CB8AC3E}">
        <p14:creationId xmlns:p14="http://schemas.microsoft.com/office/powerpoint/2010/main" val="2031191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Assembly </a:t>
            </a:r>
            <a:r>
              <a:rPr lang="en-US" sz="4400" dirty="0"/>
              <a:t>– </a:t>
            </a:r>
            <a:r>
              <a:rPr lang="en-US" sz="4200" dirty="0"/>
              <a:t>Accuracy &amp; Performance</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138</a:t>
            </a:fld>
            <a:endParaRPr lang="en-US" dirty="0"/>
          </a:p>
        </p:txBody>
      </p:sp>
      <p:sp>
        <p:nvSpPr>
          <p:cNvPr id="9" name="TextBox 8">
            <a:extLst>
              <a:ext uri="{FF2B5EF4-FFF2-40B4-BE49-F238E27FC236}">
                <a16:creationId xmlns:a16="http://schemas.microsoft.com/office/drawing/2014/main" id="{ED8F71A5-6937-FC44-A042-2207E04E42E6}"/>
              </a:ext>
            </a:extLst>
          </p:cNvPr>
          <p:cNvSpPr txBox="1"/>
          <p:nvPr/>
        </p:nvSpPr>
        <p:spPr>
          <a:xfrm>
            <a:off x="480060" y="1743852"/>
            <a:ext cx="8229600" cy="171492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8: </a:t>
            </a:r>
            <a:r>
              <a:rPr lang="en-US" sz="2400" i="1" dirty="0">
                <a:solidFill>
                  <a:schemeClr val="tx1">
                    <a:lumMod val="75000"/>
                    <a:lumOff val="25000"/>
                  </a:schemeClr>
                </a:solidFill>
              </a:rPr>
              <a:t>Canu provides higher accuracy than Miniasm, with the help of the error-correction step that is present in its own pipeline. On average, Canu provides 96.1% identity whereas Miniasm provides 84.4% identity.</a:t>
            </a:r>
          </a:p>
        </p:txBody>
      </p:sp>
      <p:sp>
        <p:nvSpPr>
          <p:cNvPr id="10" name="TextBox 9">
            <a:extLst>
              <a:ext uri="{FF2B5EF4-FFF2-40B4-BE49-F238E27FC236}">
                <a16:creationId xmlns:a16="http://schemas.microsoft.com/office/drawing/2014/main" id="{FDA7D119-615A-1A40-9F48-576C76B68F17}"/>
              </a:ext>
            </a:extLst>
          </p:cNvPr>
          <p:cNvSpPr txBox="1"/>
          <p:nvPr/>
        </p:nvSpPr>
        <p:spPr>
          <a:xfrm>
            <a:off x="480060" y="4310681"/>
            <a:ext cx="8229600" cy="1306305"/>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9: </a:t>
            </a:r>
            <a:r>
              <a:rPr lang="en-US" sz="2400" i="1" dirty="0">
                <a:solidFill>
                  <a:schemeClr val="tx1">
                    <a:lumMod val="75000"/>
                    <a:lumOff val="25000"/>
                  </a:schemeClr>
                </a:solidFill>
              </a:rPr>
              <a:t>Canu is much more computationally intensive and greatly (i.e., by 1096.3x) slower than Miniasm, because of its very expensive error-correction step.</a:t>
            </a:r>
          </a:p>
        </p:txBody>
      </p:sp>
    </p:spTree>
    <p:extLst>
      <p:ext uri="{BB962C8B-B14F-4D97-AF65-F5344CB8AC3E}">
        <p14:creationId xmlns:p14="http://schemas.microsoft.com/office/powerpoint/2010/main" val="10848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D5E6-C286-6A45-8994-EECD5D9DECC4}"/>
              </a:ext>
            </a:extLst>
          </p:cNvPr>
          <p:cNvSpPr>
            <a:spLocks noGrp="1"/>
          </p:cNvSpPr>
          <p:nvPr>
            <p:ph type="title"/>
          </p:nvPr>
        </p:nvSpPr>
        <p:spPr/>
        <p:txBody>
          <a:bodyPr>
            <a:normAutofit fontScale="90000"/>
          </a:bodyPr>
          <a:lstStyle/>
          <a:p>
            <a:r>
              <a:rPr lang="en-US" dirty="0"/>
              <a:t>Assembly – Summary</a:t>
            </a:r>
          </a:p>
        </p:txBody>
      </p:sp>
      <p:sp>
        <p:nvSpPr>
          <p:cNvPr id="3" name="Content Placeholder 2">
            <a:extLst>
              <a:ext uri="{FF2B5EF4-FFF2-40B4-BE49-F238E27FC236}">
                <a16:creationId xmlns:a16="http://schemas.microsoft.com/office/drawing/2014/main" id="{130CDA9A-B7E2-4D42-B6A0-18E285CCE5A8}"/>
              </a:ext>
            </a:extLst>
          </p:cNvPr>
          <p:cNvSpPr>
            <a:spLocks noGrp="1"/>
          </p:cNvSpPr>
          <p:nvPr>
            <p:ph idx="1"/>
          </p:nvPr>
        </p:nvSpPr>
        <p:spPr/>
        <p:txBody>
          <a:bodyPr>
            <a:noAutofit/>
          </a:bodyPr>
          <a:lstStyle/>
          <a:p>
            <a:pPr marL="534988" indent="-444500">
              <a:lnSpc>
                <a:spcPct val="100000"/>
              </a:lnSpc>
              <a:spcBef>
                <a:spcPts val="1800"/>
              </a:spcBef>
              <a:spcAft>
                <a:spcPts val="1800"/>
              </a:spcAft>
              <a:buFont typeface="Wingdings" pitchFamily="2" charset="2"/>
              <a:buChar char="q"/>
            </a:pPr>
            <a:r>
              <a:rPr lang="en-US" sz="2400" dirty="0"/>
              <a:t>There is a trade-off between accuracy and performance when deciding on the appropriate tool for the assembly step. </a:t>
            </a:r>
          </a:p>
          <a:p>
            <a:pPr marL="534988" indent="-444500">
              <a:lnSpc>
                <a:spcPct val="100000"/>
              </a:lnSpc>
              <a:spcBef>
                <a:spcPts val="1800"/>
              </a:spcBef>
              <a:spcAft>
                <a:spcPts val="1800"/>
              </a:spcAft>
              <a:buFont typeface="Wingdings" pitchFamily="2" charset="2"/>
              <a:buChar char="q"/>
            </a:pPr>
            <a:r>
              <a:rPr lang="en-US" sz="2400" dirty="0"/>
              <a:t>Canu produces highly accurate assemblies, but it is resource intensive and slow. In contrast, Miniasm is a fast assembler, but it cannot produce as accurate draft assemblies as Canu. </a:t>
            </a:r>
          </a:p>
          <a:p>
            <a:pPr marL="534988" indent="-444500">
              <a:lnSpc>
                <a:spcPct val="100000"/>
              </a:lnSpc>
              <a:spcBef>
                <a:spcPts val="1800"/>
              </a:spcBef>
              <a:spcAft>
                <a:spcPts val="1800"/>
              </a:spcAft>
              <a:buFont typeface="Wingdings" pitchFamily="2" charset="2"/>
              <a:buChar char="q"/>
            </a:pPr>
            <a:r>
              <a:rPr lang="en-US" sz="2400" dirty="0"/>
              <a:t>Miniasm can potentially be used for fast initial analysis and then further polishing can be applied in the next step to produce higher-quality assemblies.</a:t>
            </a:r>
          </a:p>
        </p:txBody>
      </p:sp>
      <p:sp>
        <p:nvSpPr>
          <p:cNvPr id="5" name="Slide Number Placeholder 4">
            <a:extLst>
              <a:ext uri="{FF2B5EF4-FFF2-40B4-BE49-F238E27FC236}">
                <a16:creationId xmlns:a16="http://schemas.microsoft.com/office/drawing/2014/main" id="{573F9C14-A026-9F41-9CE2-1981E6BC077F}"/>
              </a:ext>
            </a:extLst>
          </p:cNvPr>
          <p:cNvSpPr>
            <a:spLocks noGrp="1"/>
          </p:cNvSpPr>
          <p:nvPr>
            <p:ph type="sldNum" sz="quarter" idx="10"/>
          </p:nvPr>
        </p:nvSpPr>
        <p:spPr/>
        <p:txBody>
          <a:bodyPr/>
          <a:lstStyle/>
          <a:p>
            <a:fld id="{BE67019E-6B59-9444-A8F8-0CFAB6B6981D}" type="slidenum">
              <a:rPr lang="en-US" smtClean="0"/>
              <a:pPr/>
              <a:t>139</a:t>
            </a:fld>
            <a:endParaRPr lang="en-US" dirty="0"/>
          </a:p>
        </p:txBody>
      </p:sp>
    </p:spTree>
    <p:extLst>
      <p:ext uri="{BB962C8B-B14F-4D97-AF65-F5344CB8AC3E}">
        <p14:creationId xmlns:p14="http://schemas.microsoft.com/office/powerpoint/2010/main" val="1544314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2B3F-CDB3-084D-84A7-CA383F8010C7}"/>
              </a:ext>
            </a:extLst>
          </p:cNvPr>
          <p:cNvSpPr>
            <a:spLocks noGrp="1"/>
          </p:cNvSpPr>
          <p:nvPr>
            <p:ph type="title"/>
          </p:nvPr>
        </p:nvSpPr>
        <p:spPr/>
        <p:txBody>
          <a:bodyPr>
            <a:noAutofit/>
          </a:bodyPr>
          <a:lstStyle/>
          <a:p>
            <a:r>
              <a:rPr lang="en-US" sz="3500" dirty="0"/>
              <a:t>Genome Assembly Pipeline Using Long Reads</a:t>
            </a:r>
          </a:p>
        </p:txBody>
      </p:sp>
      <p:sp>
        <p:nvSpPr>
          <p:cNvPr id="5" name="Text Box 5">
            <a:extLst>
              <a:ext uri="{FF2B5EF4-FFF2-40B4-BE49-F238E27FC236}">
                <a16:creationId xmlns:a16="http://schemas.microsoft.com/office/drawing/2014/main" id="{39F36CA3-F0B5-CD4E-91D5-32F6A8DCA8F9}"/>
              </a:ext>
            </a:extLst>
          </p:cNvPr>
          <p:cNvSpPr txBox="1"/>
          <p:nvPr/>
        </p:nvSpPr>
        <p:spPr>
          <a:xfrm>
            <a:off x="2336594" y="2083165"/>
            <a:ext cx="4299805" cy="575782"/>
          </a:xfrm>
          <a:prstGeom prst="roundRect">
            <a:avLst/>
          </a:prstGeom>
          <a:noFill/>
          <a:ln w="28575">
            <a:solidFill>
              <a:srgbClr val="E0085F"/>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085F"/>
                </a:solidFill>
                <a:effectLst/>
                <a:uLnTx/>
                <a:uFillTx/>
                <a:latin typeface="Corbel" panose="020B0503020204020204" pitchFamily="34" charset="0"/>
                <a:ea typeface="Calibri" panose="020F0502020204030204" pitchFamily="34" charset="0"/>
                <a:cs typeface="Calibri" panose="020F0502020204030204" pitchFamily="34" charset="0"/>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(Translates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signal data into bases: A,C,G,T)</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8CC674EC-A25C-6746-96AB-D992620BC6AA}"/>
              </a:ext>
            </a:extLst>
          </p:cNvPr>
          <p:cNvSpPr txBox="1"/>
          <p:nvPr/>
        </p:nvSpPr>
        <p:spPr>
          <a:xfrm>
            <a:off x="2336591" y="2961812"/>
            <a:ext cx="4299805" cy="575782"/>
          </a:xfrm>
          <a:prstGeom prst="roundRect">
            <a:avLst/>
          </a:prstGeom>
          <a:noFill/>
          <a:ln w="28575">
            <a:solidFill>
              <a:srgbClr val="0070C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orbel" panose="020B0503020204020204" pitchFamily="34" charset="0"/>
                <a:ea typeface="Calibri" panose="020F0502020204030204" pitchFamily="34" charset="0"/>
                <a:cs typeface="Calibri" panose="020F0502020204030204" pitchFamily="34" charset="0"/>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(Finds pairwise</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read alignments for each pair of read)</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C5BBE66E-CB92-284E-B8EF-8F968982F6AB}"/>
              </a:ext>
            </a:extLst>
          </p:cNvPr>
          <p:cNvSpPr txBox="1"/>
          <p:nvPr/>
        </p:nvSpPr>
        <p:spPr>
          <a:xfrm>
            <a:off x="2336590" y="3843477"/>
            <a:ext cx="4299805" cy="575782"/>
          </a:xfrm>
          <a:prstGeom prst="roundRect">
            <a:avLst/>
          </a:prstGeom>
          <a:noFill/>
          <a:ln w="28575">
            <a:solidFill>
              <a:srgbClr val="00B05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orbel" panose="020B0503020204020204" pitchFamily="34" charset="0"/>
                <a:ea typeface="Calibri" panose="020F0502020204030204" pitchFamily="34" charset="0"/>
                <a:cs typeface="Calibri" panose="020F0502020204030204" pitchFamily="34" charset="0"/>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(Traverses the overlap graph</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&amp; constructs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A6AC76F7-5466-6641-9933-F0ADB81960FD}"/>
              </a:ext>
            </a:extLst>
          </p:cNvPr>
          <p:cNvSpPr txBox="1"/>
          <p:nvPr/>
        </p:nvSpPr>
        <p:spPr>
          <a:xfrm>
            <a:off x="2336589" y="4663860"/>
            <a:ext cx="4299805" cy="575782"/>
          </a:xfrm>
          <a:prstGeom prst="roundRect">
            <a:avLst/>
          </a:prstGeom>
          <a:noFill/>
          <a:ln w="28575">
            <a:solidFill>
              <a:srgbClr val="C96C2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96C20"/>
                </a:solidFill>
                <a:effectLst/>
                <a:uLnTx/>
                <a:uFillTx/>
                <a:latin typeface="Corbel" panose="020B0503020204020204" pitchFamily="34" charset="0"/>
                <a:ea typeface="Calibri" panose="020F0502020204030204" pitchFamily="34" charset="0"/>
                <a:cs typeface="Calibri" panose="020F0502020204030204" pitchFamily="34" charset="0"/>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(Maps the reads to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8BF46F9-BE50-7941-A394-E67763ECC6F5}"/>
              </a:ext>
            </a:extLst>
          </p:cNvPr>
          <p:cNvCxnSpPr/>
          <p:nvPr/>
        </p:nvCxnSpPr>
        <p:spPr>
          <a:xfrm>
            <a:off x="1987510" y="2371056"/>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126AA58E-A9AD-B24E-BCDA-36EDA6EE6295}"/>
              </a:ext>
            </a:extLst>
          </p:cNvPr>
          <p:cNvSpPr txBox="1"/>
          <p:nvPr/>
        </p:nvSpPr>
        <p:spPr>
          <a:xfrm>
            <a:off x="549729" y="2054250"/>
            <a:ext cx="157887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Raw signal data</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1" name="Text Box 21">
            <a:extLst>
              <a:ext uri="{FF2B5EF4-FFF2-40B4-BE49-F238E27FC236}">
                <a16:creationId xmlns:a16="http://schemas.microsoft.com/office/drawing/2014/main" id="{2865F305-F2B2-1246-96D2-1F378380964B}"/>
              </a:ext>
            </a:extLst>
          </p:cNvPr>
          <p:cNvSpPr txBox="1"/>
          <p:nvPr/>
        </p:nvSpPr>
        <p:spPr>
          <a:xfrm>
            <a:off x="549729" y="3913083"/>
            <a:ext cx="1582177" cy="33582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063A065A-E170-EF49-932E-8F2FCCC1DF2C}"/>
              </a:ext>
            </a:extLst>
          </p:cNvPr>
          <p:cNvSpPr txBox="1"/>
          <p:nvPr/>
        </p:nvSpPr>
        <p:spPr>
          <a:xfrm>
            <a:off x="6949691" y="2390344"/>
            <a:ext cx="1555769" cy="41030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DNA reads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3" name="Text Box 25">
            <a:extLst>
              <a:ext uri="{FF2B5EF4-FFF2-40B4-BE49-F238E27FC236}">
                <a16:creationId xmlns:a16="http://schemas.microsoft.com/office/drawing/2014/main" id="{754C554E-9B8B-164F-A279-CE1E22B41F94}"/>
              </a:ext>
            </a:extLst>
          </p:cNvPr>
          <p:cNvSpPr txBox="1"/>
          <p:nvPr/>
        </p:nvSpPr>
        <p:spPr>
          <a:xfrm>
            <a:off x="6949691" y="3425460"/>
            <a:ext cx="1555769" cy="36554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Overlaps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642631C0-10FA-D040-9850-9A5A667E232B}"/>
              </a:ext>
            </a:extLst>
          </p:cNvPr>
          <p:cNvSpPr txBox="1"/>
          <p:nvPr/>
        </p:nvSpPr>
        <p:spPr>
          <a:xfrm>
            <a:off x="6950837" y="4377366"/>
            <a:ext cx="1921498" cy="38665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CECF611F-1D6B-D446-A12B-37B0841CAE09}"/>
              </a:ext>
            </a:extLst>
          </p:cNvPr>
          <p:cNvSpPr txBox="1"/>
          <p:nvPr/>
        </p:nvSpPr>
        <p:spPr>
          <a:xfrm>
            <a:off x="524334" y="5463722"/>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Improved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6" name="Text Box 31">
            <a:extLst>
              <a:ext uri="{FF2B5EF4-FFF2-40B4-BE49-F238E27FC236}">
                <a16:creationId xmlns:a16="http://schemas.microsoft.com/office/drawing/2014/main" id="{0ECD83FD-182F-C243-B6AF-54D6ED29E0A5}"/>
              </a:ext>
            </a:extLst>
          </p:cNvPr>
          <p:cNvSpPr txBox="1"/>
          <p:nvPr/>
        </p:nvSpPr>
        <p:spPr>
          <a:xfrm>
            <a:off x="2309434" y="5525134"/>
            <a:ext cx="4326960" cy="575782"/>
          </a:xfrm>
          <a:prstGeom prst="roundRect">
            <a:avLst/>
          </a:prstGeom>
          <a:noFill/>
          <a:ln w="19050">
            <a:solidFill>
              <a:srgbClr val="7030A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orbel" panose="020B0503020204020204" pitchFamily="34" charset="0"/>
                <a:ea typeface="Calibri" panose="020F0502020204030204" pitchFamily="34" charset="0"/>
                <a:cs typeface="Calibri" panose="020F0502020204030204" pitchFamily="34" charset="0"/>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(Polishes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the draft assembly &amp; increases the accuracy)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8C39924B-A18C-C94D-8E54-E05CD1CED5CD}"/>
              </a:ext>
            </a:extLst>
          </p:cNvPr>
          <p:cNvSpPr txBox="1"/>
          <p:nvPr/>
        </p:nvSpPr>
        <p:spPr>
          <a:xfrm>
            <a:off x="6957946" y="5142578"/>
            <a:ext cx="1921498" cy="6704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Mappings of reads against 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874E061-853B-B345-88DE-D785CB9FB00B}"/>
              </a:ext>
            </a:extLst>
          </p:cNvPr>
          <p:cNvCxnSpPr/>
          <p:nvPr/>
        </p:nvCxnSpPr>
        <p:spPr>
          <a:xfrm flipH="1">
            <a:off x="1987510" y="411970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0A948E-CF28-C940-80E3-D692437A7EE4}"/>
              </a:ext>
            </a:extLst>
          </p:cNvPr>
          <p:cNvCxnSpPr/>
          <p:nvPr/>
        </p:nvCxnSpPr>
        <p:spPr>
          <a:xfrm flipH="1">
            <a:off x="1970944" y="582753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FB6545A-C1A6-934F-9ADF-11176B1430D2}"/>
              </a:ext>
            </a:extLst>
          </p:cNvPr>
          <p:cNvCxnSpPr>
            <a:cxnSpLocks/>
          </p:cNvCxnSpPr>
          <p:nvPr/>
        </p:nvCxnSpPr>
        <p:spPr>
          <a:xfrm flipH="1">
            <a:off x="6678062" y="221962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CDDD213-7A68-D74A-8D81-07E037C8AEBF}"/>
              </a:ext>
            </a:extLst>
          </p:cNvPr>
          <p:cNvCxnSpPr>
            <a:cxnSpLocks/>
          </p:cNvCxnSpPr>
          <p:nvPr/>
        </p:nvCxnSpPr>
        <p:spPr>
          <a:xfrm flipH="1">
            <a:off x="6705670" y="318135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E582DCE-081D-A144-A2B2-BDBC762BEC04}"/>
              </a:ext>
            </a:extLst>
          </p:cNvPr>
          <p:cNvCxnSpPr>
            <a:cxnSpLocks/>
          </p:cNvCxnSpPr>
          <p:nvPr/>
        </p:nvCxnSpPr>
        <p:spPr>
          <a:xfrm flipH="1">
            <a:off x="6705670" y="4131368"/>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0E5D37-8A34-EF47-A278-4A313B00FDA5}"/>
              </a:ext>
            </a:extLst>
          </p:cNvPr>
          <p:cNvCxnSpPr>
            <a:cxnSpLocks/>
          </p:cNvCxnSpPr>
          <p:nvPr/>
        </p:nvCxnSpPr>
        <p:spPr>
          <a:xfrm flipH="1">
            <a:off x="6712414" y="512849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A7676B3-F9CB-D245-B434-DCE037CD6481}"/>
              </a:ext>
            </a:extLst>
          </p:cNvPr>
          <p:cNvSpPr/>
          <p:nvPr/>
        </p:nvSpPr>
        <p:spPr>
          <a:xfrm>
            <a:off x="366963" y="1110566"/>
            <a:ext cx="8512481" cy="752514"/>
          </a:xfrm>
          <a:prstGeom prst="rect">
            <a:avLst/>
          </a:prstGeom>
        </p:spPr>
        <p:txBody>
          <a:bodyPr wrap="square">
            <a:spAutoFit/>
          </a:bodyPr>
          <a:lstStyle/>
          <a:p>
            <a:pPr marL="285750" marR="0" lvl="0" indent="-285750" algn="l" defTabSz="914400" rtl="0" eaLnBrk="1" fontAlgn="auto" latinLnBrk="0" hangingPunct="1">
              <a:lnSpc>
                <a:spcPct val="110000"/>
              </a:lnSpc>
              <a:spcBef>
                <a:spcPts val="0"/>
              </a:spcBef>
              <a:spcAft>
                <a:spcPts val="0"/>
              </a:spcAft>
              <a:buClr>
                <a:srgbClr val="4A66AC"/>
              </a:buClr>
              <a:buSzPct val="90000"/>
              <a:buFont typeface="Wingdings" pitchFamily="2" charset="2"/>
              <a:buChar char="q"/>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With the emergence of long read sequencing technologies,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de novo </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assembly becomes a promising way of constructing the original genome. </a:t>
            </a:r>
          </a:p>
        </p:txBody>
      </p:sp>
      <p:pic>
        <p:nvPicPr>
          <p:cNvPr id="24" name="Picture 23">
            <a:extLst>
              <a:ext uri="{FF2B5EF4-FFF2-40B4-BE49-F238E27FC236}">
                <a16:creationId xmlns:a16="http://schemas.microsoft.com/office/drawing/2014/main" id="{C3B05D2A-D643-6543-BCD5-F18784401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80" y="2788734"/>
            <a:ext cx="1302241" cy="571410"/>
          </a:xfrm>
          <a:prstGeom prst="rect">
            <a:avLst/>
          </a:prstGeom>
        </p:spPr>
      </p:pic>
      <p:sp>
        <p:nvSpPr>
          <p:cNvPr id="25" name="Slide Number Placeholder 24">
            <a:extLst>
              <a:ext uri="{FF2B5EF4-FFF2-40B4-BE49-F238E27FC236}">
                <a16:creationId xmlns:a16="http://schemas.microsoft.com/office/drawing/2014/main" id="{65232D21-FA0A-A84A-B854-E5E7BED38BFF}"/>
              </a:ext>
            </a:extLst>
          </p:cNvPr>
          <p:cNvSpPr>
            <a:spLocks noGrp="1"/>
          </p:cNvSpPr>
          <p:nvPr>
            <p:ph type="sldNum" sz="quarter" idx="10"/>
          </p:nvPr>
        </p:nvSpPr>
        <p:spPr/>
        <p:txBody>
          <a:bodyPr/>
          <a:lstStyle/>
          <a:p>
            <a:fld id="{BE67019E-6B59-9444-A8F8-0CFAB6B6981D}" type="slidenum">
              <a:rPr lang="en-US" smtClean="0"/>
              <a:pPr/>
              <a:t>14</a:t>
            </a:fld>
            <a:endParaRPr lang="en-US" dirty="0"/>
          </a:p>
        </p:txBody>
      </p:sp>
    </p:spTree>
    <p:extLst>
      <p:ext uri="{BB962C8B-B14F-4D97-AF65-F5344CB8AC3E}">
        <p14:creationId xmlns:p14="http://schemas.microsoft.com/office/powerpoint/2010/main" val="112348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P spid="14" grpId="0"/>
      <p:bldP spid="15" grpId="0"/>
      <p:bldP spid="16" grpId="0" animBg="1"/>
      <p:bldP spid="1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Nanopore Genome Assembly Pipeline</a:t>
            </a:r>
          </a:p>
        </p:txBody>
      </p:sp>
      <p:sp>
        <p:nvSpPr>
          <p:cNvPr id="21" name="TextBox 20">
            <a:extLst>
              <a:ext uri="{FF2B5EF4-FFF2-40B4-BE49-F238E27FC236}">
                <a16:creationId xmlns:a16="http://schemas.microsoft.com/office/drawing/2014/main" id="{1A6071F8-582C-934F-A87B-0AD2023690CB}"/>
              </a:ext>
            </a:extLst>
          </p:cNvPr>
          <p:cNvSpPr txBox="1"/>
          <p:nvPr/>
        </p:nvSpPr>
        <p:spPr>
          <a:xfrm>
            <a:off x="2072642" y="1556011"/>
            <a:ext cx="4836155"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Metrichor, Nanonet, Scrappie, Nanocall, DeepNano</a:t>
            </a:r>
          </a:p>
        </p:txBody>
      </p:sp>
      <p:sp>
        <p:nvSpPr>
          <p:cNvPr id="25" name="TextBox 24">
            <a:extLst>
              <a:ext uri="{FF2B5EF4-FFF2-40B4-BE49-F238E27FC236}">
                <a16:creationId xmlns:a16="http://schemas.microsoft.com/office/drawing/2014/main" id="{E960FA9F-06AB-334A-AEF3-B736D42D011C}"/>
              </a:ext>
            </a:extLst>
          </p:cNvPr>
          <p:cNvSpPr txBox="1"/>
          <p:nvPr/>
        </p:nvSpPr>
        <p:spPr>
          <a:xfrm>
            <a:off x="2072641" y="2514600"/>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GraphMap, Minimap</a:t>
            </a:r>
          </a:p>
        </p:txBody>
      </p:sp>
      <p:sp>
        <p:nvSpPr>
          <p:cNvPr id="30" name="TextBox 29">
            <a:extLst>
              <a:ext uri="{FF2B5EF4-FFF2-40B4-BE49-F238E27FC236}">
                <a16:creationId xmlns:a16="http://schemas.microsoft.com/office/drawing/2014/main" id="{35E60C34-FEDB-0748-BB79-A32061F17469}"/>
              </a:ext>
            </a:extLst>
          </p:cNvPr>
          <p:cNvSpPr txBox="1"/>
          <p:nvPr/>
        </p:nvSpPr>
        <p:spPr>
          <a:xfrm>
            <a:off x="2072641" y="3473189"/>
            <a:ext cx="4856477" cy="655499"/>
          </a:xfrm>
          <a:prstGeom prst="roundRect">
            <a:avLst/>
          </a:prstGeom>
          <a:solidFill>
            <a:schemeClr val="bg1"/>
          </a:solidFill>
          <a:ln w="28575">
            <a:solidFill>
              <a:schemeClr val="bg1">
                <a:lumMod val="75000"/>
              </a:schemeClr>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rPr>
              <a:t> Canu, Miniasm</a:t>
            </a:r>
          </a:p>
        </p:txBody>
      </p:sp>
      <p:sp>
        <p:nvSpPr>
          <p:cNvPr id="33" name="TextBox 32">
            <a:extLst>
              <a:ext uri="{FF2B5EF4-FFF2-40B4-BE49-F238E27FC236}">
                <a16:creationId xmlns:a16="http://schemas.microsoft.com/office/drawing/2014/main" id="{18379820-8A43-1D4B-AEEA-786B04F852C2}"/>
              </a:ext>
            </a:extLst>
          </p:cNvPr>
          <p:cNvSpPr txBox="1"/>
          <p:nvPr/>
        </p:nvSpPr>
        <p:spPr>
          <a:xfrm>
            <a:off x="2072641" y="4431778"/>
            <a:ext cx="4856477" cy="655499"/>
          </a:xfrm>
          <a:prstGeom prst="roundRect">
            <a:avLst/>
          </a:prstGeom>
          <a:solidFill>
            <a:schemeClr val="bg1"/>
          </a:solidFill>
          <a:ln w="28575">
            <a:solidFill>
              <a:srgbClr val="FB8776"/>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B8776"/>
                </a:solidFill>
                <a:effectLst/>
                <a:uLnTx/>
                <a:uFillTx/>
                <a:latin typeface="Corbel" panose="020B0503020204020204"/>
                <a:ea typeface="+mn-ea"/>
                <a:cs typeface="+mn-cs"/>
              </a:rPr>
              <a:t>Read Mapping (optional)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black"/>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black"/>
                </a:solidFill>
                <a:effectLst/>
                <a:uLnTx/>
                <a:uFillTx/>
                <a:latin typeface="Corbel" panose="020B0503020204020204"/>
                <a:ea typeface="+mn-ea"/>
                <a:cs typeface="+mn-cs"/>
              </a:rPr>
              <a:t> BWA-MEM, Minimap, (GraphMap)</a:t>
            </a:r>
          </a:p>
        </p:txBody>
      </p:sp>
      <p:sp>
        <p:nvSpPr>
          <p:cNvPr id="34" name="TextBox 33">
            <a:extLst>
              <a:ext uri="{FF2B5EF4-FFF2-40B4-BE49-F238E27FC236}">
                <a16:creationId xmlns:a16="http://schemas.microsoft.com/office/drawing/2014/main" id="{F47E76BB-3987-B843-9A1F-C58DB3E1AB92}"/>
              </a:ext>
            </a:extLst>
          </p:cNvPr>
          <p:cNvSpPr txBox="1"/>
          <p:nvPr/>
        </p:nvSpPr>
        <p:spPr>
          <a:xfrm>
            <a:off x="2072641" y="5390367"/>
            <a:ext cx="4856477" cy="655499"/>
          </a:xfrm>
          <a:prstGeom prst="roundRect">
            <a:avLst/>
          </a:prstGeom>
          <a:solidFill>
            <a:schemeClr val="bg1"/>
          </a:solidFill>
          <a:ln w="28575">
            <a:solidFill>
              <a:srgbClr val="7030A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Corbel" panose="020B0503020204020204"/>
                <a:ea typeface="+mn-ea"/>
                <a:cs typeface="+mn-cs"/>
              </a:rPr>
              <a:t>Polishing (optional)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50" b="1" i="0" u="none" strike="noStrike" kern="1200" cap="none" spc="0" normalizeH="0" baseline="0" noProof="0" dirty="0">
                <a:ln>
                  <a:noFill/>
                </a:ln>
                <a:solidFill>
                  <a:prstClr val="black"/>
                </a:solidFill>
                <a:effectLst/>
                <a:uLnTx/>
                <a:uFillTx/>
                <a:latin typeface="Corbel" panose="020B0503020204020204"/>
                <a:ea typeface="+mn-ea"/>
                <a:cs typeface="+mn-cs"/>
              </a:rPr>
              <a:t>Tools:</a:t>
            </a:r>
            <a:r>
              <a:rPr kumimoji="0" lang="en-US" sz="1450" b="0" i="0" u="none" strike="noStrike" kern="1200" cap="none" spc="0" normalizeH="0" baseline="0" noProof="0" dirty="0">
                <a:ln>
                  <a:noFill/>
                </a:ln>
                <a:solidFill>
                  <a:prstClr val="black"/>
                </a:solidFill>
                <a:effectLst/>
                <a:uLnTx/>
                <a:uFillTx/>
                <a:latin typeface="Corbel" panose="020B0503020204020204"/>
                <a:ea typeface="+mn-ea"/>
                <a:cs typeface="+mn-cs"/>
              </a:rPr>
              <a:t> Nanopolish, Racon</a:t>
            </a:r>
          </a:p>
        </p:txBody>
      </p:sp>
      <p:cxnSp>
        <p:nvCxnSpPr>
          <p:cNvPr id="35" name="Straight Arrow Connector 34">
            <a:extLst>
              <a:ext uri="{FF2B5EF4-FFF2-40B4-BE49-F238E27FC236}">
                <a16:creationId xmlns:a16="http://schemas.microsoft.com/office/drawing/2014/main" id="{3CCEC77F-F301-D042-8BDA-2AD2992A0992}"/>
              </a:ext>
            </a:extLst>
          </p:cNvPr>
          <p:cNvCxnSpPr/>
          <p:nvPr/>
        </p:nvCxnSpPr>
        <p:spPr>
          <a:xfrm>
            <a:off x="1249682" y="1928795"/>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9B7B40-6A47-D94B-A5DF-DBA427F44A6A}"/>
              </a:ext>
            </a:extLst>
          </p:cNvPr>
          <p:cNvCxnSpPr/>
          <p:nvPr/>
        </p:nvCxnSpPr>
        <p:spPr>
          <a:xfrm flipH="1" flipV="1">
            <a:off x="1249682" y="5765582"/>
            <a:ext cx="82296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29559BEA-BE90-5142-92C5-56E31470ABFD}"/>
              </a:ext>
            </a:extLst>
          </p:cNvPr>
          <p:cNvCxnSpPr/>
          <p:nvPr/>
        </p:nvCxnSpPr>
        <p:spPr>
          <a:xfrm>
            <a:off x="6913878" y="1822116"/>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030EE0D3-210B-1E44-B2FD-4AE4AEFF6F67}"/>
              </a:ext>
            </a:extLst>
          </p:cNvPr>
          <p:cNvCxnSpPr/>
          <p:nvPr/>
        </p:nvCxnSpPr>
        <p:spPr>
          <a:xfrm>
            <a:off x="6911338" y="2863928"/>
            <a:ext cx="12700" cy="958589"/>
          </a:xfrm>
          <a:prstGeom prst="curvedConnector3">
            <a:avLst>
              <a:gd name="adj1" fmla="val 3960000"/>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05234BE-61C3-5648-9E71-27C009DEAF25}"/>
              </a:ext>
            </a:extLst>
          </p:cNvPr>
          <p:cNvCxnSpPr/>
          <p:nvPr/>
        </p:nvCxnSpPr>
        <p:spPr>
          <a:xfrm>
            <a:off x="6911338" y="3895993"/>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EF58D305-BFB3-F747-9A6A-6B9BD768A4D8}"/>
              </a:ext>
            </a:extLst>
          </p:cNvPr>
          <p:cNvCxnSpPr/>
          <p:nvPr/>
        </p:nvCxnSpPr>
        <p:spPr>
          <a:xfrm>
            <a:off x="6908798" y="4928058"/>
            <a:ext cx="12700" cy="958589"/>
          </a:xfrm>
          <a:prstGeom prst="curvedConnector3">
            <a:avLst>
              <a:gd name="adj1" fmla="val 396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EF5A52F-A6AB-784D-AD25-696F16B030F8}"/>
              </a:ext>
            </a:extLst>
          </p:cNvPr>
          <p:cNvSpPr txBox="1"/>
          <p:nvPr/>
        </p:nvSpPr>
        <p:spPr>
          <a:xfrm>
            <a:off x="91442" y="1593516"/>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Raw signal data</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0" name="TextBox 49">
            <a:extLst>
              <a:ext uri="{FF2B5EF4-FFF2-40B4-BE49-F238E27FC236}">
                <a16:creationId xmlns:a16="http://schemas.microsoft.com/office/drawing/2014/main" id="{D46BEA79-41C2-0A48-8627-5756E4D79BA5}"/>
              </a:ext>
            </a:extLst>
          </p:cNvPr>
          <p:cNvSpPr txBox="1"/>
          <p:nvPr/>
        </p:nvSpPr>
        <p:spPr>
          <a:xfrm>
            <a:off x="91442" y="5459125"/>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Improved assembly</a:t>
            </a:r>
          </a:p>
        </p:txBody>
      </p:sp>
      <p:sp>
        <p:nvSpPr>
          <p:cNvPr id="51" name="TextBox 50">
            <a:extLst>
              <a:ext uri="{FF2B5EF4-FFF2-40B4-BE49-F238E27FC236}">
                <a16:creationId xmlns:a16="http://schemas.microsoft.com/office/drawing/2014/main" id="{0E3BAA6E-8F88-3246-AF9E-33E431141F76}"/>
              </a:ext>
            </a:extLst>
          </p:cNvPr>
          <p:cNvSpPr txBox="1"/>
          <p:nvPr/>
        </p:nvSpPr>
        <p:spPr>
          <a:xfrm>
            <a:off x="7371078" y="2096435"/>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DNA reads</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2" name="TextBox 51">
            <a:extLst>
              <a:ext uri="{FF2B5EF4-FFF2-40B4-BE49-F238E27FC236}">
                <a16:creationId xmlns:a16="http://schemas.microsoft.com/office/drawing/2014/main" id="{DA3FD1C8-A859-D04C-917A-4CCD868FE8AC}"/>
              </a:ext>
            </a:extLst>
          </p:cNvPr>
          <p:cNvSpPr txBox="1"/>
          <p:nvPr/>
        </p:nvSpPr>
        <p:spPr>
          <a:xfrm>
            <a:off x="7371078" y="3158556"/>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Overlaps</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53" name="TextBox 52">
            <a:extLst>
              <a:ext uri="{FF2B5EF4-FFF2-40B4-BE49-F238E27FC236}">
                <a16:creationId xmlns:a16="http://schemas.microsoft.com/office/drawing/2014/main" id="{3B1EA923-7502-0F44-B669-677D1755D7F0}"/>
              </a:ext>
            </a:extLst>
          </p:cNvPr>
          <p:cNvSpPr txBox="1"/>
          <p:nvPr/>
        </p:nvSpPr>
        <p:spPr>
          <a:xfrm>
            <a:off x="7371078" y="4052121"/>
            <a:ext cx="128016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orbel" panose="020B0503020204020204"/>
                <a:ea typeface="+mn-ea"/>
                <a:cs typeface="+mn-cs"/>
              </a:rPr>
              <a:t>Draft assembly</a:t>
            </a:r>
            <a:endPar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54" name="TextBox 53">
            <a:extLst>
              <a:ext uri="{FF2B5EF4-FFF2-40B4-BE49-F238E27FC236}">
                <a16:creationId xmlns:a16="http://schemas.microsoft.com/office/drawing/2014/main" id="{1EE40258-2FEA-2741-BC50-3A4EE155E0A1}"/>
              </a:ext>
            </a:extLst>
          </p:cNvPr>
          <p:cNvSpPr txBox="1"/>
          <p:nvPr/>
        </p:nvSpPr>
        <p:spPr>
          <a:xfrm>
            <a:off x="7310118" y="4988013"/>
            <a:ext cx="1706880"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Mappings of reads against draft assembly</a:t>
            </a:r>
          </a:p>
        </p:txBody>
      </p:sp>
      <p:cxnSp>
        <p:nvCxnSpPr>
          <p:cNvPr id="55" name="Straight Arrow Connector 54">
            <a:extLst>
              <a:ext uri="{FF2B5EF4-FFF2-40B4-BE49-F238E27FC236}">
                <a16:creationId xmlns:a16="http://schemas.microsoft.com/office/drawing/2014/main" id="{7C2A628B-A94C-5F49-BCDB-B287A4F7BEF9}"/>
              </a:ext>
            </a:extLst>
          </p:cNvPr>
          <p:cNvCxnSpPr/>
          <p:nvPr/>
        </p:nvCxnSpPr>
        <p:spPr>
          <a:xfrm flipH="1" flipV="1">
            <a:off x="1249682" y="3822516"/>
            <a:ext cx="822960"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FA4AD7-2E69-464C-A4CA-4132AB000D68}"/>
              </a:ext>
            </a:extLst>
          </p:cNvPr>
          <p:cNvSpPr txBox="1"/>
          <p:nvPr/>
        </p:nvSpPr>
        <p:spPr>
          <a:xfrm>
            <a:off x="91442" y="3637850"/>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75000"/>
                  </a:prstClr>
                </a:solidFill>
                <a:effectLst/>
                <a:uLnTx/>
                <a:uFillTx/>
                <a:latin typeface="Corbel" panose="020B0503020204020204"/>
                <a:ea typeface="+mn-ea"/>
                <a:cs typeface="+mn-cs"/>
              </a:rPr>
              <a:t>Assembly</a:t>
            </a:r>
            <a:endParaRPr kumimoji="0" lang="en-US" sz="1800" b="0" i="0" u="none" strike="noStrike" kern="1200" cap="none" spc="0" normalizeH="0" baseline="0" noProof="0" dirty="0">
              <a:ln>
                <a:noFill/>
              </a:ln>
              <a:solidFill>
                <a:prstClr val="white">
                  <a:lumMod val="75000"/>
                </a:prstClr>
              </a:solidFill>
              <a:effectLst/>
              <a:uLnTx/>
              <a:uFillTx/>
              <a:latin typeface="Corbel" panose="020B0503020204020204"/>
              <a:ea typeface="+mn-ea"/>
              <a:cs typeface="+mn-cs"/>
            </a:endParaRPr>
          </a:p>
        </p:txBody>
      </p:sp>
      <p:sp>
        <p:nvSpPr>
          <p:cNvPr id="3" name="Slide Number Placeholder 2">
            <a:extLst>
              <a:ext uri="{FF2B5EF4-FFF2-40B4-BE49-F238E27FC236}">
                <a16:creationId xmlns:a16="http://schemas.microsoft.com/office/drawing/2014/main" id="{438022FF-DF25-3F43-9CD0-26B773C40D79}"/>
              </a:ext>
            </a:extLst>
          </p:cNvPr>
          <p:cNvSpPr>
            <a:spLocks noGrp="1"/>
          </p:cNvSpPr>
          <p:nvPr>
            <p:ph type="sldNum" sz="quarter" idx="10"/>
          </p:nvPr>
        </p:nvSpPr>
        <p:spPr/>
        <p:txBody>
          <a:bodyPr/>
          <a:lstStyle/>
          <a:p>
            <a:fld id="{BE67019E-6B59-9444-A8F8-0CFAB6B6981D}" type="slidenum">
              <a:rPr lang="en-US" smtClean="0"/>
              <a:pPr/>
              <a:t>140</a:t>
            </a:fld>
            <a:endParaRPr lang="en-US" dirty="0"/>
          </a:p>
        </p:txBody>
      </p:sp>
    </p:spTree>
    <p:extLst>
      <p:ext uri="{BB962C8B-B14F-4D97-AF65-F5344CB8AC3E}">
        <p14:creationId xmlns:p14="http://schemas.microsoft.com/office/powerpoint/2010/main" val="1861715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Autofit/>
          </a:bodyPr>
          <a:lstStyle/>
          <a:p>
            <a:r>
              <a:rPr lang="en-US" sz="3800" dirty="0"/>
              <a:t>Read Mapping &amp; Polishing – Accuracy</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141</a:t>
            </a:fld>
            <a:endParaRPr lang="en-US" dirty="0"/>
          </a:p>
        </p:txBody>
      </p:sp>
      <p:sp>
        <p:nvSpPr>
          <p:cNvPr id="5" name="TextBox 4">
            <a:extLst>
              <a:ext uri="{FF2B5EF4-FFF2-40B4-BE49-F238E27FC236}">
                <a16:creationId xmlns:a16="http://schemas.microsoft.com/office/drawing/2014/main" id="{8707F892-7914-DC4E-A148-D1DD9CA94D3D}"/>
              </a:ext>
            </a:extLst>
          </p:cNvPr>
          <p:cNvSpPr txBox="1"/>
          <p:nvPr/>
        </p:nvSpPr>
        <p:spPr>
          <a:xfrm>
            <a:off x="480060" y="1689115"/>
            <a:ext cx="8229600" cy="225975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11: </a:t>
            </a:r>
            <a:r>
              <a:rPr lang="en-US" sz="2400" i="1" dirty="0">
                <a:solidFill>
                  <a:schemeClr val="tx1">
                    <a:lumMod val="75000"/>
                    <a:lumOff val="25000"/>
                  </a:schemeClr>
                </a:solidFill>
              </a:rPr>
              <a:t>Both Nanopolish and Racon significantly increase the accuracy of the draft assemblies.</a:t>
            </a:r>
          </a:p>
          <a:p>
            <a:pPr algn="ctr"/>
            <a:r>
              <a:rPr lang="en-US" sz="2000" dirty="0">
                <a:solidFill>
                  <a:schemeClr val="tx1">
                    <a:lumMod val="75000"/>
                    <a:lumOff val="25000"/>
                  </a:schemeClr>
                </a:solidFill>
              </a:rPr>
              <a:t>For example, Nanopolish increases the identity and coverage of the draft assembly generated with the </a:t>
            </a:r>
            <a:r>
              <a:rPr lang="en-US" sz="2000" dirty="0" err="1">
                <a:solidFill>
                  <a:schemeClr val="tx1">
                    <a:lumMod val="75000"/>
                    <a:lumOff val="25000"/>
                  </a:schemeClr>
                </a:solidFill>
              </a:rPr>
              <a:t>Metrichor+Minimap+Miniasm</a:t>
            </a:r>
            <a:r>
              <a:rPr lang="en-US" sz="2000" dirty="0">
                <a:solidFill>
                  <a:schemeClr val="tx1">
                    <a:lumMod val="75000"/>
                    <a:lumOff val="25000"/>
                  </a:schemeClr>
                </a:solidFill>
              </a:rPr>
              <a:t> pipeline from 87.71% and 94.85%, respectively, to 92.33% and 96.31%. </a:t>
            </a:r>
          </a:p>
          <a:p>
            <a:pPr algn="ctr"/>
            <a:r>
              <a:rPr lang="en-US" sz="2000" dirty="0">
                <a:solidFill>
                  <a:schemeClr val="tx1">
                    <a:lumMod val="75000"/>
                    <a:lumOff val="25000"/>
                  </a:schemeClr>
                </a:solidFill>
              </a:rPr>
              <a:t>Similarly, Racon increases them to 97.70% and 99.91%, respectively.</a:t>
            </a:r>
          </a:p>
        </p:txBody>
      </p:sp>
      <p:sp>
        <p:nvSpPr>
          <p:cNvPr id="6" name="TextBox 5">
            <a:extLst>
              <a:ext uri="{FF2B5EF4-FFF2-40B4-BE49-F238E27FC236}">
                <a16:creationId xmlns:a16="http://schemas.microsoft.com/office/drawing/2014/main" id="{D16B13C0-49CE-DD49-B375-F1F3B9726C1D}"/>
              </a:ext>
            </a:extLst>
          </p:cNvPr>
          <p:cNvSpPr txBox="1"/>
          <p:nvPr/>
        </p:nvSpPr>
        <p:spPr>
          <a:xfrm>
            <a:off x="480060" y="4760039"/>
            <a:ext cx="8229600" cy="897683"/>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12: </a:t>
            </a:r>
            <a:r>
              <a:rPr lang="en-US" sz="2400" i="1" dirty="0">
                <a:solidFill>
                  <a:schemeClr val="tx1">
                    <a:lumMod val="75000"/>
                    <a:lumOff val="25000"/>
                  </a:schemeClr>
                </a:solidFill>
              </a:rPr>
              <a:t>For Racon, the choice of read mapper does not affect the accuracy of the polishing step.</a:t>
            </a:r>
          </a:p>
        </p:txBody>
      </p:sp>
    </p:spTree>
    <p:extLst>
      <p:ext uri="{BB962C8B-B14F-4D97-AF65-F5344CB8AC3E}">
        <p14:creationId xmlns:p14="http://schemas.microsoft.com/office/powerpoint/2010/main" val="28935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0F66-A6C3-A44D-A968-368401518C9C}"/>
              </a:ext>
            </a:extLst>
          </p:cNvPr>
          <p:cNvSpPr>
            <a:spLocks noGrp="1"/>
          </p:cNvSpPr>
          <p:nvPr>
            <p:ph type="title"/>
          </p:nvPr>
        </p:nvSpPr>
        <p:spPr/>
        <p:txBody>
          <a:bodyPr>
            <a:normAutofit fontScale="90000"/>
          </a:bodyPr>
          <a:lstStyle/>
          <a:p>
            <a:r>
              <a:rPr lang="en-US" sz="4200" dirty="0"/>
              <a:t>Read Mapping</a:t>
            </a:r>
            <a:r>
              <a:rPr lang="en-US" sz="4400" dirty="0"/>
              <a:t> &amp; Polishing – </a:t>
            </a:r>
            <a:r>
              <a:rPr lang="en-US" sz="4200" dirty="0"/>
              <a:t>Speed</a:t>
            </a:r>
          </a:p>
        </p:txBody>
      </p:sp>
      <p:sp>
        <p:nvSpPr>
          <p:cNvPr id="4" name="Slide Number Placeholder 3">
            <a:extLst>
              <a:ext uri="{FF2B5EF4-FFF2-40B4-BE49-F238E27FC236}">
                <a16:creationId xmlns:a16="http://schemas.microsoft.com/office/drawing/2014/main" id="{4F32B8E7-9397-7548-A1ED-863BC981E117}"/>
              </a:ext>
            </a:extLst>
          </p:cNvPr>
          <p:cNvSpPr>
            <a:spLocks noGrp="1"/>
          </p:cNvSpPr>
          <p:nvPr>
            <p:ph type="sldNum" sz="quarter" idx="10"/>
          </p:nvPr>
        </p:nvSpPr>
        <p:spPr/>
        <p:txBody>
          <a:bodyPr/>
          <a:lstStyle/>
          <a:p>
            <a:fld id="{C56C0957-1248-5A44-8C69-001B17EA42C9}" type="slidenum">
              <a:rPr lang="en-US" smtClean="0"/>
              <a:pPr/>
              <a:t>142</a:t>
            </a:fld>
            <a:endParaRPr lang="en-US" dirty="0"/>
          </a:p>
        </p:txBody>
      </p:sp>
      <p:sp>
        <p:nvSpPr>
          <p:cNvPr id="5" name="TextBox 4">
            <a:extLst>
              <a:ext uri="{FF2B5EF4-FFF2-40B4-BE49-F238E27FC236}">
                <a16:creationId xmlns:a16="http://schemas.microsoft.com/office/drawing/2014/main" id="{C4747FCB-CEBA-7740-A915-E9B49F4914A9}"/>
              </a:ext>
            </a:extLst>
          </p:cNvPr>
          <p:cNvSpPr txBox="1"/>
          <p:nvPr/>
        </p:nvSpPr>
        <p:spPr>
          <a:xfrm>
            <a:off x="480060" y="1529539"/>
            <a:ext cx="8229600" cy="2259758"/>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13: </a:t>
            </a:r>
            <a:r>
              <a:rPr lang="en-US" sz="2400" i="1" dirty="0">
                <a:solidFill>
                  <a:schemeClr val="tx1">
                    <a:lumMod val="75000"/>
                    <a:lumOff val="25000"/>
                  </a:schemeClr>
                </a:solidFill>
              </a:rPr>
              <a:t>Nanopolish is computationally much more intensive and thus greatly slower than Racon.</a:t>
            </a:r>
          </a:p>
          <a:p>
            <a:pPr algn="ctr"/>
            <a:r>
              <a:rPr lang="en-US" sz="2000" dirty="0">
                <a:solidFill>
                  <a:schemeClr val="tx1">
                    <a:lumMod val="75000"/>
                    <a:lumOff val="25000"/>
                  </a:schemeClr>
                </a:solidFill>
              </a:rPr>
              <a:t>Nanopolish runs take days to complete whereas Racon runs take minutes. This is mainly because Nanopolish works on each base individually, whereas Racon works on the windows. Since each window is much longer (i.e., 20kb) than a single base, the computational workload is greatly smaller in Racon. </a:t>
            </a:r>
          </a:p>
        </p:txBody>
      </p:sp>
      <p:sp>
        <p:nvSpPr>
          <p:cNvPr id="6" name="TextBox 5">
            <a:extLst>
              <a:ext uri="{FF2B5EF4-FFF2-40B4-BE49-F238E27FC236}">
                <a16:creationId xmlns:a16="http://schemas.microsoft.com/office/drawing/2014/main" id="{DEEF9E3E-C50B-6D4B-BE61-9AAE53626F2C}"/>
              </a:ext>
            </a:extLst>
          </p:cNvPr>
          <p:cNvSpPr txBox="1"/>
          <p:nvPr/>
        </p:nvSpPr>
        <p:spPr>
          <a:xfrm>
            <a:off x="480060" y="4022582"/>
            <a:ext cx="8229600" cy="1919239"/>
          </a:xfrm>
          <a:prstGeom prst="roundRect">
            <a:avLst/>
          </a:prstGeom>
          <a:solidFill>
            <a:schemeClr val="accent3">
              <a:lumMod val="40000"/>
              <a:lumOff val="60000"/>
            </a:schemeClr>
          </a:solidFill>
          <a:ln w="28575">
            <a:solidFill>
              <a:srgbClr val="0070C0"/>
            </a:solidFill>
          </a:ln>
        </p:spPr>
        <p:txBody>
          <a:bodyPr wrap="square" lIns="36000" tIns="36000" rIns="36000" bIns="36000" rtlCol="0">
            <a:spAutoFit/>
          </a:bodyPr>
          <a:lstStyle/>
          <a:p>
            <a:pPr algn="ctr"/>
            <a:r>
              <a:rPr lang="en-US" sz="2400" b="1" dirty="0">
                <a:solidFill>
                  <a:schemeClr val="tx1">
                    <a:lumMod val="75000"/>
                    <a:lumOff val="25000"/>
                  </a:schemeClr>
                </a:solidFill>
              </a:rPr>
              <a:t>Observation 14: </a:t>
            </a:r>
            <a:r>
              <a:rPr lang="en-US" sz="2400" i="1" dirty="0">
                <a:solidFill>
                  <a:schemeClr val="tx1">
                    <a:lumMod val="75000"/>
                    <a:lumOff val="25000"/>
                  </a:schemeClr>
                </a:solidFill>
              </a:rPr>
              <a:t>BWA-MEM is computationally more expensive than Minimap.</a:t>
            </a:r>
          </a:p>
          <a:p>
            <a:pPr algn="ctr"/>
            <a:r>
              <a:rPr lang="en-US" sz="2000" dirty="0">
                <a:solidFill>
                  <a:schemeClr val="tx1">
                    <a:lumMod val="75000"/>
                    <a:lumOff val="25000"/>
                  </a:schemeClr>
                </a:solidFill>
              </a:rPr>
              <a:t>Although the choice of BWA-MEM and Minimap for the read mapping step does not affect the accuracy of the polishing step, these two tools have a significant difference in performance.</a:t>
            </a:r>
          </a:p>
        </p:txBody>
      </p:sp>
    </p:spTree>
    <p:extLst>
      <p:ext uri="{BB962C8B-B14F-4D97-AF65-F5344CB8AC3E}">
        <p14:creationId xmlns:p14="http://schemas.microsoft.com/office/powerpoint/2010/main" val="276580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D5E6-C286-6A45-8994-EECD5D9DECC4}"/>
              </a:ext>
            </a:extLst>
          </p:cNvPr>
          <p:cNvSpPr>
            <a:spLocks noGrp="1"/>
          </p:cNvSpPr>
          <p:nvPr>
            <p:ph type="title"/>
          </p:nvPr>
        </p:nvSpPr>
        <p:spPr/>
        <p:txBody>
          <a:bodyPr>
            <a:noAutofit/>
          </a:bodyPr>
          <a:lstStyle/>
          <a:p>
            <a:r>
              <a:rPr lang="en-US" sz="3800" dirty="0"/>
              <a:t>Read Mapping &amp; Polishing – Summary</a:t>
            </a:r>
          </a:p>
        </p:txBody>
      </p:sp>
      <p:sp>
        <p:nvSpPr>
          <p:cNvPr id="3" name="Content Placeholder 2">
            <a:extLst>
              <a:ext uri="{FF2B5EF4-FFF2-40B4-BE49-F238E27FC236}">
                <a16:creationId xmlns:a16="http://schemas.microsoft.com/office/drawing/2014/main" id="{130CDA9A-B7E2-4D42-B6A0-18E285CCE5A8}"/>
              </a:ext>
            </a:extLst>
          </p:cNvPr>
          <p:cNvSpPr>
            <a:spLocks noGrp="1"/>
          </p:cNvSpPr>
          <p:nvPr>
            <p:ph idx="1"/>
          </p:nvPr>
        </p:nvSpPr>
        <p:spPr/>
        <p:txBody>
          <a:bodyPr>
            <a:noAutofit/>
          </a:bodyPr>
          <a:lstStyle/>
          <a:p>
            <a:pPr marL="534988" indent="-444500">
              <a:lnSpc>
                <a:spcPct val="100000"/>
              </a:lnSpc>
              <a:spcBef>
                <a:spcPts val="1800"/>
              </a:spcBef>
              <a:spcAft>
                <a:spcPts val="1800"/>
              </a:spcAft>
              <a:buFont typeface="Wingdings" pitchFamily="2" charset="2"/>
              <a:buChar char="q"/>
            </a:pPr>
            <a:r>
              <a:rPr lang="en-US" sz="2400" dirty="0"/>
              <a:t>Further polishing can significantly increase the accuracy of the assemblies. </a:t>
            </a:r>
          </a:p>
          <a:p>
            <a:pPr marL="534988" indent="-444500">
              <a:lnSpc>
                <a:spcPct val="100000"/>
              </a:lnSpc>
              <a:spcBef>
                <a:spcPts val="1800"/>
              </a:spcBef>
              <a:spcAft>
                <a:spcPts val="1800"/>
              </a:spcAft>
              <a:buFont typeface="Wingdings" pitchFamily="2" charset="2"/>
              <a:buChar char="q"/>
            </a:pPr>
            <a:r>
              <a:rPr lang="en-US" sz="2400" dirty="0"/>
              <a:t>Pipelines with Minimap and Racon can provide a significant speedup compared with the pipelines with BWA-MEM and Nanopolish, while resulting with high-quality consensus sequences.</a:t>
            </a:r>
          </a:p>
        </p:txBody>
      </p:sp>
      <p:sp>
        <p:nvSpPr>
          <p:cNvPr id="5" name="Slide Number Placeholder 4">
            <a:extLst>
              <a:ext uri="{FF2B5EF4-FFF2-40B4-BE49-F238E27FC236}">
                <a16:creationId xmlns:a16="http://schemas.microsoft.com/office/drawing/2014/main" id="{829FFEDE-39E0-5C4E-B760-E9BE7D6CF1D8}"/>
              </a:ext>
            </a:extLst>
          </p:cNvPr>
          <p:cNvSpPr>
            <a:spLocks noGrp="1"/>
          </p:cNvSpPr>
          <p:nvPr>
            <p:ph type="sldNum" sz="quarter" idx="10"/>
          </p:nvPr>
        </p:nvSpPr>
        <p:spPr/>
        <p:txBody>
          <a:bodyPr/>
          <a:lstStyle/>
          <a:p>
            <a:fld id="{BE67019E-6B59-9444-A8F8-0CFAB6B6981D}" type="slidenum">
              <a:rPr lang="en-US" smtClean="0"/>
              <a:pPr/>
              <a:t>143</a:t>
            </a:fld>
            <a:endParaRPr lang="en-US" dirty="0"/>
          </a:p>
        </p:txBody>
      </p:sp>
    </p:spTree>
    <p:extLst>
      <p:ext uri="{BB962C8B-B14F-4D97-AF65-F5344CB8AC3E}">
        <p14:creationId xmlns:p14="http://schemas.microsoft.com/office/powerpoint/2010/main" val="1789924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759B-D161-4544-8BC6-B67ADA57AC93}"/>
              </a:ext>
            </a:extLst>
          </p:cNvPr>
          <p:cNvSpPr>
            <a:spLocks noGrp="1"/>
          </p:cNvSpPr>
          <p:nvPr>
            <p:ph type="title"/>
          </p:nvPr>
        </p:nvSpPr>
        <p:spPr/>
        <p:txBody>
          <a:bodyPr>
            <a:noAutofit/>
          </a:bodyPr>
          <a:lstStyle/>
          <a:p>
            <a:r>
              <a:rPr lang="en-US" sz="4000" dirty="0"/>
              <a:t>Nanopore Sequencing &amp; Tools </a:t>
            </a:r>
            <a:r>
              <a:rPr lang="en-US" sz="3500" dirty="0"/>
              <a:t>[</a:t>
            </a:r>
            <a:r>
              <a:rPr lang="en-US" sz="3500" dirty="0" err="1"/>
              <a:t>BiB</a:t>
            </a:r>
            <a:r>
              <a:rPr lang="en-US" sz="3500" dirty="0"/>
              <a:t> </a:t>
            </a:r>
            <a:r>
              <a:rPr lang="en-US" sz="3500" dirty="0">
                <a:latin typeface="Calibri" panose="020F0502020204030204" pitchFamily="34" charset="0"/>
              </a:rPr>
              <a:t>2018</a:t>
            </a:r>
            <a:r>
              <a:rPr lang="en-US" sz="3500" dirty="0"/>
              <a:t>]</a:t>
            </a:r>
          </a:p>
        </p:txBody>
      </p:sp>
      <p:sp>
        <p:nvSpPr>
          <p:cNvPr id="4" name="Slide Number Placeholder 3">
            <a:extLst>
              <a:ext uri="{FF2B5EF4-FFF2-40B4-BE49-F238E27FC236}">
                <a16:creationId xmlns:a16="http://schemas.microsoft.com/office/drawing/2014/main" id="{A7A2E417-4A81-0449-A647-F906A7B2D0DE}"/>
              </a:ext>
            </a:extLst>
          </p:cNvPr>
          <p:cNvSpPr>
            <a:spLocks noGrp="1"/>
          </p:cNvSpPr>
          <p:nvPr>
            <p:ph type="sldNum" sz="quarter" idx="10"/>
          </p:nvPr>
        </p:nvSpPr>
        <p:spPr/>
        <p:txBody>
          <a:bodyPr/>
          <a:lstStyle/>
          <a:p>
            <a:fld id="{BE67019E-6B59-9444-A8F8-0CFAB6B6981D}" type="slidenum">
              <a:rPr lang="en-US" smtClean="0"/>
              <a:pPr/>
              <a:t>144</a:t>
            </a:fld>
            <a:endParaRPr lang="en-US" dirty="0"/>
          </a:p>
        </p:txBody>
      </p:sp>
      <p:sp>
        <p:nvSpPr>
          <p:cNvPr id="5" name="TextBox 4">
            <a:extLst>
              <a:ext uri="{FF2B5EF4-FFF2-40B4-BE49-F238E27FC236}">
                <a16:creationId xmlns:a16="http://schemas.microsoft.com/office/drawing/2014/main" id="{C6CD8DFD-D135-5740-9831-DAA68423FB22}"/>
              </a:ext>
            </a:extLst>
          </p:cNvPr>
          <p:cNvSpPr txBox="1"/>
          <p:nvPr/>
        </p:nvSpPr>
        <p:spPr>
          <a:xfrm>
            <a:off x="366962" y="1166853"/>
            <a:ext cx="8410073" cy="1914370"/>
          </a:xfrm>
          <a:prstGeom prst="rect">
            <a:avLst/>
          </a:prstGeom>
          <a:noFill/>
        </p:spPr>
        <p:txBody>
          <a:bodyPr wrap="square" rtlCol="0">
            <a:spAutoFit/>
          </a:bodyPr>
          <a:lstStyle/>
          <a:p>
            <a:pPr>
              <a:lnSpc>
                <a:spcPct val="120000"/>
              </a:lnSpc>
            </a:pPr>
            <a:r>
              <a:rPr lang="en-US" sz="2000" u="sng" dirty="0">
                <a:latin typeface="Corbel" panose="020B0503020204020204" pitchFamily="34" charset="0"/>
                <a:cs typeface="Calibri" panose="020F0502020204030204" pitchFamily="34" charset="0"/>
              </a:rPr>
              <a:t>Damla Senol Cali</a:t>
            </a:r>
            <a:r>
              <a:rPr lang="en-US" sz="2000" dirty="0">
                <a:latin typeface="Corbel" panose="020B0503020204020204" pitchFamily="34" charset="0"/>
                <a:cs typeface="Calibri" panose="020F0502020204030204" pitchFamily="34" charset="0"/>
              </a:rPr>
              <a:t>, Jeremie S. Kim, Saugata Ghose, Can Alkan, and Onur Mutlu, </a:t>
            </a:r>
          </a:p>
          <a:p>
            <a:pPr>
              <a:lnSpc>
                <a:spcPct val="120000"/>
              </a:lnSpc>
            </a:pPr>
            <a:r>
              <a:rPr lang="en-US" sz="2000" b="1" dirty="0">
                <a:solidFill>
                  <a:srgbClr val="0070C0"/>
                </a:solidFill>
                <a:latin typeface="Corbel" panose="020B0503020204020204" pitchFamily="34" charset="0"/>
                <a:cs typeface="Calibri" panose="020F0502020204030204" pitchFamily="34" charset="0"/>
              </a:rPr>
              <a:t>"Nanopore Sequencing Technology and Tools for Genome Assembly: Computational Analysis of the Current State, Bottlenecks and Future Directions."</a:t>
            </a:r>
            <a:r>
              <a:rPr lang="en-US" sz="2000" dirty="0">
                <a:solidFill>
                  <a:srgbClr val="0070C0"/>
                </a:solidFill>
                <a:latin typeface="Corbel" panose="020B0503020204020204" pitchFamily="34" charset="0"/>
                <a:cs typeface="Calibri" panose="020F0502020204030204" pitchFamily="34" charset="0"/>
              </a:rPr>
              <a:t> </a:t>
            </a:r>
          </a:p>
          <a:p>
            <a:pPr>
              <a:lnSpc>
                <a:spcPct val="120000"/>
              </a:lnSpc>
            </a:pPr>
            <a:r>
              <a:rPr lang="en-US" sz="2000" i="1" dirty="0">
                <a:latin typeface="Corbel" panose="020B0503020204020204" pitchFamily="34" charset="0"/>
                <a:cs typeface="Calibri" panose="020F0502020204030204" pitchFamily="34" charset="0"/>
              </a:rPr>
              <a:t>Briefings in Bioinformatics, </a:t>
            </a:r>
            <a:r>
              <a:rPr lang="en-US" sz="2000" dirty="0">
                <a:latin typeface="Corbel" panose="020B0503020204020204" pitchFamily="34" charset="0"/>
                <a:cs typeface="Calibri" panose="020F0502020204030204" pitchFamily="34" charset="0"/>
              </a:rPr>
              <a:t>April</a:t>
            </a:r>
            <a:r>
              <a:rPr lang="en-US" sz="2000" i="1" dirty="0">
                <a:latin typeface="Corbel" panose="020B050302020402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2018</a:t>
            </a:r>
            <a:r>
              <a:rPr lang="en-US" sz="2000" dirty="0">
                <a:latin typeface="Corbel" panose="020B0503020204020204" pitchFamily="34" charset="0"/>
                <a:cs typeface="Calibri" panose="020F0502020204030204" pitchFamily="34" charset="0"/>
              </a:rPr>
              <a:t>.</a:t>
            </a:r>
            <a:endParaRPr lang="en-US" sz="2000" i="1" dirty="0">
              <a:latin typeface="Corbel" panose="020B0503020204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E872A3D-C896-AB4E-B9DA-689299FD327B}"/>
              </a:ext>
            </a:extLst>
          </p:cNvPr>
          <p:cNvPicPr>
            <a:picLocks noChangeAspect="1"/>
          </p:cNvPicPr>
          <p:nvPr/>
        </p:nvPicPr>
        <p:blipFill rotWithShape="1">
          <a:blip r:embed="rId2"/>
          <a:srcRect r="1250"/>
          <a:stretch/>
        </p:blipFill>
        <p:spPr>
          <a:xfrm>
            <a:off x="724533" y="3632200"/>
            <a:ext cx="7694930" cy="2714012"/>
          </a:xfrm>
          <a:prstGeom prst="rect">
            <a:avLst/>
          </a:prstGeom>
        </p:spPr>
      </p:pic>
    </p:spTree>
    <p:extLst>
      <p:ext uri="{BB962C8B-B14F-4D97-AF65-F5344CB8AC3E}">
        <p14:creationId xmlns:p14="http://schemas.microsoft.com/office/powerpoint/2010/main" val="32559583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(GenASM)</a:t>
            </a:r>
          </a:p>
        </p:txBody>
      </p:sp>
    </p:spTree>
    <p:extLst>
      <p:ext uri="{BB962C8B-B14F-4D97-AF65-F5344CB8AC3E}">
        <p14:creationId xmlns:p14="http://schemas.microsoft.com/office/powerpoint/2010/main" val="40796290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1046"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1047"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
        <p:nvSpPr>
          <p:cNvPr id="22" name="TextBox 21">
            <a:extLst>
              <a:ext uri="{FF2B5EF4-FFF2-40B4-BE49-F238E27FC236}">
                <a16:creationId xmlns:a16="http://schemas.microsoft.com/office/drawing/2014/main" id="{7F3C139E-72D2-484A-A269-14E9F89E86E8}"/>
              </a:ext>
            </a:extLst>
          </p:cNvPr>
          <p:cNvSpPr txBox="1"/>
          <p:nvPr/>
        </p:nvSpPr>
        <p:spPr>
          <a:xfrm>
            <a:off x="-21324" y="-8559"/>
            <a:ext cx="806704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orbel" panose="020B0503020204020204" pitchFamily="34" charset="0"/>
                <a:cs typeface="Calibri" panose="020F0502020204030204" pitchFamily="34" charset="0"/>
              </a:rPr>
              <a:t>Source: </a:t>
            </a:r>
            <a:r>
              <a:rPr kumimoji="0" lang="en-US" sz="140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hlinkClick r:id="rId10"/>
              </a:rPr>
              <a:t>Prof. Onur </a:t>
            </a:r>
            <a:r>
              <a:rPr kumimoji="0" lang="en-US" sz="1400" i="0" u="none" strike="noStrike" kern="1200" cap="none" spc="0" normalizeH="0" baseline="0" noProof="0" dirty="0" err="1">
                <a:ln>
                  <a:noFill/>
                </a:ln>
                <a:solidFill>
                  <a:prstClr val="black"/>
                </a:solidFill>
                <a:effectLst/>
                <a:uLnTx/>
                <a:uFillTx/>
                <a:latin typeface="Corbel" panose="020B0503020204020204" pitchFamily="34" charset="0"/>
                <a:cs typeface="Calibri" panose="020F0502020204030204" pitchFamily="34" charset="0"/>
                <a:hlinkClick r:id="rId10"/>
              </a:rPr>
              <a:t>Mutlu’s</a:t>
            </a:r>
            <a:r>
              <a:rPr kumimoji="0" lang="en-US" sz="140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hlinkClick r:id="rId10"/>
              </a:rPr>
              <a:t> lecture slides</a:t>
            </a:r>
            <a:endParaRPr kumimoji="0" lang="en-US" sz="140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B73C2F1-21C0-5D42-9EFF-812C82B51B35}"/>
              </a:ext>
            </a:extLst>
          </p:cNvPr>
          <p:cNvSpPr>
            <a:spLocks noGrp="1"/>
          </p:cNvSpPr>
          <p:nvPr>
            <p:ph type="sldNum" sz="quarter" idx="12"/>
          </p:nvPr>
        </p:nvSpPr>
        <p:spPr/>
        <p:txBody>
          <a:bodyPr/>
          <a:lstStyle/>
          <a:p>
            <a:fld id="{CD91F3D4-A4DB-CE42-BA95-FABA56D31263}" type="slidenum">
              <a:rPr lang="en-US" smtClean="0"/>
              <a:t>146</a:t>
            </a:fld>
            <a:endParaRPr lang="en-US"/>
          </a:p>
        </p:txBody>
      </p:sp>
    </p:spTree>
    <p:extLst>
      <p:ext uri="{BB962C8B-B14F-4D97-AF65-F5344CB8AC3E}">
        <p14:creationId xmlns:p14="http://schemas.microsoft.com/office/powerpoint/2010/main" val="29003488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aphicFrame>
        <p:nvGraphicFramePr>
          <p:cNvPr id="2" name="Object 1"/>
          <p:cNvGraphicFramePr>
            <a:graphicFrameLocks noChangeAspect="1"/>
          </p:cNvGraphicFramePr>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2070"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2071"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grpSp>
        <p:nvGrpSpPr>
          <p:cNvPr id="66" name="Group 65"/>
          <p:cNvGrpSpPr/>
          <p:nvPr/>
        </p:nvGrpSpPr>
        <p:grpSpPr>
          <a:xfrm>
            <a:off x="-289047" y="3715576"/>
            <a:ext cx="9433048" cy="3582965"/>
            <a:chOff x="-108520" y="3573016"/>
            <a:chExt cx="9433048" cy="3582965"/>
          </a:xfrm>
        </p:grpSpPr>
        <p:sp>
          <p:nvSpPr>
            <p:cNvPr id="63" name="Rectangle 62"/>
            <p:cNvSpPr/>
            <p:nvPr/>
          </p:nvSpPr>
          <p:spPr>
            <a:xfrm>
              <a:off x="-108520" y="3573016"/>
              <a:ext cx="9433048" cy="3276000"/>
            </a:xfrm>
            <a:prstGeom prst="rect">
              <a:avLst/>
            </a:prstGeom>
            <a:solidFill>
              <a:schemeClr val="bg1"/>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3" name="Group 2"/>
            <p:cNvGrpSpPr/>
            <p:nvPr/>
          </p:nvGrpSpPr>
          <p:grpSpPr>
            <a:xfrm>
              <a:off x="613105" y="4005064"/>
              <a:ext cx="7919335" cy="3150917"/>
              <a:chOff x="-208582" y="3753558"/>
              <a:chExt cx="7919335" cy="3150917"/>
            </a:xfrm>
          </p:grpSpPr>
          <p:sp>
            <p:nvSpPr>
              <p:cNvPr id="62" name="Rectangle 61"/>
              <p:cNvSpPr/>
              <p:nvPr/>
            </p:nvSpPr>
            <p:spPr>
              <a:xfrm rot="12861">
                <a:off x="-208582" y="3828624"/>
                <a:ext cx="1900479"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28" name="Picture 4" descr="https://i.ytimg.com/vi/thf4TFnkesw/maxresdefault.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6939" b="37412"/>
              <a:stretch/>
            </p:blipFill>
            <p:spPr bwMode="auto">
              <a:xfrm rot="961673">
                <a:off x="144628" y="3753558"/>
                <a:ext cx="6902450" cy="315091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0" name="Oval 2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1" name="Oval 3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2" name="Oval 3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3" name="Oval 3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4" name="Oval 3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5" name="Oval 3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6" name="Oval 3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7" name="Rounded Rectangle 3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8" name="Rectangle 37"/>
              <p:cNvSpPr/>
              <p:nvPr/>
            </p:nvSpPr>
            <p:spPr>
              <a:xfrm>
                <a:off x="293120" y="4523798"/>
                <a:ext cx="2012089"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300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39"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1F497D"/>
                    </a:solidFill>
                    <a:effectLst/>
                    <a:uLnTx/>
                    <a:uFillTx/>
                    <a:latin typeface="Tahoma"/>
                    <a:ea typeface="+mn-ea"/>
                    <a:cs typeface="+mn-cs"/>
                  </a:rPr>
                  <a:t>GAGTCAGAATTTGAC </a:t>
                </a:r>
              </a:p>
            </p:txBody>
          </p:sp>
          <p:sp>
            <p:nvSpPr>
              <p:cNvPr id="40"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1"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8064A2"/>
                    </a:solidFill>
                    <a:effectLst/>
                    <a:uLnTx/>
                    <a:uFillTx/>
                    <a:latin typeface="Tahoma"/>
                    <a:ea typeface="+mn-ea"/>
                    <a:cs typeface="+mn-cs"/>
                  </a:rPr>
                  <a:t>GAGTCAGAATTTGAC </a:t>
                </a:r>
              </a:p>
            </p:txBody>
          </p:sp>
          <p:sp>
            <p:nvSpPr>
              <p:cNvPr id="42"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3"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9BBB59"/>
                    </a:solidFill>
                    <a:effectLst/>
                    <a:uLnTx/>
                    <a:uFillTx/>
                    <a:latin typeface="Tahoma"/>
                    <a:ea typeface="+mn-ea"/>
                    <a:cs typeface="+mn-cs"/>
                  </a:rPr>
                  <a:t>GAGTCAGAATTTGAC </a:t>
                </a:r>
              </a:p>
            </p:txBody>
          </p:sp>
          <p:sp>
            <p:nvSpPr>
              <p:cNvPr id="44"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5"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4F81BD"/>
                    </a:solidFill>
                    <a:effectLst/>
                    <a:uLnTx/>
                    <a:uFillTx/>
                    <a:latin typeface="Tahoma"/>
                    <a:ea typeface="+mn-ea"/>
                    <a:cs typeface="+mn-cs"/>
                  </a:rPr>
                  <a:t>GAGTCAGAATTTGAC </a:t>
                </a:r>
              </a:p>
            </p:txBody>
          </p:sp>
          <p:sp>
            <p:nvSpPr>
              <p:cNvPr id="46"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7"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8"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Tahoma"/>
                    <a:ea typeface="+mn-ea"/>
                    <a:cs typeface="+mn-cs"/>
                  </a:rPr>
                  <a:t>GAGTCAGAATTTGAC </a:t>
                </a:r>
              </a:p>
            </p:txBody>
          </p:sp>
          <p:sp>
            <p:nvSpPr>
              <p:cNvPr id="49"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ahoma"/>
                    <a:ea typeface="+mn-ea"/>
                    <a:cs typeface="+mn-cs"/>
                  </a:rPr>
                  <a:t>GAGTCAGAATTTGAC </a:t>
                </a:r>
              </a:p>
            </p:txBody>
          </p:sp>
          <p:sp>
            <p:nvSpPr>
              <p:cNvPr id="50"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Tahoma"/>
                    <a:ea typeface="+mn-ea"/>
                    <a:cs typeface="+mn-cs"/>
                  </a:rPr>
                  <a:t>GAGTCAGAATTTGAC </a:t>
                </a:r>
              </a:p>
            </p:txBody>
          </p:sp>
          <p:sp>
            <p:nvSpPr>
              <p:cNvPr id="51"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00"/>
                    </a:solidFill>
                    <a:effectLst/>
                    <a:uLnTx/>
                    <a:uFillTx/>
                    <a:latin typeface="Tahoma"/>
                    <a:ea typeface="+mn-ea"/>
                    <a:cs typeface="+mn-cs"/>
                  </a:rPr>
                  <a:t>GAGTCAGAATTTGAC </a:t>
                </a:r>
              </a:p>
            </p:txBody>
          </p:sp>
          <p:sp>
            <p:nvSpPr>
              <p:cNvPr id="52"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EECE1"/>
                    </a:solidFill>
                    <a:effectLst/>
                    <a:uLnTx/>
                    <a:uFillTx/>
                    <a:latin typeface="Tahoma"/>
                    <a:ea typeface="+mn-ea"/>
                    <a:cs typeface="+mn-cs"/>
                  </a:rPr>
                  <a:t>GAGTCAGAATTTGAC </a:t>
                </a:r>
              </a:p>
            </p:txBody>
          </p:sp>
          <p:sp>
            <p:nvSpPr>
              <p:cNvPr id="53"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030A0"/>
                    </a:solidFill>
                    <a:effectLst/>
                    <a:uLnTx/>
                    <a:uFillTx/>
                    <a:latin typeface="Tahoma"/>
                    <a:ea typeface="+mn-ea"/>
                    <a:cs typeface="+mn-cs"/>
                  </a:rPr>
                  <a:t>GAGTCAGAATTTGAC </a:t>
                </a:r>
              </a:p>
            </p:txBody>
          </p:sp>
          <p:sp>
            <p:nvSpPr>
              <p:cNvPr id="54" name="Striped Right Arrow 53"/>
              <p:cNvSpPr/>
              <p:nvPr/>
            </p:nvSpPr>
            <p:spPr>
              <a:xfrm rot="16200000">
                <a:off x="3669587" y="5745282"/>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5" name="Striped Right Arrow 54"/>
              <p:cNvSpPr/>
              <p:nvPr/>
            </p:nvSpPr>
            <p:spPr>
              <a:xfrm rot="16200000">
                <a:off x="3966178" y="57247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6" name="Striped Right Arrow 55"/>
              <p:cNvSpPr/>
              <p:nvPr/>
            </p:nvSpPr>
            <p:spPr>
              <a:xfrm rot="5413798">
                <a:off x="3619012" y="41066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7" name="Striped Right Arrow 56"/>
              <p:cNvSpPr/>
              <p:nvPr/>
            </p:nvSpPr>
            <p:spPr>
              <a:xfrm rot="5413798">
                <a:off x="3915603" y="411525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8" name="Rectangle 57"/>
              <p:cNvSpPr/>
              <p:nvPr/>
            </p:nvSpPr>
            <p:spPr>
              <a:xfrm>
                <a:off x="293246" y="4156921"/>
                <a:ext cx="217880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Illumina HiSeq4000  </a:t>
                </a:r>
              </a:p>
            </p:txBody>
          </p:sp>
          <p:sp>
            <p:nvSpPr>
              <p:cNvPr id="59" name="Rectangle 58"/>
              <p:cNvSpPr/>
              <p:nvPr/>
            </p:nvSpPr>
            <p:spPr>
              <a:xfrm>
                <a:off x="5778582" y="4354557"/>
                <a:ext cx="1617751"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2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60" name="Rectangle 59"/>
              <p:cNvSpPr/>
              <p:nvPr/>
            </p:nvSpPr>
            <p:spPr>
              <a:xfrm>
                <a:off x="5838545" y="4024155"/>
                <a:ext cx="152477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ECE1">
                        <a:lumMod val="75000"/>
                      </a:srgbClr>
                    </a:solidFill>
                    <a:effectLst/>
                    <a:uLnTx/>
                    <a:uFillTx/>
                    <a:latin typeface="Times New Roman" panose="02020603050405020304" pitchFamily="18" charset="0"/>
                    <a:ea typeface="Times New Roman" panose="02020603050405020304" pitchFamily="18" charset="0"/>
                    <a:cs typeface="+mn-cs"/>
                  </a:rPr>
                  <a:t>on average</a:t>
                </a:r>
                <a:endParaRPr kumimoji="0" lang="en-US" sz="1100" b="0" i="0" u="none" strike="noStrike" kern="1200" cap="none" spc="0" normalizeH="0" baseline="0" noProof="0" dirty="0">
                  <a:ln>
                    <a:noFill/>
                  </a:ln>
                  <a:solidFill>
                    <a:srgbClr val="EEECE1">
                      <a:lumMod val="75000"/>
                    </a:srgbClr>
                  </a:solidFill>
                  <a:effectLst/>
                  <a:uLnTx/>
                  <a:uFillTx/>
                  <a:latin typeface="Tahoma"/>
                  <a:ea typeface="+mn-ea"/>
                  <a:cs typeface="+mn-cs"/>
                </a:endParaRPr>
              </a:p>
            </p:txBody>
          </p:sp>
          <p:sp>
            <p:nvSpPr>
              <p:cNvPr id="61" name="Rectangle 60"/>
              <p:cNvSpPr/>
              <p:nvPr/>
            </p:nvSpPr>
            <p:spPr>
              <a:xfrm>
                <a:off x="5594468" y="5530453"/>
                <a:ext cx="2116285"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ahoma"/>
                    <a:ea typeface="Times New Roman" panose="02020603050405020304" pitchFamily="18" charset="0"/>
                    <a:cs typeface="+mn-cs"/>
                  </a:rPr>
                  <a:t>(0.6%)</a:t>
                </a:r>
                <a:endParaRPr kumimoji="0" lang="en-US" sz="800" b="0" i="0" u="none" strike="noStrike" kern="1200" cap="none" spc="0" normalizeH="0" baseline="0" noProof="0" dirty="0">
                  <a:ln>
                    <a:noFill/>
                  </a:ln>
                  <a:solidFill>
                    <a:srgbClr val="FF0000"/>
                  </a:solidFill>
                  <a:effectLst/>
                  <a:uLnTx/>
                  <a:uFillTx/>
                  <a:latin typeface="Tahoma"/>
                  <a:ea typeface="+mn-ea"/>
                  <a:cs typeface="+mn-cs"/>
                </a:endParaRPr>
              </a:p>
            </p:txBody>
          </p:sp>
        </p:grpSp>
      </p:grpSp>
      <p:sp>
        <p:nvSpPr>
          <p:cNvPr id="65" name="TextBox 64"/>
          <p:cNvSpPr txBox="1"/>
          <p:nvPr/>
        </p:nvSpPr>
        <p:spPr>
          <a:xfrm>
            <a:off x="1938728" y="3493395"/>
            <a:ext cx="5413161" cy="584775"/>
          </a:xfrm>
          <a:prstGeom prst="rect">
            <a:avLst/>
          </a:prstGeom>
          <a:solidFill>
            <a:srgbClr val="FFFF99"/>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ahoma"/>
                <a:ea typeface="+mn-ea"/>
                <a:cs typeface="+mn-cs"/>
              </a:rPr>
              <a:t>Bottlenecked in Mapping!!</a:t>
            </a:r>
          </a:p>
        </p:txBody>
      </p:sp>
      <p:sp>
        <p:nvSpPr>
          <p:cNvPr id="64" name="TextBox 63">
            <a:extLst>
              <a:ext uri="{FF2B5EF4-FFF2-40B4-BE49-F238E27FC236}">
                <a16:creationId xmlns:a16="http://schemas.microsoft.com/office/drawing/2014/main" id="{6BC477DF-155E-504C-B806-19FD86F393A4}"/>
              </a:ext>
            </a:extLst>
          </p:cNvPr>
          <p:cNvSpPr txBox="1"/>
          <p:nvPr/>
        </p:nvSpPr>
        <p:spPr>
          <a:xfrm>
            <a:off x="-21324" y="-8559"/>
            <a:ext cx="806704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orbel" panose="020B0503020204020204" pitchFamily="34" charset="0"/>
                <a:cs typeface="Calibri" panose="020F0502020204030204" pitchFamily="34" charset="0"/>
              </a:rPr>
              <a:t>Source: </a:t>
            </a:r>
            <a:r>
              <a:rPr kumimoji="0" lang="en-US" sz="140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hlinkClick r:id="rId11"/>
              </a:rPr>
              <a:t>Prof. Onur Mutlu’s lecture slides</a:t>
            </a:r>
            <a:endParaRPr kumimoji="0" lang="en-US" sz="140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C304AF4-261E-6D44-92DD-03F4C5CCD718}"/>
              </a:ext>
            </a:extLst>
          </p:cNvPr>
          <p:cNvSpPr>
            <a:spLocks noGrp="1"/>
          </p:cNvSpPr>
          <p:nvPr>
            <p:ph type="sldNum" sz="quarter" idx="12"/>
          </p:nvPr>
        </p:nvSpPr>
        <p:spPr/>
        <p:txBody>
          <a:bodyPr/>
          <a:lstStyle/>
          <a:p>
            <a:fld id="{CD91F3D4-A4DB-CE42-BA95-FABA56D31263}" type="slidenum">
              <a:rPr lang="en-US" smtClean="0"/>
              <a:t>147</a:t>
            </a:fld>
            <a:endParaRPr lang="en-US"/>
          </a:p>
        </p:txBody>
      </p:sp>
    </p:spTree>
    <p:extLst>
      <p:ext uri="{BB962C8B-B14F-4D97-AF65-F5344CB8AC3E}">
        <p14:creationId xmlns:p14="http://schemas.microsoft.com/office/powerpoint/2010/main" val="419265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Illumina’s DRAGEN</a:t>
            </a:r>
          </a:p>
        </p:txBody>
      </p:sp>
      <p:sp>
        <p:nvSpPr>
          <p:cNvPr id="56" name="Rectangle 55">
            <a:extLst>
              <a:ext uri="{FF2B5EF4-FFF2-40B4-BE49-F238E27FC236}">
                <a16:creationId xmlns:a16="http://schemas.microsoft.com/office/drawing/2014/main" id="{934F37AF-5D19-F849-8EE2-ACBDBF0168F9}"/>
              </a:ext>
            </a:extLst>
          </p:cNvPr>
          <p:cNvSpPr/>
          <p:nvPr/>
        </p:nvSpPr>
        <p:spPr>
          <a:xfrm>
            <a:off x="82826" y="5988163"/>
            <a:ext cx="7394172" cy="461665"/>
          </a:xfrm>
          <a:prstGeom prst="rect">
            <a:avLst/>
          </a:prstGeom>
        </p:spPr>
        <p:txBody>
          <a:bodyPr wrap="square">
            <a:spAutoFit/>
          </a:bodyPr>
          <a:lstStyle/>
          <a:p>
            <a:r>
              <a:rPr lang="en-US" sz="1200" dirty="0">
                <a:solidFill>
                  <a:srgbClr val="222222"/>
                </a:solidFill>
                <a:latin typeface="Arial" panose="020B0604020202020204" pitchFamily="34" charset="0"/>
              </a:rPr>
              <a:t>Goyal+, "</a:t>
            </a:r>
            <a:r>
              <a:rPr lang="en-US" sz="1200" dirty="0">
                <a:solidFill>
                  <a:srgbClr val="222222"/>
                </a:solidFill>
                <a:latin typeface="Arial" panose="020B0604020202020204" pitchFamily="34" charset="0"/>
                <a:hlinkClick r:id="rId3"/>
              </a:rPr>
              <a:t>Ultra-fast next generation human genome sequencing data processing using DRAGENTM bio-IT processor for precision medicine</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Open Journal of Genetics, </a:t>
            </a:r>
            <a:r>
              <a:rPr lang="en-US" sz="1200" dirty="0">
                <a:solidFill>
                  <a:srgbClr val="222222"/>
                </a:solidFill>
                <a:latin typeface="Arial" panose="020B0604020202020204" pitchFamily="34" charset="0"/>
              </a:rPr>
              <a:t>2017.</a:t>
            </a:r>
            <a:endParaRPr lang="en-US" sz="1200" dirty="0"/>
          </a:p>
        </p:txBody>
      </p:sp>
      <p:pic>
        <p:nvPicPr>
          <p:cNvPr id="57" name="Picture 56" descr="Chart, waterfall chart&#10;&#10;Description automatically generated">
            <a:extLst>
              <a:ext uri="{FF2B5EF4-FFF2-40B4-BE49-F238E27FC236}">
                <a16:creationId xmlns:a16="http://schemas.microsoft.com/office/drawing/2014/main" id="{759AC1B4-D417-E84A-8537-3B4033628BB2}"/>
              </a:ext>
            </a:extLst>
          </p:cNvPr>
          <p:cNvPicPr>
            <a:picLocks noChangeAspect="1"/>
          </p:cNvPicPr>
          <p:nvPr/>
        </p:nvPicPr>
        <p:blipFill>
          <a:blip r:embed="rId4"/>
          <a:stretch>
            <a:fillRect/>
          </a:stretch>
        </p:blipFill>
        <p:spPr>
          <a:xfrm>
            <a:off x="0" y="1707476"/>
            <a:ext cx="9144000" cy="3443048"/>
          </a:xfrm>
          <a:prstGeom prst="rect">
            <a:avLst/>
          </a:prstGeom>
        </p:spPr>
      </p:pic>
      <p:pic>
        <p:nvPicPr>
          <p:cNvPr id="58" name="Picture 57">
            <a:extLst>
              <a:ext uri="{FF2B5EF4-FFF2-40B4-BE49-F238E27FC236}">
                <a16:creationId xmlns:a16="http://schemas.microsoft.com/office/drawing/2014/main" id="{4865FEC8-8174-E344-BC7C-76C941C76E7F}"/>
              </a:ext>
            </a:extLst>
          </p:cNvPr>
          <p:cNvPicPr>
            <a:picLocks noChangeAspect="1"/>
          </p:cNvPicPr>
          <p:nvPr/>
        </p:nvPicPr>
        <p:blipFill>
          <a:blip r:embed="rId5"/>
          <a:stretch>
            <a:fillRect/>
          </a:stretch>
        </p:blipFill>
        <p:spPr>
          <a:xfrm>
            <a:off x="2692400" y="2711450"/>
            <a:ext cx="3759200" cy="1435100"/>
          </a:xfrm>
          <a:prstGeom prst="rect">
            <a:avLst/>
          </a:prstGeom>
        </p:spPr>
      </p:pic>
    </p:spTree>
    <p:extLst>
      <p:ext uri="{BB962C8B-B14F-4D97-AF65-F5344CB8AC3E}">
        <p14:creationId xmlns:p14="http://schemas.microsoft.com/office/powerpoint/2010/main" val="1218669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Illumina’s DRAGEN</a:t>
            </a:r>
          </a:p>
        </p:txBody>
      </p:sp>
      <p:sp>
        <p:nvSpPr>
          <p:cNvPr id="56" name="Rectangle 55">
            <a:extLst>
              <a:ext uri="{FF2B5EF4-FFF2-40B4-BE49-F238E27FC236}">
                <a16:creationId xmlns:a16="http://schemas.microsoft.com/office/drawing/2014/main" id="{934F37AF-5D19-F849-8EE2-ACBDBF0168F9}"/>
              </a:ext>
            </a:extLst>
          </p:cNvPr>
          <p:cNvSpPr/>
          <p:nvPr/>
        </p:nvSpPr>
        <p:spPr>
          <a:xfrm>
            <a:off x="82826" y="5988163"/>
            <a:ext cx="7394172" cy="461665"/>
          </a:xfrm>
          <a:prstGeom prst="rect">
            <a:avLst/>
          </a:prstGeom>
        </p:spPr>
        <p:txBody>
          <a:bodyPr wrap="square">
            <a:spAutoFit/>
          </a:bodyPr>
          <a:lstStyle/>
          <a:p>
            <a:r>
              <a:rPr lang="en-US" sz="1200" dirty="0">
                <a:solidFill>
                  <a:srgbClr val="222222"/>
                </a:solidFill>
                <a:latin typeface="Arial" panose="020B0604020202020204" pitchFamily="34" charset="0"/>
              </a:rPr>
              <a:t>Goyal+, "</a:t>
            </a:r>
            <a:r>
              <a:rPr lang="en-US" sz="1200" dirty="0">
                <a:solidFill>
                  <a:srgbClr val="222222"/>
                </a:solidFill>
                <a:latin typeface="Arial" panose="020B0604020202020204" pitchFamily="34" charset="0"/>
                <a:hlinkClick r:id="rId3"/>
              </a:rPr>
              <a:t>Ultra-fast next generation human genome sequencing data processing using DRAGENTM bio-IT processor for precision medicine</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Open Journal of Genetics, </a:t>
            </a:r>
            <a:r>
              <a:rPr lang="en-US" sz="1200" dirty="0">
                <a:solidFill>
                  <a:srgbClr val="222222"/>
                </a:solidFill>
                <a:latin typeface="Arial" panose="020B0604020202020204" pitchFamily="34" charset="0"/>
              </a:rPr>
              <a:t>2017.</a:t>
            </a:r>
            <a:endParaRPr lang="en-US" sz="1200" dirty="0"/>
          </a:p>
        </p:txBody>
      </p:sp>
      <p:pic>
        <p:nvPicPr>
          <p:cNvPr id="58" name="Picture 57">
            <a:extLst>
              <a:ext uri="{FF2B5EF4-FFF2-40B4-BE49-F238E27FC236}">
                <a16:creationId xmlns:a16="http://schemas.microsoft.com/office/drawing/2014/main" id="{4865FEC8-8174-E344-BC7C-76C941C76E7F}"/>
              </a:ext>
            </a:extLst>
          </p:cNvPr>
          <p:cNvPicPr>
            <a:picLocks noChangeAspect="1"/>
          </p:cNvPicPr>
          <p:nvPr/>
        </p:nvPicPr>
        <p:blipFill>
          <a:blip r:embed="rId4"/>
          <a:stretch>
            <a:fillRect/>
          </a:stretch>
        </p:blipFill>
        <p:spPr>
          <a:xfrm>
            <a:off x="366962" y="1808547"/>
            <a:ext cx="8410073" cy="3210602"/>
          </a:xfrm>
          <a:prstGeom prst="rect">
            <a:avLst/>
          </a:prstGeom>
        </p:spPr>
      </p:pic>
    </p:spTree>
    <p:extLst>
      <p:ext uri="{BB962C8B-B14F-4D97-AF65-F5344CB8AC3E}">
        <p14:creationId xmlns:p14="http://schemas.microsoft.com/office/powerpoint/2010/main" val="226777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Contributions</a:t>
            </a:r>
          </a:p>
        </p:txBody>
      </p:sp>
      <p:sp>
        <p:nvSpPr>
          <p:cNvPr id="4" name="Content Placeholder 2"/>
          <p:cNvSpPr txBox="1">
            <a:spLocks/>
          </p:cNvSpPr>
          <p:nvPr/>
        </p:nvSpPr>
        <p:spPr>
          <a:xfrm>
            <a:off x="366963" y="1242598"/>
            <a:ext cx="8410073" cy="500580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Analyze</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the tools in multiple dimensions: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accuracy</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performance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memory usage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and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scalability</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Reveal</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new bottlenecks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and</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trade-offs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endParaRP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First study on bottleneck analysis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practitioners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tool developers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9FF3853-2CAC-0742-B8C8-2B22ABD36F07}"/>
              </a:ext>
            </a:extLst>
          </p:cNvPr>
          <p:cNvSpPr>
            <a:spLocks noGrp="1"/>
          </p:cNvSpPr>
          <p:nvPr>
            <p:ph type="sldNum" sz="quarter" idx="10"/>
          </p:nvPr>
        </p:nvSpPr>
        <p:spPr/>
        <p:txBody>
          <a:bodyPr/>
          <a:lstStyle/>
          <a:p>
            <a:fld id="{BE67019E-6B59-9444-A8F8-0CFAB6B6981D}" type="slidenum">
              <a:rPr lang="en-US" smtClean="0"/>
              <a:pPr/>
              <a:t>15</a:t>
            </a:fld>
            <a:endParaRPr lang="en-US" dirty="0"/>
          </a:p>
        </p:txBody>
      </p:sp>
    </p:spTree>
    <p:extLst>
      <p:ext uri="{BB962C8B-B14F-4D97-AF65-F5344CB8AC3E}">
        <p14:creationId xmlns:p14="http://schemas.microsoft.com/office/powerpoint/2010/main" val="9874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0386" y="1816526"/>
            <a:ext cx="6922860" cy="3150917"/>
            <a:chOff x="114305" y="3823961"/>
            <a:chExt cx="6922860" cy="3150917"/>
          </a:xfrm>
        </p:grpSpPr>
        <p:sp>
          <p:nvSpPr>
            <p:cNvPr id="7" name="Rectangle 6"/>
            <p:cNvSpPr/>
            <p:nvPr/>
          </p:nvSpPr>
          <p:spPr>
            <a:xfrm rot="12861">
              <a:off x="114305" y="3829228"/>
              <a:ext cx="1577592"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4" descr="https://i.ytimg.com/vi/thf4TFnkesw/maxresdefault.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rot="961673">
              <a:off x="644688" y="3823961"/>
              <a:ext cx="6392477" cy="315091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ounded Rectangle 1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1F497D"/>
                  </a:solidFill>
                </a:rPr>
                <a:t>GAGTCAGAATTTGAC </a:t>
              </a:r>
            </a:p>
          </p:txBody>
        </p:sp>
        <p:sp>
          <p:nvSpPr>
            <p:cNvPr id="19"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C0504D"/>
                  </a:solidFill>
                </a:rPr>
                <a:t>GAGTCAGAATTTGAC </a:t>
              </a:r>
            </a:p>
          </p:txBody>
        </p:sp>
        <p:sp>
          <p:nvSpPr>
            <p:cNvPr id="20"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8064A2"/>
                  </a:solidFill>
                </a:rPr>
                <a:t>GAGTCAGAATTTGAC </a:t>
              </a:r>
            </a:p>
          </p:txBody>
        </p:sp>
        <p:sp>
          <p:nvSpPr>
            <p:cNvPr id="21"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F79646"/>
                  </a:solidFill>
                </a:rPr>
                <a:t>GAGTCAGAATTTGAC </a:t>
              </a:r>
            </a:p>
          </p:txBody>
        </p:sp>
        <p:sp>
          <p:nvSpPr>
            <p:cNvPr id="22"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9BBB59"/>
                  </a:solidFill>
                </a:rPr>
                <a:t>GAGTCAGAATTTGAC </a:t>
              </a:r>
            </a:p>
          </p:txBody>
        </p:sp>
        <p:sp>
          <p:nvSpPr>
            <p:cNvPr id="23"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C0504D"/>
                  </a:solidFill>
                </a:rPr>
                <a:t>GAGTCAGAATTTGAC </a:t>
              </a:r>
            </a:p>
          </p:txBody>
        </p:sp>
        <p:sp>
          <p:nvSpPr>
            <p:cNvPr id="24"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4F81BD"/>
                  </a:solidFill>
                </a:rPr>
                <a:t>GAGTCAGAATTTGAC </a:t>
              </a:r>
            </a:p>
          </p:txBody>
        </p:sp>
        <p:sp>
          <p:nvSpPr>
            <p:cNvPr id="25"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F79646"/>
                  </a:solidFill>
                </a:rPr>
                <a:t>GAGTCAGAATTTGAC </a:t>
              </a:r>
            </a:p>
          </p:txBody>
        </p:sp>
        <p:sp>
          <p:nvSpPr>
            <p:cNvPr id="26"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C0504D"/>
                  </a:solidFill>
                </a:rPr>
                <a:t>GAGTCAGAATTTGAC </a:t>
              </a:r>
            </a:p>
          </p:txBody>
        </p:sp>
        <p:sp>
          <p:nvSpPr>
            <p:cNvPr id="27"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FF0000"/>
                  </a:solidFill>
                </a:rPr>
                <a:t>GAGTCAGAATTTGAC </a:t>
              </a:r>
            </a:p>
          </p:txBody>
        </p:sp>
        <p:sp>
          <p:nvSpPr>
            <p:cNvPr id="28"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prstClr val="black"/>
                  </a:solidFill>
                </a:rPr>
                <a:t>GAGTCAGAATTTGAC </a:t>
              </a:r>
            </a:p>
          </p:txBody>
        </p:sp>
        <p:sp>
          <p:nvSpPr>
            <p:cNvPr id="29"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00B0F0"/>
                  </a:solidFill>
                </a:rPr>
                <a:t>GAGTCAGAATTTGAC </a:t>
              </a:r>
            </a:p>
          </p:txBody>
        </p:sp>
        <p:sp>
          <p:nvSpPr>
            <p:cNvPr id="30"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FFFF00"/>
                  </a:solidFill>
                </a:rPr>
                <a:t>GAGTCAGAATTTGAC </a:t>
              </a:r>
            </a:p>
          </p:txBody>
        </p:sp>
        <p:sp>
          <p:nvSpPr>
            <p:cNvPr id="31"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EEECE1"/>
                  </a:solidFill>
                </a:rPr>
                <a:t>GAGTCAGAATTTGAC </a:t>
              </a:r>
            </a:p>
          </p:txBody>
        </p:sp>
        <p:sp>
          <p:nvSpPr>
            <p:cNvPr id="32"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1200">
                  <a:solidFill>
                    <a:srgbClr val="7030A0"/>
                  </a:solidFill>
                </a:rPr>
                <a:t>GAGTCAGAATTTGAC </a:t>
              </a:r>
            </a:p>
          </p:txBody>
        </p:sp>
      </p:grpSp>
      <p:sp>
        <p:nvSpPr>
          <p:cNvPr id="48" name="Rectangle 47"/>
          <p:cNvSpPr/>
          <p:nvPr/>
        </p:nvSpPr>
        <p:spPr>
          <a:xfrm rot="12861">
            <a:off x="-4020" y="1822705"/>
            <a:ext cx="3433391" cy="2398875"/>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fontScale="90000"/>
          </a:bodyPr>
          <a:lstStyle/>
          <a:p>
            <a:r>
              <a:rPr lang="en-US"/>
              <a:t>Bottlenecked in Read Mapping!!</a:t>
            </a:r>
          </a:p>
        </p:txBody>
      </p:sp>
      <p:sp>
        <p:nvSpPr>
          <p:cNvPr id="43" name="Rectangle 42"/>
          <p:cNvSpPr/>
          <p:nvPr/>
        </p:nvSpPr>
        <p:spPr>
          <a:xfrm>
            <a:off x="1141069" y="2132856"/>
            <a:ext cx="2638843" cy="954107"/>
          </a:xfrm>
          <a:prstGeom prst="rect">
            <a:avLst/>
          </a:prstGeom>
        </p:spPr>
        <p:txBody>
          <a:bodyPr wrap="square">
            <a:spAutoFit/>
          </a:bodyPr>
          <a:lstStyle/>
          <a:p>
            <a:r>
              <a:rPr lang="en-US" sz="2800">
                <a:solidFill>
                  <a:srgbClr val="0000FF"/>
                </a:solidFill>
              </a:rPr>
              <a:t>Human whole </a:t>
            </a:r>
          </a:p>
          <a:p>
            <a:r>
              <a:rPr lang="en-US" sz="2800">
                <a:solidFill>
                  <a:srgbClr val="0000FF"/>
                </a:solidFill>
              </a:rPr>
              <a:t>genomes </a:t>
            </a:r>
            <a:endParaRPr lang="en-US" sz="2400">
              <a:solidFill>
                <a:srgbClr val="0000FF"/>
              </a:solidFill>
            </a:endParaRPr>
          </a:p>
        </p:txBody>
      </p:sp>
      <p:sp>
        <p:nvSpPr>
          <p:cNvPr id="45" name="Rectangle 44"/>
          <p:cNvSpPr/>
          <p:nvPr/>
        </p:nvSpPr>
        <p:spPr>
          <a:xfrm>
            <a:off x="7309246" y="2134853"/>
            <a:ext cx="1962397" cy="707886"/>
          </a:xfrm>
          <a:prstGeom prst="rect">
            <a:avLst/>
          </a:prstGeom>
        </p:spPr>
        <p:txBody>
          <a:bodyPr wrap="none">
            <a:spAutoFit/>
          </a:bodyPr>
          <a:lstStyle/>
          <a:p>
            <a:r>
              <a:rPr lang="en-US" sz="4000">
                <a:solidFill>
                  <a:srgbClr val="0000FF"/>
                </a:solidFill>
                <a:ea typeface="Times New Roman" panose="02020603050405020304" pitchFamily="18" charset="0"/>
              </a:rPr>
              <a:t>Human </a:t>
            </a:r>
            <a:endParaRPr lang="en-US" sz="4000">
              <a:solidFill>
                <a:srgbClr val="7588CD"/>
              </a:solidFill>
              <a:ea typeface="Times New Roman" panose="02020603050405020304" pitchFamily="18" charset="0"/>
            </a:endParaRPr>
          </a:p>
        </p:txBody>
      </p:sp>
      <p:sp>
        <p:nvSpPr>
          <p:cNvPr id="46" name="Rectangle 45"/>
          <p:cNvSpPr/>
          <p:nvPr/>
        </p:nvSpPr>
        <p:spPr>
          <a:xfrm>
            <a:off x="6732240" y="2027095"/>
            <a:ext cx="744114" cy="1323439"/>
          </a:xfrm>
          <a:prstGeom prst="rect">
            <a:avLst/>
          </a:prstGeom>
        </p:spPr>
        <p:txBody>
          <a:bodyPr wrap="none">
            <a:spAutoFit/>
          </a:bodyPr>
          <a:lstStyle/>
          <a:p>
            <a:r>
              <a:rPr lang="en-US" sz="8000">
                <a:solidFill>
                  <a:srgbClr val="0000FF"/>
                </a:solidFill>
                <a:ea typeface="Times New Roman" panose="02020603050405020304" pitchFamily="18" charset="0"/>
              </a:rPr>
              <a:t>1</a:t>
            </a:r>
            <a:endParaRPr lang="en-US" sz="3600">
              <a:solidFill>
                <a:srgbClr val="0000FF"/>
              </a:solidFill>
            </a:endParaRPr>
          </a:p>
        </p:txBody>
      </p:sp>
      <p:sp>
        <p:nvSpPr>
          <p:cNvPr id="47" name="Striped Right Arrow 46"/>
          <p:cNvSpPr/>
          <p:nvPr/>
        </p:nvSpPr>
        <p:spPr>
          <a:xfrm rot="16200000">
            <a:off x="4805668" y="3737847"/>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
        <p:nvSpPr>
          <p:cNvPr id="50" name="Striped Right Arrow 49"/>
          <p:cNvSpPr/>
          <p:nvPr/>
        </p:nvSpPr>
        <p:spPr>
          <a:xfrm rot="16200000">
            <a:off x="5107831" y="3737846"/>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
        <p:nvSpPr>
          <p:cNvPr id="51" name="Striped Right Arrow 50"/>
          <p:cNvSpPr/>
          <p:nvPr/>
        </p:nvSpPr>
        <p:spPr>
          <a:xfrm rot="5413798">
            <a:off x="4812588" y="2090434"/>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
        <p:nvSpPr>
          <p:cNvPr id="52" name="Striped Right Arrow 51"/>
          <p:cNvSpPr/>
          <p:nvPr/>
        </p:nvSpPr>
        <p:spPr>
          <a:xfrm rot="5413798">
            <a:off x="5106149" y="2092113"/>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prstClr val="black"/>
              </a:solidFill>
            </a:endParaRPr>
          </a:p>
        </p:txBody>
      </p:sp>
      <p:sp>
        <p:nvSpPr>
          <p:cNvPr id="33" name="Rectangle 32">
            <a:extLst>
              <a:ext uri="{FF2B5EF4-FFF2-40B4-BE49-F238E27FC236}">
                <a16:creationId xmlns:a16="http://schemas.microsoft.com/office/drawing/2014/main" id="{D8C85D51-9794-424F-ABA3-4B00E4DAD481}"/>
              </a:ext>
            </a:extLst>
          </p:cNvPr>
          <p:cNvSpPr/>
          <p:nvPr/>
        </p:nvSpPr>
        <p:spPr>
          <a:xfrm>
            <a:off x="467123" y="4185162"/>
            <a:ext cx="1800621" cy="276999"/>
          </a:xfrm>
          <a:prstGeom prst="rect">
            <a:avLst/>
          </a:prstGeom>
        </p:spPr>
        <p:txBody>
          <a:bodyPr wrap="none">
            <a:spAutoFit/>
          </a:bodyPr>
          <a:lstStyle/>
          <a:p>
            <a:r>
              <a:rPr lang="en-US" sz="1200">
                <a:solidFill>
                  <a:schemeClr val="bg1">
                    <a:lumMod val="50000"/>
                  </a:schemeClr>
                </a:solidFill>
              </a:rPr>
              <a:t>Illumina </a:t>
            </a:r>
            <a:r>
              <a:rPr lang="en-US" sz="1200" err="1">
                <a:solidFill>
                  <a:schemeClr val="bg1">
                    <a:lumMod val="50000"/>
                  </a:schemeClr>
                </a:solidFill>
              </a:rPr>
              <a:t>NovaSeq</a:t>
            </a:r>
            <a:r>
              <a:rPr lang="en-US" sz="1200">
                <a:solidFill>
                  <a:schemeClr val="bg1">
                    <a:lumMod val="50000"/>
                  </a:schemeClr>
                </a:solidFill>
              </a:rPr>
              <a:t> 6000 </a:t>
            </a:r>
          </a:p>
        </p:txBody>
      </p:sp>
      <p:sp>
        <p:nvSpPr>
          <p:cNvPr id="34" name="Rectangle 33">
            <a:extLst>
              <a:ext uri="{FF2B5EF4-FFF2-40B4-BE49-F238E27FC236}">
                <a16:creationId xmlns:a16="http://schemas.microsoft.com/office/drawing/2014/main" id="{4018FF9A-DCB0-FB43-AE1A-F906956ABE06}"/>
              </a:ext>
            </a:extLst>
          </p:cNvPr>
          <p:cNvSpPr/>
          <p:nvPr/>
        </p:nvSpPr>
        <p:spPr>
          <a:xfrm>
            <a:off x="-76244" y="1961545"/>
            <a:ext cx="1479892" cy="1323439"/>
          </a:xfrm>
          <a:prstGeom prst="rect">
            <a:avLst/>
          </a:prstGeom>
        </p:spPr>
        <p:txBody>
          <a:bodyPr wrap="none">
            <a:spAutoFit/>
          </a:bodyPr>
          <a:lstStyle/>
          <a:p>
            <a:r>
              <a:rPr lang="en-US" sz="8000">
                <a:solidFill>
                  <a:srgbClr val="0000FF"/>
                </a:solidFill>
              </a:rPr>
              <a:t>48</a:t>
            </a:r>
            <a:r>
              <a:rPr lang="en-US" sz="4400">
                <a:solidFill>
                  <a:srgbClr val="0000FF"/>
                </a:solidFill>
              </a:rPr>
              <a:t> </a:t>
            </a:r>
            <a:endParaRPr lang="en-US" sz="8000">
              <a:solidFill>
                <a:srgbClr val="0000FF"/>
              </a:solidFill>
            </a:endParaRPr>
          </a:p>
        </p:txBody>
      </p:sp>
      <p:sp>
        <p:nvSpPr>
          <p:cNvPr id="35" name="Rectangle 34">
            <a:extLst>
              <a:ext uri="{FF2B5EF4-FFF2-40B4-BE49-F238E27FC236}">
                <a16:creationId xmlns:a16="http://schemas.microsoft.com/office/drawing/2014/main" id="{A13E2FC6-0F48-AB41-8B6C-A7D7B1319991}"/>
              </a:ext>
            </a:extLst>
          </p:cNvPr>
          <p:cNvSpPr/>
          <p:nvPr/>
        </p:nvSpPr>
        <p:spPr>
          <a:xfrm>
            <a:off x="1665288" y="3068960"/>
            <a:ext cx="1865511" cy="369332"/>
          </a:xfrm>
          <a:prstGeom prst="rect">
            <a:avLst/>
          </a:prstGeom>
        </p:spPr>
        <p:txBody>
          <a:bodyPr wrap="none">
            <a:spAutoFit/>
          </a:bodyPr>
          <a:lstStyle/>
          <a:p>
            <a:r>
              <a:rPr lang="en-US"/>
              <a:t>at 30× coverage</a:t>
            </a:r>
            <a:endParaRPr lang="en-US" sz="1100">
              <a:solidFill>
                <a:srgbClr val="000000"/>
              </a:solidFill>
            </a:endParaRPr>
          </a:p>
        </p:txBody>
      </p:sp>
      <p:sp>
        <p:nvSpPr>
          <p:cNvPr id="36" name="Rectangle 35">
            <a:extLst>
              <a:ext uri="{FF2B5EF4-FFF2-40B4-BE49-F238E27FC236}">
                <a16:creationId xmlns:a16="http://schemas.microsoft.com/office/drawing/2014/main" id="{E229A744-AE57-F046-8C85-1F1C1B4C18CC}"/>
              </a:ext>
            </a:extLst>
          </p:cNvPr>
          <p:cNvSpPr/>
          <p:nvPr/>
        </p:nvSpPr>
        <p:spPr>
          <a:xfrm>
            <a:off x="1037946" y="3524791"/>
            <a:ext cx="1955985" cy="369332"/>
          </a:xfrm>
          <a:prstGeom prst="rect">
            <a:avLst/>
          </a:prstGeom>
        </p:spPr>
        <p:txBody>
          <a:bodyPr wrap="none">
            <a:spAutoFit/>
          </a:bodyPr>
          <a:lstStyle/>
          <a:p>
            <a:r>
              <a:rPr lang="en-US" b="1"/>
              <a:t>in about 2 days</a:t>
            </a:r>
          </a:p>
        </p:txBody>
      </p:sp>
      <p:sp>
        <p:nvSpPr>
          <p:cNvPr id="49" name="Rectangle 48">
            <a:extLst>
              <a:ext uri="{FF2B5EF4-FFF2-40B4-BE49-F238E27FC236}">
                <a16:creationId xmlns:a16="http://schemas.microsoft.com/office/drawing/2014/main" id="{DF20F8C0-0B16-CC4C-B3BE-8DA2A36AE5E1}"/>
              </a:ext>
            </a:extLst>
          </p:cNvPr>
          <p:cNvSpPr/>
          <p:nvPr/>
        </p:nvSpPr>
        <p:spPr>
          <a:xfrm>
            <a:off x="7308304" y="2566645"/>
            <a:ext cx="1822935" cy="646331"/>
          </a:xfrm>
          <a:prstGeom prst="rect">
            <a:avLst/>
          </a:prstGeom>
        </p:spPr>
        <p:txBody>
          <a:bodyPr wrap="none">
            <a:spAutoFit/>
          </a:bodyPr>
          <a:lstStyle/>
          <a:p>
            <a:r>
              <a:rPr lang="en-US" sz="3600" dirty="0">
                <a:solidFill>
                  <a:srgbClr val="0000FF"/>
                </a:solidFill>
                <a:ea typeface="Times New Roman" panose="02020603050405020304" pitchFamily="18" charset="0"/>
              </a:rPr>
              <a:t>genome</a:t>
            </a:r>
            <a:endParaRPr lang="en-US" sz="3600" dirty="0"/>
          </a:p>
        </p:txBody>
      </p:sp>
      <p:sp>
        <p:nvSpPr>
          <p:cNvPr id="53" name="Rectangle 52">
            <a:extLst>
              <a:ext uri="{FF2B5EF4-FFF2-40B4-BE49-F238E27FC236}">
                <a16:creationId xmlns:a16="http://schemas.microsoft.com/office/drawing/2014/main" id="{FCF691F4-ED5C-304C-A4F3-1D81F97623D1}"/>
              </a:ext>
            </a:extLst>
          </p:cNvPr>
          <p:cNvSpPr/>
          <p:nvPr/>
        </p:nvSpPr>
        <p:spPr>
          <a:xfrm>
            <a:off x="7308304" y="3132857"/>
            <a:ext cx="1943992" cy="400110"/>
          </a:xfrm>
          <a:prstGeom prst="rect">
            <a:avLst/>
          </a:prstGeom>
        </p:spPr>
        <p:txBody>
          <a:bodyPr wrap="square">
            <a:spAutoFit/>
          </a:bodyPr>
          <a:lstStyle/>
          <a:p>
            <a:r>
              <a:rPr lang="en-US" sz="2000" b="1" dirty="0"/>
              <a:t>32 CPU hours </a:t>
            </a:r>
          </a:p>
        </p:txBody>
      </p:sp>
      <p:sp>
        <p:nvSpPr>
          <p:cNvPr id="54" name="Rectangle 53">
            <a:extLst>
              <a:ext uri="{FF2B5EF4-FFF2-40B4-BE49-F238E27FC236}">
                <a16:creationId xmlns:a16="http://schemas.microsoft.com/office/drawing/2014/main" id="{A1114891-6924-E549-BB9C-5F4051232C35}"/>
              </a:ext>
            </a:extLst>
          </p:cNvPr>
          <p:cNvSpPr/>
          <p:nvPr/>
        </p:nvSpPr>
        <p:spPr>
          <a:xfrm>
            <a:off x="6733819" y="3501008"/>
            <a:ext cx="2734725" cy="369332"/>
          </a:xfrm>
          <a:prstGeom prst="rect">
            <a:avLst/>
          </a:prstGeom>
        </p:spPr>
        <p:txBody>
          <a:bodyPr wrap="square">
            <a:spAutoFit/>
          </a:bodyPr>
          <a:lstStyle/>
          <a:p>
            <a:r>
              <a:rPr lang="en-US"/>
              <a:t>on a 48-core processor</a:t>
            </a:r>
          </a:p>
        </p:txBody>
      </p:sp>
      <p:graphicFrame>
        <p:nvGraphicFramePr>
          <p:cNvPr id="55" name="Chart 54">
            <a:extLst>
              <a:ext uri="{FF2B5EF4-FFF2-40B4-BE49-F238E27FC236}">
                <a16:creationId xmlns:a16="http://schemas.microsoft.com/office/drawing/2014/main" id="{5A873478-83B7-E14B-B7E1-1CCC5A2CDBFD}"/>
              </a:ext>
            </a:extLst>
          </p:cNvPr>
          <p:cNvGraphicFramePr/>
          <p:nvPr/>
        </p:nvGraphicFramePr>
        <p:xfrm>
          <a:off x="7018331" y="3919633"/>
          <a:ext cx="2165700" cy="1732700"/>
        </p:xfrm>
        <a:graphic>
          <a:graphicData uri="http://schemas.openxmlformats.org/drawingml/2006/chart">
            <c:chart xmlns:c="http://schemas.openxmlformats.org/drawingml/2006/chart" xmlns:r="http://schemas.openxmlformats.org/officeDocument/2006/relationships" r:id="rId4"/>
          </a:graphicData>
        </a:graphic>
      </p:graphicFrame>
      <p:sp>
        <p:nvSpPr>
          <p:cNvPr id="56" name="Rectangle 55">
            <a:extLst>
              <a:ext uri="{FF2B5EF4-FFF2-40B4-BE49-F238E27FC236}">
                <a16:creationId xmlns:a16="http://schemas.microsoft.com/office/drawing/2014/main" id="{934F37AF-5D19-F849-8EE2-ACBDBF0168F9}"/>
              </a:ext>
            </a:extLst>
          </p:cNvPr>
          <p:cNvSpPr/>
          <p:nvPr/>
        </p:nvSpPr>
        <p:spPr>
          <a:xfrm>
            <a:off x="82826" y="5988163"/>
            <a:ext cx="7394172" cy="461665"/>
          </a:xfrm>
          <a:prstGeom prst="rect">
            <a:avLst/>
          </a:prstGeom>
        </p:spPr>
        <p:txBody>
          <a:bodyPr wrap="square">
            <a:spAutoFit/>
          </a:bodyPr>
          <a:lstStyle/>
          <a:p>
            <a:r>
              <a:rPr lang="en-US" sz="1200" dirty="0">
                <a:solidFill>
                  <a:srgbClr val="222222"/>
                </a:solidFill>
                <a:latin typeface="Arial" panose="020B0604020202020204" pitchFamily="34" charset="0"/>
              </a:rPr>
              <a:t>Goyal+, "</a:t>
            </a:r>
            <a:r>
              <a:rPr lang="en-US" sz="1200" dirty="0">
                <a:solidFill>
                  <a:srgbClr val="222222"/>
                </a:solidFill>
                <a:latin typeface="Arial" panose="020B0604020202020204" pitchFamily="34" charset="0"/>
                <a:hlinkClick r:id="rId5"/>
              </a:rPr>
              <a:t>Ultra-fast next generation human genome sequencing data processing using DRAGENTM bio-IT processor for precision medicine</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Open Journal of Genetics, </a:t>
            </a:r>
            <a:r>
              <a:rPr lang="en-US" sz="1200" dirty="0">
                <a:solidFill>
                  <a:srgbClr val="222222"/>
                </a:solidFill>
                <a:latin typeface="Arial" panose="020B0604020202020204" pitchFamily="34" charset="0"/>
              </a:rPr>
              <a:t>2017.</a:t>
            </a:r>
            <a:endParaRPr lang="en-US" sz="1200" dirty="0"/>
          </a:p>
        </p:txBody>
      </p:sp>
    </p:spTree>
    <p:extLst>
      <p:ext uri="{BB962C8B-B14F-4D97-AF65-F5344CB8AC3E}">
        <p14:creationId xmlns:p14="http://schemas.microsoft.com/office/powerpoint/2010/main" val="113367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6" presetClass="emph" presetSubtype="0" fill="hold" grpId="1" nodeType="withEffect">
                                  <p:stCondLst>
                                    <p:cond delay="0"/>
                                  </p:stCondLst>
                                  <p:childTnLst>
                                    <p:animScale>
                                      <p:cBhvr>
                                        <p:cTn id="18" dur="2000" fill="hold"/>
                                        <p:tgtEl>
                                          <p:spTgt spid="47"/>
                                        </p:tgtEl>
                                      </p:cBhvr>
                                      <p:by x="100000" y="150000"/>
                                    </p:animScale>
                                  </p:childTnLst>
                                </p:cTn>
                              </p:par>
                              <p:par>
                                <p:cTn id="19" presetID="6" presetClass="emph" presetSubtype="0" fill="hold" grpId="1" nodeType="withEffect">
                                  <p:stCondLst>
                                    <p:cond delay="0"/>
                                  </p:stCondLst>
                                  <p:childTnLst>
                                    <p:animScale>
                                      <p:cBhvr>
                                        <p:cTn id="20" dur="2000" fill="hold"/>
                                        <p:tgtEl>
                                          <p:spTgt spid="50"/>
                                        </p:tgtEl>
                                      </p:cBhvr>
                                      <p:by x="100000" y="150000"/>
                                    </p:animScale>
                                  </p:childTnLst>
                                </p:cTn>
                              </p:par>
                              <p:par>
                                <p:cTn id="21" presetID="6" presetClass="emph" presetSubtype="0" fill="hold" grpId="1" nodeType="withEffect">
                                  <p:stCondLst>
                                    <p:cond delay="0"/>
                                  </p:stCondLst>
                                  <p:childTnLst>
                                    <p:animScale>
                                      <p:cBhvr>
                                        <p:cTn id="22" dur="2000" fill="hold"/>
                                        <p:tgtEl>
                                          <p:spTgt spid="51"/>
                                        </p:tgtEl>
                                      </p:cBhvr>
                                      <p:by x="100000" y="150000"/>
                                    </p:animScale>
                                  </p:childTnLst>
                                </p:cTn>
                              </p:par>
                              <p:par>
                                <p:cTn id="23" presetID="6" presetClass="emph" presetSubtype="0" fill="hold" grpId="1" nodeType="withEffect">
                                  <p:stCondLst>
                                    <p:cond delay="0"/>
                                  </p:stCondLst>
                                  <p:childTnLst>
                                    <p:animScale>
                                      <p:cBhvr>
                                        <p:cTn id="24" dur="2000" fill="hold"/>
                                        <p:tgtEl>
                                          <p:spTgt spid="52"/>
                                        </p:tgtEl>
                                      </p:cBhvr>
                                      <p:by x="100000" y="15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animBg="1"/>
      <p:bldP spid="47" grpId="1" animBg="1"/>
      <p:bldP spid="50" grpId="0" animBg="1"/>
      <p:bldP spid="50" grpId="1" animBg="1"/>
      <p:bldP spid="51" grpId="0" animBg="1"/>
      <p:bldP spid="51" grpId="1" animBg="1"/>
      <p:bldP spid="52" grpId="0" animBg="1"/>
      <p:bldP spid="52" grpId="1" animBg="1"/>
      <p:bldP spid="49" grpId="0"/>
      <p:bldP spid="53" grpId="0"/>
      <p:bldP spid="54" grpId="0"/>
      <p:bldGraphic spid="55" grpId="0">
        <p:bldAsOne/>
      </p:bldGraphic>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a:graphicFrameLocks/>
          </p:cNvGraphicFramePr>
          <p:nvPr/>
        </p:nvGraphicFramePr>
        <p:xfrm>
          <a:off x="3804394" y="1738648"/>
          <a:ext cx="4669906" cy="365604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fontScale="90000"/>
          </a:bodyPr>
          <a:lstStyle/>
          <a:p>
            <a:r>
              <a:rPr lang="en-US"/>
              <a:t>What Makes Read Mapper Slow? </a:t>
            </a:r>
          </a:p>
        </p:txBody>
      </p:sp>
      <p:sp>
        <p:nvSpPr>
          <p:cNvPr id="3" name="Content Placeholder 2"/>
          <p:cNvSpPr>
            <a:spLocks noGrp="1"/>
          </p:cNvSpPr>
          <p:nvPr>
            <p:ph idx="1"/>
          </p:nvPr>
        </p:nvSpPr>
        <p:spPr>
          <a:xfrm>
            <a:off x="1380090" y="2245521"/>
            <a:ext cx="3275885" cy="1603420"/>
          </a:xfrm>
        </p:spPr>
        <p:txBody>
          <a:bodyPr/>
          <a:lstStyle/>
          <a:p>
            <a:pPr marL="0" indent="0">
              <a:buNone/>
            </a:pPr>
            <a:r>
              <a:rPr lang="en-US" sz="8800" b="1" dirty="0">
                <a:solidFill>
                  <a:srgbClr val="FF0000"/>
                </a:solidFill>
                <a:effectLst>
                  <a:outerShdw blurRad="38100" dist="38100" dir="2700000" algn="tl">
                    <a:srgbClr val="000000">
                      <a:alpha val="43137"/>
                    </a:srgbClr>
                  </a:outerShdw>
                </a:effectLst>
              </a:rPr>
              <a:t>93%</a:t>
            </a:r>
            <a:endParaRPr lang="en-US" sz="2000" b="1" dirty="0">
              <a:solidFill>
                <a:srgbClr val="FF0000"/>
              </a:solidFill>
              <a:effectLst>
                <a:outerShdw blurRad="38100" dist="38100" dir="2700000" algn="tl">
                  <a:srgbClr val="000000">
                    <a:alpha val="43137"/>
                  </a:srgbClr>
                </a:outerShdw>
              </a:effectLst>
            </a:endParaRPr>
          </a:p>
        </p:txBody>
      </p:sp>
      <p:sp>
        <p:nvSpPr>
          <p:cNvPr id="5" name="Rectangle 4"/>
          <p:cNvSpPr/>
          <p:nvPr/>
        </p:nvSpPr>
        <p:spPr>
          <a:xfrm>
            <a:off x="914400" y="3455700"/>
            <a:ext cx="3199136" cy="1477328"/>
          </a:xfrm>
          <a:prstGeom prst="rect">
            <a:avLst/>
          </a:prstGeom>
        </p:spPr>
        <p:txBody>
          <a:bodyPr wrap="square">
            <a:spAutoFit/>
          </a:bodyPr>
          <a:lstStyle/>
          <a:p>
            <a:pPr algn="ctr">
              <a:lnSpc>
                <a:spcPct val="150000"/>
              </a:lnSpc>
              <a:spcAft>
                <a:spcPts val="1200"/>
              </a:spcAft>
            </a:pPr>
            <a:r>
              <a:rPr lang="en-US" sz="2000" b="1" dirty="0">
                <a:solidFill>
                  <a:srgbClr val="FF0000"/>
                </a:solidFill>
                <a:effectLst>
                  <a:outerShdw blurRad="38100" dist="38100" dir="2700000" algn="tl">
                    <a:srgbClr val="000000">
                      <a:alpha val="43137"/>
                    </a:srgbClr>
                  </a:outerShdw>
                </a:effectLst>
              </a:rPr>
              <a:t>of the read mapper’s execution time is spent in read alignment.</a:t>
            </a:r>
          </a:p>
        </p:txBody>
      </p:sp>
      <p:sp>
        <p:nvSpPr>
          <p:cNvPr id="7" name="Rectangle 6"/>
          <p:cNvSpPr/>
          <p:nvPr/>
        </p:nvSpPr>
        <p:spPr>
          <a:xfrm>
            <a:off x="5310156" y="5914140"/>
            <a:ext cx="3529044" cy="369332"/>
          </a:xfrm>
          <a:prstGeom prst="rect">
            <a:avLst/>
          </a:prstGeom>
        </p:spPr>
        <p:txBody>
          <a:bodyPr wrap="none">
            <a:spAutoFit/>
          </a:bodyPr>
          <a:lstStyle/>
          <a:p>
            <a:pPr algn="r"/>
            <a:r>
              <a:rPr lang="en-US" i="1" err="1">
                <a:solidFill>
                  <a:prstClr val="black"/>
                </a:solidFill>
              </a:rPr>
              <a:t>Alser</a:t>
            </a:r>
            <a:r>
              <a:rPr lang="en-US" i="1">
                <a:solidFill>
                  <a:prstClr val="black"/>
                </a:solidFill>
              </a:rPr>
              <a:t> et al, Bioinformatics (2017)</a:t>
            </a:r>
          </a:p>
        </p:txBody>
      </p:sp>
    </p:spTree>
    <p:extLst>
      <p:ext uri="{BB962C8B-B14F-4D97-AF65-F5344CB8AC3E}">
        <p14:creationId xmlns:p14="http://schemas.microsoft.com/office/powerpoint/2010/main" val="28054192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00" dirty="0"/>
              <a:t>What Makes Read Mapper Slow? (cont’d.)</a:t>
            </a:r>
          </a:p>
        </p:txBody>
      </p:sp>
      <p:sp>
        <p:nvSpPr>
          <p:cNvPr id="30" name="Rectangle 29"/>
          <p:cNvSpPr/>
          <p:nvPr/>
        </p:nvSpPr>
        <p:spPr>
          <a:xfrm>
            <a:off x="5184150" y="3106685"/>
            <a:ext cx="3132536" cy="1414554"/>
          </a:xfrm>
          <a:prstGeom prst="rect">
            <a:avLst/>
          </a:prstGeom>
        </p:spPr>
        <p:txBody>
          <a:bodyPr wrap="square">
            <a:spAutoFit/>
          </a:bodyPr>
          <a:lstStyle/>
          <a:p>
            <a:pPr algn="ctr">
              <a:lnSpc>
                <a:spcPct val="150000"/>
              </a:lnSpc>
              <a:spcAft>
                <a:spcPts val="1200"/>
              </a:spcAft>
            </a:pPr>
            <a:r>
              <a:rPr lang="en-US" sz="2000" b="1">
                <a:solidFill>
                  <a:srgbClr val="FF0000"/>
                </a:solidFill>
                <a:effectLst>
                  <a:outerShdw blurRad="38100" dist="38100" dir="2700000" algn="tl">
                    <a:srgbClr val="000000">
                      <a:alpha val="43137"/>
                    </a:srgbClr>
                  </a:outerShdw>
                </a:effectLst>
              </a:rPr>
              <a:t>of candidate locations have high dissimilarity with a given read.</a:t>
            </a:r>
          </a:p>
        </p:txBody>
      </p:sp>
      <p:sp>
        <p:nvSpPr>
          <p:cNvPr id="31" name="Rectangle 30"/>
          <p:cNvSpPr/>
          <p:nvPr/>
        </p:nvSpPr>
        <p:spPr>
          <a:xfrm>
            <a:off x="5472926" y="1868227"/>
            <a:ext cx="3304110" cy="1446550"/>
          </a:xfrm>
          <a:prstGeom prst="rect">
            <a:avLst/>
          </a:prstGeom>
        </p:spPr>
        <p:txBody>
          <a:bodyPr wrap="none">
            <a:spAutoFit/>
          </a:bodyPr>
          <a:lstStyle/>
          <a:p>
            <a:r>
              <a:rPr lang="en-US" sz="8800" b="1" dirty="0">
                <a:solidFill>
                  <a:srgbClr val="FF0000"/>
                </a:solidFill>
                <a:effectLst>
                  <a:outerShdw blurRad="38100" dist="38100" dir="2700000" algn="tl">
                    <a:srgbClr val="000000">
                      <a:alpha val="43137"/>
                    </a:srgbClr>
                  </a:outerShdw>
                </a:effectLst>
              </a:rPr>
              <a:t>98% </a:t>
            </a:r>
            <a:endParaRPr lang="en-US" sz="8800" dirty="0">
              <a:solidFill>
                <a:prstClr val="black"/>
              </a:solidFill>
              <a:effectLst>
                <a:outerShdw blurRad="38100" dist="38100" dir="2700000" algn="tl">
                  <a:srgbClr val="000000">
                    <a:alpha val="43137"/>
                  </a:srgbClr>
                </a:outerShdw>
              </a:effectLst>
            </a:endParaRPr>
          </a:p>
        </p:txBody>
      </p:sp>
      <p:sp>
        <p:nvSpPr>
          <p:cNvPr id="36" name="Rectangle 35"/>
          <p:cNvSpPr/>
          <p:nvPr/>
        </p:nvSpPr>
        <p:spPr>
          <a:xfrm>
            <a:off x="4548728" y="5614605"/>
            <a:ext cx="4290472" cy="584775"/>
          </a:xfrm>
          <a:prstGeom prst="rect">
            <a:avLst/>
          </a:prstGeom>
        </p:spPr>
        <p:txBody>
          <a:bodyPr wrap="square">
            <a:spAutoFit/>
          </a:bodyPr>
          <a:lstStyle/>
          <a:p>
            <a:pPr algn="r"/>
            <a:r>
              <a:rPr lang="en-US" sz="1600">
                <a:solidFill>
                  <a:prstClr val="black"/>
                </a:solidFill>
              </a:rPr>
              <a:t>Cheng</a:t>
            </a:r>
            <a:r>
              <a:rPr lang="en-US" sz="1600" i="1">
                <a:solidFill>
                  <a:prstClr val="black"/>
                </a:solidFill>
              </a:rPr>
              <a:t> et al</a:t>
            </a:r>
            <a:r>
              <a:rPr lang="en-US" sz="1600">
                <a:solidFill>
                  <a:prstClr val="black"/>
                </a:solidFill>
              </a:rPr>
              <a:t>, </a:t>
            </a:r>
            <a:r>
              <a:rPr lang="en-US" sz="1600" i="1">
                <a:solidFill>
                  <a:prstClr val="black"/>
                </a:solidFill>
              </a:rPr>
              <a:t>BMC bioinformatics (</a:t>
            </a:r>
            <a:r>
              <a:rPr lang="en-US" sz="1600">
                <a:solidFill>
                  <a:prstClr val="black"/>
                </a:solidFill>
              </a:rPr>
              <a:t>2015)</a:t>
            </a:r>
          </a:p>
          <a:p>
            <a:pPr algn="r"/>
            <a:r>
              <a:rPr lang="en-US" sz="1600">
                <a:solidFill>
                  <a:prstClr val="black"/>
                </a:solidFill>
              </a:rPr>
              <a:t>Xin</a:t>
            </a:r>
            <a:r>
              <a:rPr lang="en-US" sz="1600" i="1">
                <a:solidFill>
                  <a:prstClr val="black"/>
                </a:solidFill>
              </a:rPr>
              <a:t> et al, BMC genomics (</a:t>
            </a:r>
            <a:r>
              <a:rPr lang="en-US" sz="1600">
                <a:solidFill>
                  <a:prstClr val="black"/>
                </a:solidFill>
              </a:rPr>
              <a:t>2013)</a:t>
            </a:r>
          </a:p>
        </p:txBody>
      </p:sp>
      <p:grpSp>
        <p:nvGrpSpPr>
          <p:cNvPr id="7" name="Group 6"/>
          <p:cNvGrpSpPr/>
          <p:nvPr/>
        </p:nvGrpSpPr>
        <p:grpSpPr>
          <a:xfrm>
            <a:off x="84346" y="1524813"/>
            <a:ext cx="4420475" cy="4224373"/>
            <a:chOff x="762944" y="2017481"/>
            <a:chExt cx="2917712" cy="2788276"/>
          </a:xfrm>
        </p:grpSpPr>
        <p:pic>
          <p:nvPicPr>
            <p:cNvPr id="32"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a:ext>
              </a:extLst>
            </a:blip>
            <a:srcRect/>
            <a:stretch/>
          </p:blipFill>
          <p:spPr bwMode="auto">
            <a:xfrm>
              <a:off x="1383053" y="2716411"/>
              <a:ext cx="291774" cy="269700"/>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37" name="Object 36"/>
            <p:cNvGraphicFramePr>
              <a:graphicFrameLocks noChangeAspect="1"/>
            </p:cNvGraphicFramePr>
            <p:nvPr/>
          </p:nvGraphicFramePr>
          <p:xfrm>
            <a:off x="762944" y="2017481"/>
            <a:ext cx="2917712" cy="2788276"/>
          </p:xfrm>
          <a:graphic>
            <a:graphicData uri="http://schemas.openxmlformats.org/presentationml/2006/ole">
              <mc:AlternateContent xmlns:mc="http://schemas.openxmlformats.org/markup-compatibility/2006">
                <mc:Choice xmlns:v="urn:schemas-microsoft-com:vml" Requires="v">
                  <p:oleObj spid="_x0000_s3084" name="Visio" r:id="rId6" imgW="2695276" imgH="2509932" progId="Visio.Drawing.11">
                    <p:embed/>
                  </p:oleObj>
                </mc:Choice>
                <mc:Fallback>
                  <p:oleObj name="Visio" r:id="rId6" imgW="2695276" imgH="2509932" progId="Visio.Drawing.11">
                    <p:embed/>
                    <p:pic>
                      <p:nvPicPr>
                        <p:cNvPr id="37" name="Object 36"/>
                        <p:cNvPicPr/>
                        <p:nvPr/>
                      </p:nvPicPr>
                      <p:blipFill>
                        <a:blip r:embed="rId7"/>
                        <a:stretch>
                          <a:fillRect/>
                        </a:stretch>
                      </p:blipFill>
                      <p:spPr>
                        <a:xfrm>
                          <a:off x="762944" y="2017481"/>
                          <a:ext cx="2917712" cy="2788276"/>
                        </a:xfrm>
                        <a:prstGeom prst="rect">
                          <a:avLst/>
                        </a:prstGeom>
                      </p:spPr>
                    </p:pic>
                  </p:oleObj>
                </mc:Fallback>
              </mc:AlternateContent>
            </a:graphicData>
          </a:graphic>
        </p:graphicFrame>
        <p:pic>
          <p:nvPicPr>
            <p:cNvPr id="38"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a:ext>
              </a:extLst>
            </a:blip>
            <a:srcRect/>
            <a:stretch/>
          </p:blipFill>
          <p:spPr bwMode="auto">
            <a:xfrm>
              <a:off x="1375795" y="3434869"/>
              <a:ext cx="291774" cy="269700"/>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9">
                      <a14:imgEffect>
                        <a14:colorTemperature colorTemp="11200"/>
                      </a14:imgEffect>
                    </a14:imgLayer>
                  </a14:imgProps>
                </a:ext>
                <a:ext uri="{28A0092B-C50C-407E-A947-70E740481C1C}">
                  <a14:useLocalDpi xmlns:a14="http://schemas.microsoft.com/office/drawing/2010/main"/>
                </a:ext>
              </a:extLst>
            </a:blip>
            <a:srcRect/>
            <a:stretch/>
          </p:blipFill>
          <p:spPr bwMode="auto">
            <a:xfrm>
              <a:off x="2645795" y="3471155"/>
              <a:ext cx="291774" cy="269700"/>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a:ext>
              </a:extLst>
            </a:blip>
            <a:srcRect/>
            <a:stretch/>
          </p:blipFill>
          <p:spPr bwMode="auto">
            <a:xfrm>
              <a:off x="2210363" y="2948643"/>
              <a:ext cx="291774" cy="269700"/>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2" name="Picture 2" descr="Image result for tick mark 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267192" y="379111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tick mark 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825735" y="379111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tick mark 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825735" y="2833178"/>
              <a:ext cx="365760" cy="365760"/>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2" descr="Image result for wrong icon"/>
          <p:cNvPicPr>
            <a:picLocks noChangeAspect="1" noChangeArrowheads="1"/>
          </p:cNvPicPr>
          <p:nvPr/>
        </p:nvPicPr>
        <p:blipFill rotWithShape="1">
          <a:blip r:embed="rId4" cstate="print">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a:ext>
            </a:extLst>
          </a:blip>
          <a:srcRect/>
          <a:stretch/>
        </p:blipFill>
        <p:spPr bwMode="auto">
          <a:xfrm>
            <a:off x="1694526" y="3803351"/>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840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5364088" y="1844824"/>
          <a:ext cx="3566160" cy="3566160"/>
        </p:xfrm>
        <a:graphic>
          <a:graphicData uri="http://schemas.openxmlformats.org/drawingml/2006/table">
            <a:tbl>
              <a:tblPr/>
              <a:tblGrid>
                <a:gridCol w="274320">
                  <a:extLst>
                    <a:ext uri="{9D8B030D-6E8A-4147-A177-3AD203B41FA5}">
                      <a16:colId xmlns:a16="http://schemas.microsoft.com/office/drawing/2014/main" val="20000"/>
                    </a:ext>
                  </a:extLst>
                </a:gridCol>
                <a:gridCol w="274320">
                  <a:extLst>
                    <a:ext uri="{9D8B030D-6E8A-4147-A177-3AD203B41FA5}">
                      <a16:colId xmlns:a16="http://schemas.microsoft.com/office/drawing/2014/main" val="20001"/>
                    </a:ext>
                  </a:extLst>
                </a:gridCol>
                <a:gridCol w="274320">
                  <a:extLst>
                    <a:ext uri="{9D8B030D-6E8A-4147-A177-3AD203B41FA5}">
                      <a16:colId xmlns:a16="http://schemas.microsoft.com/office/drawing/2014/main" val="20002"/>
                    </a:ext>
                  </a:extLst>
                </a:gridCol>
                <a:gridCol w="274320">
                  <a:extLst>
                    <a:ext uri="{9D8B030D-6E8A-4147-A177-3AD203B41FA5}">
                      <a16:colId xmlns:a16="http://schemas.microsoft.com/office/drawing/2014/main" val="20003"/>
                    </a:ext>
                  </a:extLst>
                </a:gridCol>
                <a:gridCol w="274320">
                  <a:extLst>
                    <a:ext uri="{9D8B030D-6E8A-4147-A177-3AD203B41FA5}">
                      <a16:colId xmlns:a16="http://schemas.microsoft.com/office/drawing/2014/main" val="20004"/>
                    </a:ext>
                  </a:extLst>
                </a:gridCol>
                <a:gridCol w="274320">
                  <a:extLst>
                    <a:ext uri="{9D8B030D-6E8A-4147-A177-3AD203B41FA5}">
                      <a16:colId xmlns:a16="http://schemas.microsoft.com/office/drawing/2014/main" val="20005"/>
                    </a:ext>
                  </a:extLst>
                </a:gridCol>
                <a:gridCol w="274320">
                  <a:extLst>
                    <a:ext uri="{9D8B030D-6E8A-4147-A177-3AD203B41FA5}">
                      <a16:colId xmlns:a16="http://schemas.microsoft.com/office/drawing/2014/main" val="20006"/>
                    </a:ext>
                  </a:extLst>
                </a:gridCol>
                <a:gridCol w="274320">
                  <a:extLst>
                    <a:ext uri="{9D8B030D-6E8A-4147-A177-3AD203B41FA5}">
                      <a16:colId xmlns:a16="http://schemas.microsoft.com/office/drawing/2014/main" val="20007"/>
                    </a:ext>
                  </a:extLst>
                </a:gridCol>
                <a:gridCol w="274320">
                  <a:extLst>
                    <a:ext uri="{9D8B030D-6E8A-4147-A177-3AD203B41FA5}">
                      <a16:colId xmlns:a16="http://schemas.microsoft.com/office/drawing/2014/main" val="20008"/>
                    </a:ext>
                  </a:extLst>
                </a:gridCol>
                <a:gridCol w="274320">
                  <a:extLst>
                    <a:ext uri="{9D8B030D-6E8A-4147-A177-3AD203B41FA5}">
                      <a16:colId xmlns:a16="http://schemas.microsoft.com/office/drawing/2014/main" val="20009"/>
                    </a:ext>
                  </a:extLst>
                </a:gridCol>
                <a:gridCol w="274320">
                  <a:extLst>
                    <a:ext uri="{9D8B030D-6E8A-4147-A177-3AD203B41FA5}">
                      <a16:colId xmlns:a16="http://schemas.microsoft.com/office/drawing/2014/main" val="20010"/>
                    </a:ext>
                  </a:extLst>
                </a:gridCol>
                <a:gridCol w="274320">
                  <a:extLst>
                    <a:ext uri="{9D8B030D-6E8A-4147-A177-3AD203B41FA5}">
                      <a16:colId xmlns:a16="http://schemas.microsoft.com/office/drawing/2014/main" val="20011"/>
                    </a:ext>
                  </a:extLst>
                </a:gridCol>
                <a:gridCol w="274320">
                  <a:extLst>
                    <a:ext uri="{9D8B030D-6E8A-4147-A177-3AD203B41FA5}">
                      <a16:colId xmlns:a16="http://schemas.microsoft.com/office/drawing/2014/main" val="20012"/>
                    </a:ext>
                  </a:extLst>
                </a:gridCol>
              </a:tblGrid>
              <a:tr h="274320">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H</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274320">
                <a:tc>
                  <a:txBody>
                    <a:bodyPr/>
                    <a:lstStyle/>
                    <a:p>
                      <a:pPr algn="ctr"/>
                      <a:endParaRPr lang="en-US" sz="1300">
                        <a:effectLst/>
                      </a:endParaRP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74320">
                <a:tc>
                  <a:txBody>
                    <a:bodyPr/>
                    <a:lstStyle/>
                    <a:p>
                      <a:pPr algn="ctr"/>
                      <a:r>
                        <a:rPr lang="en-US" sz="1300">
                          <a:effectLst/>
                        </a:rPr>
                        <a:t>S</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4320">
                <a:tc>
                  <a:txBody>
                    <a:bodyPr/>
                    <a:lstStyle/>
                    <a:p>
                      <a:pPr algn="ctr"/>
                      <a:r>
                        <a:rPr lang="en-US" sz="1300">
                          <a:effectLst/>
                        </a:rPr>
                        <a:t>W</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2</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74320">
                <a:tc>
                  <a:txBody>
                    <a:bodyPr/>
                    <a:lstStyle/>
                    <a:p>
                      <a:pPr algn="ctr"/>
                      <a:r>
                        <a:rPr lang="en-US" sz="1300">
                          <a:effectLst/>
                        </a:rPr>
                        <a:t>I</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74320">
                <a:tc>
                  <a:txBody>
                    <a:bodyPr/>
                    <a:lstStyle/>
                    <a:p>
                      <a:pPr algn="ctr"/>
                      <a:r>
                        <a:rPr lang="en-US" sz="1300">
                          <a:effectLst/>
                        </a:rPr>
                        <a:t>T</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3</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74320">
                <a:tc>
                  <a:txBody>
                    <a:bodyPr/>
                    <a:lstStyle/>
                    <a:p>
                      <a:pPr algn="ctr"/>
                      <a:r>
                        <a:rPr lang="en-US" sz="1300">
                          <a:effectLst/>
                        </a:rPr>
                        <a:t>Z</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4320">
                <a:tc>
                  <a:txBody>
                    <a:bodyPr/>
                    <a:lstStyle/>
                    <a:p>
                      <a:pPr algn="ctr"/>
                      <a:r>
                        <a:rPr lang="en-US" sz="1300">
                          <a:effectLst/>
                        </a:rPr>
                        <a:t>E</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74320">
                <a:tc>
                  <a:txBody>
                    <a:bodyPr/>
                    <a:lstStyle/>
                    <a:p>
                      <a:pPr algn="ctr"/>
                      <a:r>
                        <a:rPr lang="en-US" sz="1300">
                          <a:effectLst/>
                        </a:rPr>
                        <a:t>R</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74320">
                <a:tc>
                  <a:txBody>
                    <a:bodyPr/>
                    <a:lstStyle/>
                    <a:p>
                      <a:pPr algn="ctr"/>
                      <a:r>
                        <a:rPr lang="en-US" sz="1300">
                          <a:effectLst/>
                        </a:rPr>
                        <a:t>L</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74320">
                <a:tc>
                  <a:txBody>
                    <a:bodyPr/>
                    <a:lstStyle/>
                    <a:p>
                      <a:pPr algn="ctr"/>
                      <a:r>
                        <a:rPr lang="en-US" sz="1300">
                          <a:effectLst/>
                        </a:rPr>
                        <a:t>A</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74320">
                <a:tc>
                  <a:txBody>
                    <a:bodyPr/>
                    <a:lstStyle/>
                    <a:p>
                      <a:pPr algn="ctr"/>
                      <a:r>
                        <a:rPr lang="en-US" sz="1300">
                          <a:effectLst/>
                        </a:rPr>
                        <a:t>N</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a:effectLst/>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effectLst/>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a:effectLst/>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74320">
                <a:tc>
                  <a:txBody>
                    <a:bodyPr/>
                    <a:lstStyle/>
                    <a:p>
                      <a:pPr algn="ctr"/>
                      <a:r>
                        <a:rPr lang="en-US" sz="1300" i="0">
                          <a:solidFill>
                            <a:srgbClr val="333333"/>
                          </a:solidFill>
                          <a:effectLst/>
                          <a:latin typeface="Helvetica Neue"/>
                        </a:rPr>
                        <a:t>D</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300" b="0" i="0">
                          <a:solidFill>
                            <a:srgbClr val="333333"/>
                          </a:solidFill>
                          <a:effectLst/>
                          <a:latin typeface="Helvetica Neue"/>
                        </a:rPr>
                        <a:t>11</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10</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9</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8</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7</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6</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5</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300" b="0" i="0">
                          <a:solidFill>
                            <a:srgbClr val="333333"/>
                          </a:solidFill>
                          <a:effectLst/>
                          <a:latin typeface="Helvetica Neue"/>
                        </a:rPr>
                        <a:t>4</a:t>
                      </a:r>
                    </a:p>
                  </a:txBody>
                  <a:tcPr marL="34481" marR="34481" marT="34481" marB="3448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3D3D3"/>
                    </a:solidFill>
                  </a:tcPr>
                </a:tc>
                <a:tc>
                  <a:txBody>
                    <a:bodyPr/>
                    <a:lstStyle/>
                    <a:p>
                      <a:pPr algn="ctr"/>
                      <a:r>
                        <a:rPr lang="en-US" sz="1300"/>
                        <a:t>5</a:t>
                      </a:r>
                    </a:p>
                  </a:txBody>
                  <a:tcPr marL="66203" marR="66203" marT="33101" marB="3310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2"/>
                  </a:ext>
                </a:extLst>
              </a:tr>
            </a:tbl>
          </a:graphicData>
        </a:graphic>
      </p:graphicFrame>
      <p:sp>
        <p:nvSpPr>
          <p:cNvPr id="2" name="Title 1"/>
          <p:cNvSpPr>
            <a:spLocks noGrp="1"/>
          </p:cNvSpPr>
          <p:nvPr>
            <p:ph type="title"/>
          </p:nvPr>
        </p:nvSpPr>
        <p:spPr>
          <a:xfrm>
            <a:off x="228600" y="129952"/>
            <a:ext cx="8610600" cy="1066800"/>
          </a:xfrm>
        </p:spPr>
        <p:txBody>
          <a:bodyPr>
            <a:normAutofit/>
          </a:bodyPr>
          <a:lstStyle/>
          <a:p>
            <a:r>
              <a:rPr lang="en-US" sz="3900" dirty="0"/>
              <a:t>What Makes Read Mapper Slow? (cont’d.)</a:t>
            </a:r>
          </a:p>
        </p:txBody>
      </p:sp>
      <p:sp>
        <p:nvSpPr>
          <p:cNvPr id="13" name="Content Placeholder 12"/>
          <p:cNvSpPr>
            <a:spLocks noGrp="1"/>
          </p:cNvSpPr>
          <p:nvPr>
            <p:ph idx="1"/>
          </p:nvPr>
        </p:nvSpPr>
        <p:spPr>
          <a:xfrm>
            <a:off x="228600" y="1371600"/>
            <a:ext cx="4546600" cy="990484"/>
          </a:xfrm>
        </p:spPr>
        <p:txBody>
          <a:bodyPr/>
          <a:lstStyle/>
          <a:p>
            <a:r>
              <a:rPr lang="en-US">
                <a:solidFill>
                  <a:srgbClr val="FF0000"/>
                </a:solidFill>
                <a:effectLst>
                  <a:outerShdw blurRad="38100" dist="38100" dir="2700000" algn="tl">
                    <a:srgbClr val="000000">
                      <a:alpha val="43137"/>
                    </a:srgbClr>
                  </a:outerShdw>
                </a:effectLst>
              </a:rPr>
              <a:t>Quadratic-time</a:t>
            </a:r>
            <a:r>
              <a:rPr lang="en-US"/>
              <a:t> dynamic-programming algorithm</a:t>
            </a:r>
          </a:p>
          <a:p>
            <a:endParaRPr lang="en-US"/>
          </a:p>
        </p:txBody>
      </p:sp>
      <p:sp>
        <p:nvSpPr>
          <p:cNvPr id="48" name="Content Placeholder 12"/>
          <p:cNvSpPr txBox="1">
            <a:spLocks/>
          </p:cNvSpPr>
          <p:nvPr/>
        </p:nvSpPr>
        <p:spPr bwMode="auto">
          <a:xfrm>
            <a:off x="213106" y="3102315"/>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buClr>
                <a:srgbClr val="CC9900"/>
              </a:buClr>
            </a:pPr>
            <a:r>
              <a:rPr lang="en-US" kern="0">
                <a:solidFill>
                  <a:srgbClr val="FF0000"/>
                </a:solidFill>
                <a:effectLst>
                  <a:outerShdw blurRad="38100" dist="38100" dir="2700000" algn="tl">
                    <a:srgbClr val="000000">
                      <a:alpha val="43137"/>
                    </a:srgbClr>
                  </a:outerShdw>
                </a:effectLst>
              </a:rPr>
              <a:t>Data dependencies </a:t>
            </a:r>
            <a:r>
              <a:rPr lang="en-US" kern="0">
                <a:solidFill>
                  <a:srgbClr val="000000"/>
                </a:solidFill>
              </a:rPr>
              <a:t>limit the computation parallelism</a:t>
            </a:r>
          </a:p>
        </p:txBody>
      </p:sp>
      <p:sp>
        <p:nvSpPr>
          <p:cNvPr id="49" name="Content Placeholder 12"/>
          <p:cNvSpPr txBox="1">
            <a:spLocks/>
          </p:cNvSpPr>
          <p:nvPr/>
        </p:nvSpPr>
        <p:spPr bwMode="auto">
          <a:xfrm>
            <a:off x="228600" y="4829632"/>
            <a:ext cx="4546600" cy="11068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buClr>
                <a:srgbClr val="CC9900"/>
              </a:buClr>
            </a:pPr>
            <a:r>
              <a:rPr lang="en-US" kern="0">
                <a:solidFill>
                  <a:srgbClr val="FF0000"/>
                </a:solidFill>
                <a:effectLst>
                  <a:outerShdw blurRad="38100" dist="38100" dir="2700000" algn="tl">
                    <a:srgbClr val="000000">
                      <a:alpha val="43137"/>
                    </a:srgbClr>
                  </a:outerShdw>
                </a:effectLst>
              </a:rPr>
              <a:t>Entire matrix</a:t>
            </a:r>
            <a:r>
              <a:rPr lang="en-US" kern="0">
                <a:solidFill>
                  <a:srgbClr val="000000"/>
                </a:solidFill>
              </a:rPr>
              <a:t> is computed even though strings can be dissimilar.</a:t>
            </a:r>
          </a:p>
          <a:p>
            <a:pPr>
              <a:buClr>
                <a:srgbClr val="CC9900"/>
              </a:buClr>
            </a:pPr>
            <a:endParaRPr lang="en-US" kern="0">
              <a:solidFill>
                <a:srgbClr val="000000"/>
              </a:solidFill>
            </a:endParaRPr>
          </a:p>
        </p:txBody>
      </p:sp>
      <p:sp>
        <p:nvSpPr>
          <p:cNvPr id="36" name="TextBox 35"/>
          <p:cNvSpPr txBox="1"/>
          <p:nvPr/>
        </p:nvSpPr>
        <p:spPr>
          <a:xfrm>
            <a:off x="688925" y="2229078"/>
            <a:ext cx="3594962" cy="369332"/>
          </a:xfrm>
          <a:prstGeom prst="rect">
            <a:avLst/>
          </a:prstGeom>
          <a:noFill/>
        </p:spPr>
        <p:txBody>
          <a:bodyPr wrap="square" rtlCol="0">
            <a:spAutoFit/>
          </a:bodyPr>
          <a:lstStyle/>
          <a:p>
            <a:r>
              <a:rPr lang="en-US">
                <a:solidFill>
                  <a:schemeClr val="bg1">
                    <a:lumMod val="50000"/>
                  </a:schemeClr>
                </a:solidFill>
              </a:rPr>
              <a:t>Enumerating all possible prefixes</a:t>
            </a:r>
          </a:p>
        </p:txBody>
      </p:sp>
      <p:sp>
        <p:nvSpPr>
          <p:cNvPr id="3" name="Rectangle 2"/>
          <p:cNvSpPr/>
          <p:nvPr/>
        </p:nvSpPr>
        <p:spPr>
          <a:xfrm>
            <a:off x="726976" y="3891071"/>
            <a:ext cx="4386137" cy="369332"/>
          </a:xfrm>
          <a:prstGeom prst="rect">
            <a:avLst/>
          </a:prstGeom>
        </p:spPr>
        <p:txBody>
          <a:bodyPr wrap="none">
            <a:spAutoFit/>
          </a:bodyPr>
          <a:lstStyle/>
          <a:p>
            <a:pPr>
              <a:buClr>
                <a:srgbClr val="CC9900"/>
              </a:buClr>
            </a:pPr>
            <a:r>
              <a:rPr lang="en-US" kern="0">
                <a:solidFill>
                  <a:schemeClr val="bg1">
                    <a:lumMod val="50000"/>
                  </a:schemeClr>
                </a:solidFill>
              </a:rPr>
              <a:t>Processing row (or column) after another</a:t>
            </a:r>
          </a:p>
        </p:txBody>
      </p:sp>
      <p:sp>
        <p:nvSpPr>
          <p:cNvPr id="37" name="Rectangle 36"/>
          <p:cNvSpPr/>
          <p:nvPr/>
        </p:nvSpPr>
        <p:spPr>
          <a:xfrm>
            <a:off x="683507" y="5936460"/>
            <a:ext cx="6736139" cy="369332"/>
          </a:xfrm>
          <a:prstGeom prst="rect">
            <a:avLst/>
          </a:prstGeom>
        </p:spPr>
        <p:txBody>
          <a:bodyPr wrap="none">
            <a:spAutoFit/>
          </a:bodyPr>
          <a:lstStyle/>
          <a:p>
            <a:pPr>
              <a:buClr>
                <a:srgbClr val="CC9900"/>
              </a:buClr>
            </a:pPr>
            <a:r>
              <a:rPr lang="en-US" kern="0">
                <a:solidFill>
                  <a:schemeClr val="bg1">
                    <a:lumMod val="50000"/>
                  </a:schemeClr>
                </a:solidFill>
              </a:rPr>
              <a:t>Number of differences is computed only at the </a:t>
            </a:r>
            <a:r>
              <a:rPr lang="en-US" kern="0" err="1">
                <a:solidFill>
                  <a:schemeClr val="bg1">
                    <a:lumMod val="50000"/>
                  </a:schemeClr>
                </a:solidFill>
              </a:rPr>
              <a:t>backtraking</a:t>
            </a:r>
            <a:r>
              <a:rPr lang="en-US" kern="0">
                <a:solidFill>
                  <a:schemeClr val="bg1">
                    <a:lumMod val="50000"/>
                  </a:schemeClr>
                </a:solidFill>
              </a:rPr>
              <a:t> step.</a:t>
            </a:r>
          </a:p>
        </p:txBody>
      </p:sp>
      <p:sp>
        <p:nvSpPr>
          <p:cNvPr id="39" name="Slide Number Placeholder 1">
            <a:extLst>
              <a:ext uri="{FF2B5EF4-FFF2-40B4-BE49-F238E27FC236}">
                <a16:creationId xmlns:a16="http://schemas.microsoft.com/office/drawing/2014/main" id="{D737BCD9-C4E7-9448-BA09-18778D808790}"/>
              </a:ext>
            </a:extLst>
          </p:cNvPr>
          <p:cNvSpPr>
            <a:spLocks noGrp="1"/>
          </p:cNvSpPr>
          <p:nvPr>
            <p:ph type="sldNum" sz="quarter" idx="11"/>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153</a:t>
            </a:fld>
            <a:endParaRPr lang="en-US" altLang="en-US"/>
          </a:p>
        </p:txBody>
      </p:sp>
      <p:sp>
        <p:nvSpPr>
          <p:cNvPr id="8" name="Rectangle 7">
            <a:extLst>
              <a:ext uri="{FF2B5EF4-FFF2-40B4-BE49-F238E27FC236}">
                <a16:creationId xmlns:a16="http://schemas.microsoft.com/office/drawing/2014/main" id="{4BBA9839-19EB-D04E-AE87-D6DE4E67D45D}"/>
              </a:ext>
            </a:extLst>
          </p:cNvPr>
          <p:cNvSpPr/>
          <p:nvPr/>
        </p:nvSpPr>
        <p:spPr>
          <a:xfrm>
            <a:off x="8623176" y="5085184"/>
            <a:ext cx="307072" cy="37778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0815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 (ASM)</a:t>
            </a:r>
          </a:p>
        </p:txBody>
      </p:sp>
      <p:sp>
        <p:nvSpPr>
          <p:cNvPr id="3" name="Content Placeholder 2"/>
          <p:cNvSpPr>
            <a:spLocks noGrp="1"/>
          </p:cNvSpPr>
          <p:nvPr>
            <p:ph idx="1"/>
          </p:nvPr>
        </p:nvSpPr>
        <p:spPr>
          <a:xfrm>
            <a:off x="366963" y="1060329"/>
            <a:ext cx="8410073" cy="5298907"/>
          </a:xfrm>
        </p:spPr>
        <p:txBody>
          <a:bodyPr>
            <a:noAutofit/>
          </a:bodyPr>
          <a:lstStyle/>
          <a:p>
            <a:pPr marL="0" indent="0">
              <a:lnSpc>
                <a:spcPct val="110000"/>
              </a:lnSpc>
              <a:spcBef>
                <a:spcPts val="0"/>
              </a:spcBef>
              <a:spcAft>
                <a:spcPts val="0"/>
              </a:spcAft>
              <a:buNone/>
            </a:pPr>
            <a:r>
              <a:rPr lang="en-US" sz="1800" b="1" dirty="0">
                <a:solidFill>
                  <a:prstClr val="black"/>
                </a:solidFill>
              </a:rPr>
              <a:t> Approximate string matching algorithms:</a:t>
            </a:r>
          </a:p>
          <a:p>
            <a:pPr marL="622300" indent="-285750">
              <a:lnSpc>
                <a:spcPct val="110000"/>
              </a:lnSpc>
              <a:spcBef>
                <a:spcPts val="0"/>
              </a:spcBef>
              <a:spcAft>
                <a:spcPts val="0"/>
              </a:spcAft>
            </a:pPr>
            <a:r>
              <a:rPr lang="en-US" sz="1800" i="1" dirty="0">
                <a:solidFill>
                  <a:prstClr val="black"/>
                </a:solidFill>
              </a:rPr>
              <a:t>Smith-Waterman (SW) </a:t>
            </a:r>
            <a:r>
              <a:rPr lang="en-US" sz="1800" dirty="0">
                <a:solidFill>
                  <a:prstClr val="black"/>
                </a:solidFill>
              </a:rPr>
              <a:t>algorithm [Smith+, Advances in Applied Mathematics 1981]</a:t>
            </a:r>
          </a:p>
          <a:p>
            <a:pPr marL="977900" lvl="1" indent="-285750">
              <a:lnSpc>
                <a:spcPct val="110000"/>
              </a:lnSpc>
              <a:spcBef>
                <a:spcPts val="0"/>
              </a:spcBef>
              <a:spcAft>
                <a:spcPts val="0"/>
              </a:spcAft>
            </a:pPr>
            <a:r>
              <a:rPr lang="en-US" dirty="0">
                <a:solidFill>
                  <a:prstClr val="black"/>
                </a:solidFill>
              </a:rPr>
              <a:t>Dynamic programming (DP) algorithm, with quadratic time and space complexity</a:t>
            </a:r>
          </a:p>
          <a:p>
            <a:pPr marL="977900" lvl="1" indent="-285750">
              <a:lnSpc>
                <a:spcPct val="110000"/>
              </a:lnSpc>
              <a:spcBef>
                <a:spcPts val="0"/>
              </a:spcBef>
              <a:spcAft>
                <a:spcPts val="0"/>
              </a:spcAft>
            </a:pPr>
            <a:r>
              <a:rPr lang="en-US" dirty="0">
                <a:solidFill>
                  <a:prstClr val="black"/>
                </a:solidFill>
              </a:rPr>
              <a:t>Common algorithm used by read mappers</a:t>
            </a:r>
          </a:p>
          <a:p>
            <a:pPr marL="622300" indent="-285750">
              <a:lnSpc>
                <a:spcPct val="110000"/>
              </a:lnSpc>
              <a:spcBef>
                <a:spcPts val="0"/>
              </a:spcBef>
              <a:spcAft>
                <a:spcPts val="0"/>
              </a:spcAft>
            </a:pPr>
            <a:endParaRPr lang="en-US" sz="1800" i="1" dirty="0">
              <a:solidFill>
                <a:prstClr val="black"/>
              </a:solidFill>
            </a:endParaRPr>
          </a:p>
          <a:p>
            <a:pPr marL="622300" indent="-285750">
              <a:lnSpc>
                <a:spcPct val="110000"/>
              </a:lnSpc>
              <a:spcBef>
                <a:spcPts val="0"/>
              </a:spcBef>
              <a:spcAft>
                <a:spcPts val="0"/>
              </a:spcAft>
            </a:pPr>
            <a:r>
              <a:rPr lang="en-US" sz="1800" i="1" dirty="0">
                <a:solidFill>
                  <a:prstClr val="black"/>
                </a:solidFill>
              </a:rPr>
              <a:t>Myers’ bitvector </a:t>
            </a:r>
            <a:r>
              <a:rPr lang="en-US" sz="1800" dirty="0">
                <a:solidFill>
                  <a:prstClr val="black"/>
                </a:solidFill>
              </a:rPr>
              <a:t>algorithm [Myers, Journal of the ACM 1999]</a:t>
            </a:r>
          </a:p>
          <a:p>
            <a:pPr marL="977900" lvl="1" indent="-285750">
              <a:lnSpc>
                <a:spcPct val="110000"/>
              </a:lnSpc>
              <a:spcBef>
                <a:spcPts val="0"/>
              </a:spcBef>
              <a:spcAft>
                <a:spcPts val="0"/>
              </a:spcAft>
            </a:pPr>
            <a:r>
              <a:rPr lang="en-US" dirty="0">
                <a:solidFill>
                  <a:prstClr val="black"/>
                </a:solidFill>
              </a:rPr>
              <a:t>Transformed version of SW algorithm into bitvectors and bitwise operations</a:t>
            </a:r>
          </a:p>
          <a:p>
            <a:pPr marL="622300" indent="-285750">
              <a:lnSpc>
                <a:spcPct val="110000"/>
              </a:lnSpc>
              <a:spcBef>
                <a:spcPts val="0"/>
              </a:spcBef>
              <a:spcAft>
                <a:spcPts val="0"/>
              </a:spcAft>
            </a:pPr>
            <a:endParaRPr lang="en-US" sz="1800" i="1" dirty="0">
              <a:solidFill>
                <a:prstClr val="black"/>
              </a:solidFill>
            </a:endParaRPr>
          </a:p>
          <a:p>
            <a:pPr marL="622300" indent="-285750">
              <a:lnSpc>
                <a:spcPct val="110000"/>
              </a:lnSpc>
              <a:spcBef>
                <a:spcPts val="0"/>
              </a:spcBef>
              <a:spcAft>
                <a:spcPts val="0"/>
              </a:spcAft>
            </a:pPr>
            <a:r>
              <a:rPr lang="en-US" sz="1800" i="1" dirty="0">
                <a:solidFill>
                  <a:prstClr val="black"/>
                </a:solidFill>
              </a:rPr>
              <a:t>Bitap</a:t>
            </a:r>
            <a:r>
              <a:rPr lang="en-US" sz="1800" dirty="0">
                <a:solidFill>
                  <a:prstClr val="black"/>
                </a:solidFill>
              </a:rPr>
              <a:t> algorithm [</a:t>
            </a:r>
            <a:r>
              <a:rPr lang="en-US" sz="1800" dirty="0" err="1">
                <a:solidFill>
                  <a:prstClr val="black"/>
                </a:solidFill>
              </a:rPr>
              <a:t>Baeza</a:t>
            </a:r>
            <a:r>
              <a:rPr lang="en-US" sz="1800" dirty="0">
                <a:solidFill>
                  <a:prstClr val="black"/>
                </a:solidFill>
              </a:rPr>
              <a:t>-Yates+, Communications of the ACM 1992]</a:t>
            </a:r>
          </a:p>
          <a:p>
            <a:pPr marL="977900" lvl="1" indent="-285750">
              <a:lnSpc>
                <a:spcPct val="110000"/>
              </a:lnSpc>
              <a:spcBef>
                <a:spcPts val="0"/>
              </a:spcBef>
              <a:spcAft>
                <a:spcPts val="0"/>
              </a:spcAft>
            </a:pPr>
            <a:r>
              <a:rPr lang="en-US" dirty="0">
                <a:solidFill>
                  <a:prstClr val="black"/>
                </a:solidFill>
              </a:rPr>
              <a:t>[Wu+, Communications of the ACM 1992] extended </a:t>
            </a:r>
            <a:r>
              <a:rPr lang="en-US" i="1" dirty="0">
                <a:solidFill>
                  <a:prstClr val="black"/>
                </a:solidFill>
              </a:rPr>
              <a:t>Bitap</a:t>
            </a:r>
            <a:r>
              <a:rPr lang="en-US" dirty="0">
                <a:solidFill>
                  <a:prstClr val="black"/>
                </a:solidFill>
              </a:rPr>
              <a:t> to perform approximate string matching</a:t>
            </a:r>
          </a:p>
          <a:p>
            <a:pPr marL="977900" lvl="1" indent="-285750">
              <a:lnSpc>
                <a:spcPct val="110000"/>
              </a:lnSpc>
              <a:spcBef>
                <a:spcPts val="0"/>
              </a:spcBef>
              <a:spcAft>
                <a:spcPts val="0"/>
              </a:spcAft>
            </a:pPr>
            <a:r>
              <a:rPr lang="en-US" dirty="0">
                <a:solidFill>
                  <a:prstClr val="black"/>
                </a:solidFill>
              </a:rPr>
              <a:t>Bitvectors and bitwise operations</a:t>
            </a:r>
          </a:p>
          <a:p>
            <a:pPr marL="977900" lvl="1" indent="-285750">
              <a:lnSpc>
                <a:spcPct val="110000"/>
              </a:lnSpc>
              <a:spcBef>
                <a:spcPts val="0"/>
              </a:spcBef>
              <a:spcAft>
                <a:spcPts val="0"/>
              </a:spcAft>
            </a:pPr>
            <a:endParaRPr lang="en-US" dirty="0">
              <a:solidFill>
                <a:prstClr val="black"/>
              </a:solidFill>
            </a:endParaRPr>
          </a:p>
          <a:p>
            <a:pPr marL="0" indent="0">
              <a:lnSpc>
                <a:spcPct val="110000"/>
              </a:lnSpc>
              <a:spcBef>
                <a:spcPts val="0"/>
              </a:spcBef>
              <a:spcAft>
                <a:spcPts val="0"/>
              </a:spcAft>
              <a:buNone/>
            </a:pPr>
            <a:r>
              <a:rPr lang="en-US" sz="1800" dirty="0">
                <a:solidFill>
                  <a:prstClr val="black"/>
                </a:solidFill>
              </a:rPr>
              <a:t> We have focused on the </a:t>
            </a:r>
            <a:r>
              <a:rPr lang="en-US" sz="1800" i="1" dirty="0">
                <a:solidFill>
                  <a:prstClr val="black"/>
                </a:solidFill>
              </a:rPr>
              <a:t>Bitap</a:t>
            </a:r>
            <a:r>
              <a:rPr lang="en-US" sz="1800" dirty="0">
                <a:solidFill>
                  <a:prstClr val="black"/>
                </a:solidFill>
              </a:rPr>
              <a:t> algorithm.</a:t>
            </a:r>
          </a:p>
          <a:p>
            <a:pPr marL="342900" indent="0">
              <a:lnSpc>
                <a:spcPct val="110000"/>
              </a:lnSpc>
              <a:spcBef>
                <a:spcPts val="0"/>
              </a:spcBef>
              <a:spcAft>
                <a:spcPts val="0"/>
              </a:spcAft>
              <a:buNone/>
            </a:pPr>
            <a:r>
              <a:rPr lang="en-US" sz="1800" dirty="0">
                <a:solidFill>
                  <a:prstClr val="black"/>
                </a:solidFill>
                <a:sym typeface="Wingdings" panose="05000000000000000000" pitchFamily="2" charset="2"/>
              </a:rPr>
              <a:t> </a:t>
            </a:r>
            <a:r>
              <a:rPr lang="en-US" sz="1800" dirty="0">
                <a:solidFill>
                  <a:prstClr val="black"/>
                </a:solidFill>
              </a:rPr>
              <a:t>Reason: </a:t>
            </a:r>
            <a:r>
              <a:rPr lang="en-US" sz="1800" i="1" dirty="0">
                <a:solidFill>
                  <a:prstClr val="black"/>
                </a:solidFill>
              </a:rPr>
              <a:t>Bitap</a:t>
            </a:r>
            <a:r>
              <a:rPr lang="en-US" sz="1800" dirty="0">
                <a:solidFill>
                  <a:prstClr val="black"/>
                </a:solidFill>
              </a:rPr>
              <a:t> algorithm can perform ASM with </a:t>
            </a:r>
            <a:r>
              <a:rPr lang="en-US" sz="1800" dirty="0">
                <a:solidFill>
                  <a:srgbClr val="0070C0"/>
                </a:solidFill>
              </a:rPr>
              <a:t>fast and simple bitwise operations</a:t>
            </a:r>
            <a:r>
              <a:rPr lang="en-US" sz="1800" dirty="0">
                <a:solidFill>
                  <a:schemeClr val="tx1"/>
                </a:solidFill>
              </a:rPr>
              <a:t>,</a:t>
            </a:r>
            <a:r>
              <a:rPr lang="en-US" sz="1800" dirty="0">
                <a:solidFill>
                  <a:srgbClr val="0070C0"/>
                </a:solidFill>
              </a:rPr>
              <a:t> </a:t>
            </a:r>
            <a:r>
              <a:rPr lang="en-US" sz="1800" dirty="0">
                <a:solidFill>
                  <a:schemeClr val="tx1"/>
                </a:solidFill>
              </a:rPr>
              <a:t>which makes it amenable to efficient hardware acceleration.</a:t>
            </a:r>
          </a:p>
        </p:txBody>
      </p:sp>
      <p:sp>
        <p:nvSpPr>
          <p:cNvPr id="4" name="Slide Number Placeholder 3">
            <a:extLst>
              <a:ext uri="{FF2B5EF4-FFF2-40B4-BE49-F238E27FC236}">
                <a16:creationId xmlns:a16="http://schemas.microsoft.com/office/drawing/2014/main" id="{96E016F9-77DD-B94A-A3C0-0493E79518BC}"/>
              </a:ext>
            </a:extLst>
          </p:cNvPr>
          <p:cNvSpPr>
            <a:spLocks noGrp="1"/>
          </p:cNvSpPr>
          <p:nvPr>
            <p:ph type="sldNum" sz="quarter" idx="10"/>
          </p:nvPr>
        </p:nvSpPr>
        <p:spPr/>
        <p:txBody>
          <a:bodyPr/>
          <a:lstStyle/>
          <a:p>
            <a:fld id="{BE67019E-6B59-9444-A8F8-0CFAB6B6981D}" type="slidenum">
              <a:rPr lang="en-US" smtClean="0"/>
              <a:pPr/>
              <a:t>154</a:t>
            </a:fld>
            <a:endParaRPr lang="en-US" dirty="0"/>
          </a:p>
        </p:txBody>
      </p:sp>
    </p:spTree>
    <p:extLst>
      <p:ext uri="{BB962C8B-B14F-4D97-AF65-F5344CB8AC3E}">
        <p14:creationId xmlns:p14="http://schemas.microsoft.com/office/powerpoint/2010/main" val="38634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22961" y="1500138"/>
            <a:ext cx="7519168" cy="4784385"/>
          </a:xfrm>
          <a:prstGeom prst="rect">
            <a:avLst/>
          </a:prstGeom>
        </p:spPr>
      </p:pic>
      <p:sp>
        <p:nvSpPr>
          <p:cNvPr id="2" name="Title 1"/>
          <p:cNvSpPr>
            <a:spLocks noGrp="1"/>
          </p:cNvSpPr>
          <p:nvPr>
            <p:ph type="title"/>
          </p:nvPr>
        </p:nvSpPr>
        <p:spPr/>
        <p:txBody>
          <a:bodyPr>
            <a:normAutofit fontScale="90000"/>
          </a:bodyPr>
          <a:lstStyle/>
          <a:p>
            <a:r>
              <a:rPr lang="en-US" dirty="0"/>
              <a:t>CPU Systems</a:t>
            </a:r>
          </a:p>
        </p:txBody>
      </p:sp>
      <p:pic>
        <p:nvPicPr>
          <p:cNvPr id="15" name="Picture 14"/>
          <p:cNvPicPr>
            <a:picLocks noChangeAspect="1"/>
          </p:cNvPicPr>
          <p:nvPr/>
        </p:nvPicPr>
        <p:blipFill>
          <a:blip r:embed="rId3"/>
          <a:stretch>
            <a:fillRect/>
          </a:stretch>
        </p:blipFill>
        <p:spPr>
          <a:xfrm>
            <a:off x="822959" y="1500137"/>
            <a:ext cx="7519168" cy="4784385"/>
          </a:xfrm>
          <a:prstGeom prst="rect">
            <a:avLst/>
          </a:prstGeom>
        </p:spPr>
      </p:pic>
      <p:sp>
        <p:nvSpPr>
          <p:cNvPr id="8" name="TextBox 7"/>
          <p:cNvSpPr txBox="1"/>
          <p:nvPr/>
        </p:nvSpPr>
        <p:spPr>
          <a:xfrm>
            <a:off x="822960" y="3551277"/>
            <a:ext cx="7519168" cy="594360"/>
          </a:xfrm>
          <a:prstGeom prst="roundRect">
            <a:avLst/>
          </a:prstGeom>
          <a:solidFill>
            <a:srgbClr val="FD9208"/>
          </a:solidFill>
          <a:ln>
            <a:noFill/>
          </a:ln>
        </p:spPr>
        <p:txBody>
          <a:bodyPr wrap="square" tIns="91440" rtlCol="0">
            <a:noAutofit/>
          </a:bodyPr>
          <a:lstStyle>
            <a:defPPr>
              <a:defRPr lang="en-US"/>
            </a:defPPr>
            <a:lvl1pPr algn="ctr">
              <a:defRPr sz="2500" b="1">
                <a:solidFill>
                  <a:schemeClr val="bg1"/>
                </a:solidFill>
              </a:defRPr>
            </a:lvl1pPr>
          </a:lstStyle>
          <a:p>
            <a:r>
              <a:rPr lang="en-US" dirty="0"/>
              <a:t>Plenty of cache per core</a:t>
            </a:r>
          </a:p>
        </p:txBody>
      </p:sp>
      <p:sp>
        <p:nvSpPr>
          <p:cNvPr id="9" name="TextBox 8"/>
          <p:cNvSpPr txBox="1"/>
          <p:nvPr/>
        </p:nvSpPr>
        <p:spPr>
          <a:xfrm>
            <a:off x="822960" y="4201521"/>
            <a:ext cx="7519168" cy="594360"/>
          </a:xfrm>
          <a:prstGeom prst="roundRect">
            <a:avLst/>
          </a:prstGeom>
          <a:solidFill>
            <a:srgbClr val="FD9208"/>
          </a:solidFill>
          <a:ln>
            <a:noFill/>
          </a:ln>
        </p:spPr>
        <p:txBody>
          <a:bodyPr wrap="square" tIns="91440" rtlCol="0">
            <a:noAutofit/>
          </a:bodyPr>
          <a:lstStyle>
            <a:defPPr>
              <a:defRPr lang="en-US"/>
            </a:defPPr>
            <a:lvl1pPr algn="ctr">
              <a:defRPr sz="2500" b="1">
                <a:solidFill>
                  <a:schemeClr val="bg1"/>
                </a:solidFill>
              </a:defRPr>
            </a:lvl1pPr>
          </a:lstStyle>
          <a:p>
            <a:r>
              <a:rPr lang="en-US" dirty="0"/>
              <a:t>Low latency, low throughput processors</a:t>
            </a:r>
          </a:p>
        </p:txBody>
      </p:sp>
      <p:sp>
        <p:nvSpPr>
          <p:cNvPr id="10" name="TextBox 9"/>
          <p:cNvSpPr txBox="1"/>
          <p:nvPr/>
        </p:nvSpPr>
        <p:spPr>
          <a:xfrm>
            <a:off x="822960" y="2899650"/>
            <a:ext cx="7519168" cy="595743"/>
          </a:xfrm>
          <a:prstGeom prst="roundRect">
            <a:avLst/>
          </a:prstGeom>
          <a:solidFill>
            <a:srgbClr val="FD9208"/>
          </a:solidFill>
          <a:ln>
            <a:noFill/>
          </a:ln>
        </p:spPr>
        <p:txBody>
          <a:bodyPr wrap="square" tIns="91440" rtlCol="0">
            <a:noAutofit/>
          </a:bodyPr>
          <a:lstStyle/>
          <a:p>
            <a:pPr algn="ctr"/>
            <a:r>
              <a:rPr lang="en-US" sz="2500" b="1" dirty="0">
                <a:solidFill>
                  <a:schemeClr val="bg1"/>
                </a:solidFill>
              </a:rPr>
              <a:t>Less compute, more cache</a:t>
            </a:r>
          </a:p>
        </p:txBody>
      </p:sp>
      <p:sp>
        <p:nvSpPr>
          <p:cNvPr id="3" name="Slide Number Placeholder 2">
            <a:extLst>
              <a:ext uri="{FF2B5EF4-FFF2-40B4-BE49-F238E27FC236}">
                <a16:creationId xmlns:a16="http://schemas.microsoft.com/office/drawing/2014/main" id="{37D713A0-A9FF-6744-B9B9-B3699D5747E7}"/>
              </a:ext>
            </a:extLst>
          </p:cNvPr>
          <p:cNvSpPr>
            <a:spLocks noGrp="1"/>
          </p:cNvSpPr>
          <p:nvPr>
            <p:ph type="sldNum" sz="quarter" idx="10"/>
          </p:nvPr>
        </p:nvSpPr>
        <p:spPr/>
        <p:txBody>
          <a:bodyPr/>
          <a:lstStyle/>
          <a:p>
            <a:fld id="{BE67019E-6B59-9444-A8F8-0CFAB6B6981D}" type="slidenum">
              <a:rPr lang="en-US" smtClean="0"/>
              <a:pPr/>
              <a:t>155</a:t>
            </a:fld>
            <a:endParaRPr lang="en-US" dirty="0"/>
          </a:p>
        </p:txBody>
      </p:sp>
    </p:spTree>
    <p:extLst>
      <p:ext uri="{BB962C8B-B14F-4D97-AF65-F5344CB8AC3E}">
        <p14:creationId xmlns:p14="http://schemas.microsoft.com/office/powerpoint/2010/main" val="87698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Evaluation Methodology (CPU-bitap)</a:t>
            </a:r>
          </a:p>
        </p:txBody>
      </p:sp>
      <p:sp>
        <p:nvSpPr>
          <p:cNvPr id="3" name="Content Placeholder 2"/>
          <p:cNvSpPr>
            <a:spLocks noGrp="1"/>
          </p:cNvSpPr>
          <p:nvPr>
            <p:ph idx="1"/>
          </p:nvPr>
        </p:nvSpPr>
        <p:spPr>
          <a:xfrm>
            <a:off x="822959" y="1441260"/>
            <a:ext cx="3297095" cy="4690600"/>
          </a:xfrm>
        </p:spPr>
        <p:txBody>
          <a:bodyPr>
            <a:noAutofit/>
          </a:bodyPr>
          <a:lstStyle/>
          <a:p>
            <a:pPr marL="284163" indent="-284163">
              <a:buFont typeface="Wingdings" panose="05000000000000000000" pitchFamily="2" charset="2"/>
              <a:buChar char="Ø"/>
            </a:pPr>
            <a:r>
              <a:rPr lang="en-US" sz="1600" b="1" dirty="0" err="1"/>
              <a:t>Vtune</a:t>
            </a:r>
            <a:r>
              <a:rPr lang="en-US" sz="1600" b="1" dirty="0"/>
              <a:t> analysis on a real system</a:t>
            </a:r>
          </a:p>
          <a:p>
            <a:pPr marL="568325" lvl="1" indent="-284163">
              <a:buFont typeface="Wingdings" panose="05000000000000000000" pitchFamily="2" charset="2"/>
              <a:buChar char="q"/>
            </a:pPr>
            <a:r>
              <a:rPr lang="en-US" sz="1600" b="1" dirty="0"/>
              <a:t>System Configuration: </a:t>
            </a:r>
          </a:p>
          <a:p>
            <a:pPr marL="746125" lvl="2" indent="-177800">
              <a:buFont typeface="Courier New" panose="02070309020205020404" pitchFamily="49" charset="0"/>
              <a:buChar char="o"/>
            </a:pPr>
            <a:r>
              <a:rPr lang="en-US" sz="1600" dirty="0"/>
              <a:t>Intel Core i5-6600K CPU </a:t>
            </a:r>
          </a:p>
          <a:p>
            <a:pPr marL="746125" lvl="2" indent="0">
              <a:buNone/>
            </a:pPr>
            <a:r>
              <a:rPr lang="en-US" sz="1600" dirty="0"/>
              <a:t>@ 3.50GHz (</a:t>
            </a:r>
            <a:r>
              <a:rPr lang="en-US" sz="1600" dirty="0" err="1"/>
              <a:t>Skylake</a:t>
            </a:r>
            <a:r>
              <a:rPr lang="en-US" sz="1600" dirty="0"/>
              <a:t>)</a:t>
            </a:r>
          </a:p>
          <a:p>
            <a:pPr marL="746125" lvl="2" indent="-177800">
              <a:buFont typeface="Courier New" panose="02070309020205020404" pitchFamily="49" charset="0"/>
              <a:buChar char="o"/>
            </a:pPr>
            <a:r>
              <a:rPr lang="en-US" sz="1600" dirty="0"/>
              <a:t>Single socket, 4 physical cores, 1 thread per core</a:t>
            </a:r>
          </a:p>
          <a:p>
            <a:pPr marL="746125" lvl="2" indent="-177800">
              <a:buFont typeface="Courier New" panose="02070309020205020404" pitchFamily="49" charset="0"/>
              <a:buChar char="o"/>
            </a:pPr>
            <a:r>
              <a:rPr lang="en-US" sz="1600" dirty="0"/>
              <a:t>32KB L1 private caches, 256KB L2 private caches, 6MB shared LLC</a:t>
            </a:r>
          </a:p>
          <a:p>
            <a:pPr marL="746125" lvl="2" indent="-177800">
              <a:buFont typeface="Courier New" panose="02070309020205020404" pitchFamily="49" charset="0"/>
              <a:buChar char="o"/>
            </a:pPr>
            <a:r>
              <a:rPr lang="en-US" sz="1600" dirty="0"/>
              <a:t>32GB main memory</a:t>
            </a:r>
          </a:p>
          <a:p>
            <a:pPr marL="568325" lvl="1" indent="-284163">
              <a:buFont typeface="Wingdings" panose="05000000000000000000" pitchFamily="2" charset="2"/>
              <a:buChar char="q"/>
            </a:pPr>
            <a:r>
              <a:rPr lang="en-US" sz="1600" b="1" dirty="0"/>
              <a:t>Analysis Details:</a:t>
            </a:r>
          </a:p>
          <a:p>
            <a:pPr marL="746125" lvl="2" indent="-177800">
              <a:buFont typeface="Courier New" panose="02070309020205020404" pitchFamily="49" charset="0"/>
              <a:buChar char="o"/>
            </a:pPr>
            <a:r>
              <a:rPr lang="en-US" sz="1600" dirty="0"/>
              <a:t>HPC performance characterization</a:t>
            </a:r>
          </a:p>
          <a:p>
            <a:pPr marL="746125" lvl="2" indent="-177800">
              <a:buFont typeface="Courier New" panose="02070309020205020404" pitchFamily="49" charset="0"/>
              <a:buChar char="o"/>
            </a:pPr>
            <a:r>
              <a:rPr lang="en-US" sz="1600" dirty="0"/>
              <a:t>Hardware events for MPKIs and cache hit/miss rates of each level of cache</a:t>
            </a:r>
          </a:p>
          <a:p>
            <a:pPr marL="746125" lvl="2" indent="-177800">
              <a:buFont typeface="Courier New" panose="02070309020205020404" pitchFamily="49" charset="0"/>
              <a:buChar char="o"/>
            </a:pPr>
            <a:r>
              <a:rPr lang="en-US" sz="1600" dirty="0"/>
              <a:t>Hotspot analysis</a:t>
            </a:r>
          </a:p>
        </p:txBody>
      </p:sp>
      <p:sp>
        <p:nvSpPr>
          <p:cNvPr id="6" name="Content Placeholder 2"/>
          <p:cNvSpPr txBox="1">
            <a:spLocks/>
          </p:cNvSpPr>
          <p:nvPr/>
        </p:nvSpPr>
        <p:spPr>
          <a:xfrm>
            <a:off x="4351282" y="1441260"/>
            <a:ext cx="4277711" cy="46906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Intel Clear" panose="020B0604020203020204" pitchFamily="34" charset="0"/>
                <a:ea typeface="Intel Clear" panose="020B0604020203020204" pitchFamily="34" charset="0"/>
                <a:cs typeface="Intel Clear" panose="020B0604020203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Intel Clear" panose="020B0604020203020204" pitchFamily="34" charset="0"/>
                <a:ea typeface="Intel Clear" panose="020B0604020203020204" pitchFamily="34" charset="0"/>
                <a:cs typeface="Intel Clear" panose="020B0604020203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Intel Clear" panose="020B0604020203020204" pitchFamily="34" charset="0"/>
                <a:ea typeface="Intel Clear" panose="020B0604020203020204" pitchFamily="34" charset="0"/>
                <a:cs typeface="Intel Clear" panose="020B0604020203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Intel Clear" panose="020B0604020203020204" pitchFamily="34" charset="0"/>
                <a:ea typeface="Intel Clear" panose="020B0604020203020204" pitchFamily="34" charset="0"/>
                <a:cs typeface="Intel Clear" panose="020B0604020203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Intel Clear" panose="020B0604020203020204" pitchFamily="34" charset="0"/>
                <a:ea typeface="Intel Clear" panose="020B0604020203020204" pitchFamily="34" charset="0"/>
                <a:cs typeface="Intel Clear" panose="020B060402020302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4163" indent="-284163">
              <a:buFont typeface="Wingdings" panose="05000000000000000000" pitchFamily="2" charset="2"/>
              <a:buChar char="Ø"/>
            </a:pPr>
            <a:r>
              <a:rPr lang="en-US" sz="1600" b="1" dirty="0"/>
              <a:t>Gem5 + </a:t>
            </a:r>
            <a:r>
              <a:rPr lang="en-US" sz="1600" b="1" dirty="0" err="1"/>
              <a:t>Ramulator</a:t>
            </a:r>
            <a:r>
              <a:rPr lang="en-US" sz="1600" b="1" dirty="0"/>
              <a:t> Simulations</a:t>
            </a:r>
          </a:p>
          <a:p>
            <a:pPr marL="578358" lvl="1" indent="-285750">
              <a:buFont typeface="Wingdings" panose="05000000000000000000" pitchFamily="2" charset="2"/>
              <a:buChar char="q"/>
            </a:pPr>
            <a:r>
              <a:rPr lang="en-US" sz="1600" b="1" dirty="0"/>
              <a:t>Gem5 Configuration:</a:t>
            </a:r>
          </a:p>
          <a:p>
            <a:pPr marL="760413" lvl="2" indent="-192088">
              <a:buFont typeface="Courier New" panose="02070309020205020404" pitchFamily="49" charset="0"/>
              <a:buChar char="o"/>
            </a:pPr>
            <a:r>
              <a:rPr lang="en-US" sz="1600" dirty="0"/>
              <a:t>CPU type: O3 (detailed)</a:t>
            </a:r>
          </a:p>
          <a:p>
            <a:pPr marL="760413" lvl="2" indent="-192088">
              <a:buFont typeface="Courier New" panose="02070309020205020404" pitchFamily="49" charset="0"/>
              <a:buChar char="o"/>
            </a:pPr>
            <a:r>
              <a:rPr lang="en-US" sz="1600" dirty="0"/>
              <a:t>Number of cores= Number of threads = 1, 2, 4, 8, 16, 32, 64</a:t>
            </a:r>
          </a:p>
          <a:p>
            <a:pPr marL="760413" lvl="2" indent="-192088">
              <a:buFont typeface="Courier New" panose="02070309020205020404" pitchFamily="49" charset="0"/>
              <a:buChar char="o"/>
            </a:pPr>
            <a:r>
              <a:rPr lang="en-US" sz="1600" dirty="0"/>
              <a:t>Private L1 size = 64KB each</a:t>
            </a:r>
          </a:p>
          <a:p>
            <a:pPr marL="760413" lvl="2" indent="-192088">
              <a:buFont typeface="Courier New" panose="02070309020205020404" pitchFamily="49" charset="0"/>
              <a:buChar char="o"/>
            </a:pPr>
            <a:r>
              <a:rPr lang="en-US" sz="1600" dirty="0"/>
              <a:t>Private L2 size = 512KB each</a:t>
            </a:r>
          </a:p>
          <a:p>
            <a:pPr marL="760413" lvl="2" indent="-192088">
              <a:buFont typeface="Courier New" panose="02070309020205020404" pitchFamily="49" charset="0"/>
              <a:buChar char="o"/>
            </a:pPr>
            <a:r>
              <a:rPr lang="en-US" sz="1600" dirty="0"/>
              <a:t>Shared L3 size = # cores * 1MB</a:t>
            </a:r>
          </a:p>
          <a:p>
            <a:pPr marL="760413" lvl="2" indent="-192088">
              <a:buFont typeface="Courier New" panose="02070309020205020404" pitchFamily="49" charset="0"/>
              <a:buChar char="o"/>
            </a:pPr>
            <a:r>
              <a:rPr lang="en-US" sz="1600" dirty="0"/>
              <a:t>Main memory type = LPDDR4 vs. HBM</a:t>
            </a:r>
          </a:p>
          <a:p>
            <a:pPr marL="760413" lvl="2" indent="-192088">
              <a:buFont typeface="Courier New" panose="02070309020205020404" pitchFamily="49" charset="0"/>
              <a:buChar char="o"/>
            </a:pPr>
            <a:r>
              <a:rPr lang="en-US" sz="1600" dirty="0"/>
              <a:t>Main memory size = 16GB</a:t>
            </a:r>
          </a:p>
          <a:p>
            <a:pPr marL="578358" lvl="1" indent="-285750">
              <a:buFont typeface="Wingdings" panose="05000000000000000000" pitchFamily="2" charset="2"/>
              <a:buChar char="q"/>
            </a:pPr>
            <a:r>
              <a:rPr lang="en-US" sz="1600" b="1" dirty="0"/>
              <a:t>Analysis Details:</a:t>
            </a:r>
          </a:p>
          <a:p>
            <a:pPr marL="750888" lvl="2" indent="-182563">
              <a:buFont typeface="Courier New" panose="02070309020205020404" pitchFamily="49" charset="0"/>
              <a:buChar char="o"/>
            </a:pPr>
            <a:r>
              <a:rPr lang="en-US" sz="1600" dirty="0"/>
              <a:t>Execution-driven simulation </a:t>
            </a:r>
          </a:p>
          <a:p>
            <a:pPr marL="750888" lvl="2" indent="-182563">
              <a:buFont typeface="Courier New" panose="02070309020205020404" pitchFamily="49" charset="0"/>
              <a:buChar char="o"/>
            </a:pPr>
            <a:r>
              <a:rPr lang="en-US" sz="1600" dirty="0"/>
              <a:t>Scalability, memory-intensity (cache usage, memory bandwidth, and memory latency) and possible bottlenecks analysis</a:t>
            </a:r>
          </a:p>
          <a:p>
            <a:pPr marL="914400" lvl="3" indent="-163513">
              <a:buFont typeface="Wingdings" panose="05000000000000000000" pitchFamily="2" charset="2"/>
              <a:buChar char="§"/>
            </a:pPr>
            <a:r>
              <a:rPr lang="en-US" sz="1600" dirty="0"/>
              <a:t>With and without L2/L3 caches</a:t>
            </a:r>
          </a:p>
        </p:txBody>
      </p:sp>
      <p:sp>
        <p:nvSpPr>
          <p:cNvPr id="5" name="Slide Number Placeholder 4">
            <a:extLst>
              <a:ext uri="{FF2B5EF4-FFF2-40B4-BE49-F238E27FC236}">
                <a16:creationId xmlns:a16="http://schemas.microsoft.com/office/drawing/2014/main" id="{88FD6B7C-07FE-F84E-8149-8CA4BD131BCA}"/>
              </a:ext>
            </a:extLst>
          </p:cNvPr>
          <p:cNvSpPr>
            <a:spLocks noGrp="1"/>
          </p:cNvSpPr>
          <p:nvPr>
            <p:ph type="sldNum" sz="quarter" idx="10"/>
          </p:nvPr>
        </p:nvSpPr>
        <p:spPr/>
        <p:txBody>
          <a:bodyPr/>
          <a:lstStyle/>
          <a:p>
            <a:fld id="{BE67019E-6B59-9444-A8F8-0CFAB6B6981D}" type="slidenum">
              <a:rPr lang="en-US" smtClean="0"/>
              <a:pPr/>
              <a:t>156</a:t>
            </a:fld>
            <a:endParaRPr lang="en-US" dirty="0"/>
          </a:p>
        </p:txBody>
      </p:sp>
    </p:spTree>
    <p:extLst>
      <p:ext uri="{BB962C8B-B14F-4D97-AF65-F5344CB8AC3E}">
        <p14:creationId xmlns:p14="http://schemas.microsoft.com/office/powerpoint/2010/main" val="26720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(CPU-bitap)</a:t>
            </a:r>
          </a:p>
        </p:txBody>
      </p:sp>
      <p:pic>
        <p:nvPicPr>
          <p:cNvPr id="6" name="Picture 5"/>
          <p:cNvPicPr>
            <a:picLocks noChangeAspect="1"/>
          </p:cNvPicPr>
          <p:nvPr/>
        </p:nvPicPr>
        <p:blipFill>
          <a:blip r:embed="rId2"/>
          <a:stretch>
            <a:fillRect/>
          </a:stretch>
        </p:blipFill>
        <p:spPr>
          <a:xfrm>
            <a:off x="919525" y="1891150"/>
            <a:ext cx="7350669" cy="4022191"/>
          </a:xfrm>
          <a:prstGeom prst="rect">
            <a:avLst/>
          </a:prstGeom>
        </p:spPr>
      </p:pic>
      <p:sp>
        <p:nvSpPr>
          <p:cNvPr id="5" name="Slide Number Placeholder 4">
            <a:extLst>
              <a:ext uri="{FF2B5EF4-FFF2-40B4-BE49-F238E27FC236}">
                <a16:creationId xmlns:a16="http://schemas.microsoft.com/office/drawing/2014/main" id="{444CA64B-C6C7-3F4C-A572-E69BFE04BA0A}"/>
              </a:ext>
            </a:extLst>
          </p:cNvPr>
          <p:cNvSpPr>
            <a:spLocks noGrp="1"/>
          </p:cNvSpPr>
          <p:nvPr>
            <p:ph type="sldNum" sz="quarter" idx="10"/>
          </p:nvPr>
        </p:nvSpPr>
        <p:spPr/>
        <p:txBody>
          <a:bodyPr/>
          <a:lstStyle/>
          <a:p>
            <a:fld id="{BE67019E-6B59-9444-A8F8-0CFAB6B6981D}" type="slidenum">
              <a:rPr lang="en-US" smtClean="0"/>
              <a:pPr/>
              <a:t>157</a:t>
            </a:fld>
            <a:endParaRPr lang="en-US" dirty="0"/>
          </a:p>
        </p:txBody>
      </p:sp>
    </p:spTree>
    <p:extLst>
      <p:ext uri="{BB962C8B-B14F-4D97-AF65-F5344CB8AC3E}">
        <p14:creationId xmlns:p14="http://schemas.microsoft.com/office/powerpoint/2010/main" val="41946249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(CPU-bitap)</a:t>
            </a:r>
          </a:p>
        </p:txBody>
      </p:sp>
      <p:sp>
        <p:nvSpPr>
          <p:cNvPr id="3" name="Content Placeholder 2"/>
          <p:cNvSpPr>
            <a:spLocks noGrp="1"/>
          </p:cNvSpPr>
          <p:nvPr>
            <p:ph idx="1"/>
          </p:nvPr>
        </p:nvSpPr>
        <p:spPr/>
        <p:txBody>
          <a:bodyPr>
            <a:normAutofit/>
          </a:bodyPr>
          <a:lstStyle/>
          <a:p>
            <a:pPr marL="457200" indent="-457200">
              <a:buFont typeface="Wingdings" panose="05000000000000000000" pitchFamily="2" charset="2"/>
              <a:buChar char="Ø"/>
            </a:pPr>
            <a:r>
              <a:rPr lang="en-US" i="1" dirty="0"/>
              <a:t>CPU-bitap</a:t>
            </a:r>
            <a:r>
              <a:rPr lang="en-US" dirty="0"/>
              <a:t> is very </a:t>
            </a:r>
            <a:r>
              <a:rPr lang="en-US" dirty="0">
                <a:solidFill>
                  <a:srgbClr val="F83308"/>
                </a:solidFill>
              </a:rPr>
              <a:t>compute-intensive</a:t>
            </a:r>
            <a:r>
              <a:rPr lang="en-US" dirty="0"/>
              <a:t> and not memory-bound. </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a:t>Lots of computation for one byte of data movement</a:t>
            </a:r>
          </a:p>
          <a:p>
            <a:pPr marL="850900" indent="-385763">
              <a:buFont typeface="Wingdings" panose="05000000000000000000" pitchFamily="2" charset="2"/>
              <a:buChar char="q"/>
            </a:pPr>
            <a:r>
              <a:rPr lang="en-US" sz="2100" dirty="0"/>
              <a:t>L1-MPKI: 0.196, L2-MPKI: 0.086, LLC-MPKI: 0.037, and </a:t>
            </a:r>
          </a:p>
          <a:p>
            <a:pPr marL="850900" indent="-385763">
              <a:buFont typeface="Wingdings" panose="05000000000000000000" pitchFamily="2" charset="2"/>
              <a:buChar char="q"/>
            </a:pPr>
            <a:r>
              <a:rPr lang="en-US" sz="2100" dirty="0"/>
              <a:t>Very high L1-hit rate (99.895%)</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a:t>Adding more cores provides a </a:t>
            </a:r>
            <a:r>
              <a:rPr lang="en-US" dirty="0">
                <a:solidFill>
                  <a:srgbClr val="0070C0"/>
                </a:solidFill>
              </a:rPr>
              <a:t>linear speedup</a:t>
            </a:r>
            <a:endParaRPr lang="en-US" dirty="0"/>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a:t>Since </a:t>
            </a:r>
            <a:r>
              <a:rPr lang="en-US" dirty="0">
                <a:solidFill>
                  <a:srgbClr val="0070C0"/>
                </a:solidFill>
              </a:rPr>
              <a:t>the working set fits within the registers and the L1 cache </a:t>
            </a:r>
            <a:r>
              <a:rPr lang="en-US" dirty="0"/>
              <a:t>and</a:t>
            </a:r>
            <a:r>
              <a:rPr lang="en-US" dirty="0">
                <a:solidFill>
                  <a:srgbClr val="0070C0"/>
                </a:solidFill>
              </a:rPr>
              <a:t> the number of memory requests is very low</a:t>
            </a:r>
            <a:r>
              <a:rPr lang="en-US" dirty="0"/>
              <a:t>:</a:t>
            </a:r>
          </a:p>
          <a:p>
            <a:pPr marL="850900" indent="-385763">
              <a:buFont typeface="Wingdings" panose="05000000000000000000" pitchFamily="2" charset="2"/>
              <a:buChar char="q"/>
            </a:pPr>
            <a:r>
              <a:rPr lang="en-US" dirty="0"/>
              <a:t>No performance difference without L2 and L3 caches </a:t>
            </a:r>
          </a:p>
          <a:p>
            <a:pPr marL="850900" indent="-385763">
              <a:buFont typeface="Wingdings" panose="05000000000000000000" pitchFamily="2" charset="2"/>
              <a:buChar char="q"/>
            </a:pPr>
            <a:r>
              <a:rPr lang="en-US" dirty="0"/>
              <a:t>No performance difference between LPDDR4 or HBM as the memory</a:t>
            </a:r>
          </a:p>
          <a:p>
            <a:pPr marL="571500" indent="-571500">
              <a:spcBef>
                <a:spcPct val="30000"/>
              </a:spcBef>
              <a:buFont typeface="Wingdings" panose="05000000000000000000" pitchFamily="2" charset="2"/>
              <a:buChar char="§"/>
            </a:pPr>
            <a:endParaRPr lang="en-US" dirty="0">
              <a:solidFill>
                <a:prstClr val="black"/>
              </a:solidFill>
            </a:endParaRPr>
          </a:p>
          <a:p>
            <a:endParaRPr lang="en-US" dirty="0"/>
          </a:p>
        </p:txBody>
      </p:sp>
      <p:sp>
        <p:nvSpPr>
          <p:cNvPr id="5" name="Slide Number Placeholder 4">
            <a:extLst>
              <a:ext uri="{FF2B5EF4-FFF2-40B4-BE49-F238E27FC236}">
                <a16:creationId xmlns:a16="http://schemas.microsoft.com/office/drawing/2014/main" id="{D5FE5F5B-82A0-0342-8836-CEB2BDD4E86C}"/>
              </a:ext>
            </a:extLst>
          </p:cNvPr>
          <p:cNvSpPr>
            <a:spLocks noGrp="1"/>
          </p:cNvSpPr>
          <p:nvPr>
            <p:ph type="sldNum" sz="quarter" idx="10"/>
          </p:nvPr>
        </p:nvSpPr>
        <p:spPr/>
        <p:txBody>
          <a:bodyPr/>
          <a:lstStyle/>
          <a:p>
            <a:fld id="{BE67019E-6B59-9444-A8F8-0CFAB6B6981D}" type="slidenum">
              <a:rPr lang="en-US" smtClean="0"/>
              <a:pPr/>
              <a:t>158</a:t>
            </a:fld>
            <a:endParaRPr lang="en-US" dirty="0"/>
          </a:p>
        </p:txBody>
      </p:sp>
    </p:spTree>
    <p:extLst>
      <p:ext uri="{BB962C8B-B14F-4D97-AF65-F5344CB8AC3E}">
        <p14:creationId xmlns:p14="http://schemas.microsoft.com/office/powerpoint/2010/main" val="1650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8130" y="1435747"/>
            <a:ext cx="7088827" cy="4825419"/>
          </a:xfrm>
          <a:prstGeom prst="rect">
            <a:avLst/>
          </a:prstGeom>
        </p:spPr>
      </p:pic>
      <p:sp>
        <p:nvSpPr>
          <p:cNvPr id="2" name="Title 1"/>
          <p:cNvSpPr>
            <a:spLocks noGrp="1"/>
          </p:cNvSpPr>
          <p:nvPr>
            <p:ph type="title"/>
          </p:nvPr>
        </p:nvSpPr>
        <p:spPr/>
        <p:txBody>
          <a:bodyPr>
            <a:normAutofit fontScale="90000"/>
          </a:bodyPr>
          <a:lstStyle/>
          <a:p>
            <a:r>
              <a:rPr lang="en-US" dirty="0"/>
              <a:t>GPU Systems</a:t>
            </a:r>
          </a:p>
        </p:txBody>
      </p:sp>
      <p:pic>
        <p:nvPicPr>
          <p:cNvPr id="11" name="Picture 10"/>
          <p:cNvPicPr>
            <a:picLocks noChangeAspect="1"/>
          </p:cNvPicPr>
          <p:nvPr/>
        </p:nvPicPr>
        <p:blipFill>
          <a:blip r:embed="rId3"/>
          <a:stretch>
            <a:fillRect/>
          </a:stretch>
        </p:blipFill>
        <p:spPr>
          <a:xfrm>
            <a:off x="1038129" y="1435746"/>
            <a:ext cx="7088827" cy="4825419"/>
          </a:xfrm>
          <a:prstGeom prst="rect">
            <a:avLst/>
          </a:prstGeom>
        </p:spPr>
      </p:pic>
      <p:sp>
        <p:nvSpPr>
          <p:cNvPr id="14" name="TextBox 13"/>
          <p:cNvSpPr txBox="1"/>
          <p:nvPr/>
        </p:nvSpPr>
        <p:spPr>
          <a:xfrm>
            <a:off x="822960" y="3551277"/>
            <a:ext cx="7519168" cy="594360"/>
          </a:xfrm>
          <a:prstGeom prst="roundRect">
            <a:avLst/>
          </a:prstGeom>
          <a:solidFill>
            <a:srgbClr val="FD9208"/>
          </a:solidFill>
          <a:ln>
            <a:noFill/>
          </a:ln>
        </p:spPr>
        <p:txBody>
          <a:bodyPr wrap="square" tIns="91440" rtlCol="0">
            <a:noAutofit/>
          </a:bodyPr>
          <a:lstStyle>
            <a:defPPr>
              <a:defRPr lang="en-US"/>
            </a:defPPr>
            <a:lvl1pPr algn="ctr">
              <a:defRPr sz="2500" b="1">
                <a:solidFill>
                  <a:schemeClr val="bg1"/>
                </a:solidFill>
              </a:defRPr>
            </a:lvl1pPr>
          </a:lstStyle>
          <a:p>
            <a:r>
              <a:rPr lang="en-US" dirty="0"/>
              <a:t>Less cache per core</a:t>
            </a:r>
          </a:p>
        </p:txBody>
      </p:sp>
      <p:sp>
        <p:nvSpPr>
          <p:cNvPr id="15" name="TextBox 14"/>
          <p:cNvSpPr txBox="1"/>
          <p:nvPr/>
        </p:nvSpPr>
        <p:spPr>
          <a:xfrm>
            <a:off x="822960" y="4201521"/>
            <a:ext cx="7519168" cy="594360"/>
          </a:xfrm>
          <a:prstGeom prst="roundRect">
            <a:avLst/>
          </a:prstGeom>
          <a:solidFill>
            <a:srgbClr val="FD9208"/>
          </a:solidFill>
          <a:ln>
            <a:noFill/>
          </a:ln>
        </p:spPr>
        <p:txBody>
          <a:bodyPr wrap="square" tIns="91440" rtlCol="0">
            <a:noAutofit/>
          </a:bodyPr>
          <a:lstStyle>
            <a:defPPr>
              <a:defRPr lang="en-US"/>
            </a:defPPr>
            <a:lvl1pPr algn="ctr">
              <a:defRPr sz="2500" b="1">
                <a:solidFill>
                  <a:schemeClr val="bg1"/>
                </a:solidFill>
              </a:defRPr>
            </a:lvl1pPr>
          </a:lstStyle>
          <a:p>
            <a:r>
              <a:rPr lang="en-US" dirty="0"/>
              <a:t>High latency, high throughput processors</a:t>
            </a:r>
          </a:p>
        </p:txBody>
      </p:sp>
      <p:sp>
        <p:nvSpPr>
          <p:cNvPr id="16" name="TextBox 15"/>
          <p:cNvSpPr txBox="1"/>
          <p:nvPr/>
        </p:nvSpPr>
        <p:spPr>
          <a:xfrm>
            <a:off x="822960" y="2899650"/>
            <a:ext cx="7519168" cy="595743"/>
          </a:xfrm>
          <a:prstGeom prst="roundRect">
            <a:avLst/>
          </a:prstGeom>
          <a:solidFill>
            <a:srgbClr val="FD9208"/>
          </a:solidFill>
          <a:ln>
            <a:noFill/>
          </a:ln>
        </p:spPr>
        <p:txBody>
          <a:bodyPr wrap="square" tIns="91440" rtlCol="0">
            <a:noAutofit/>
          </a:bodyPr>
          <a:lstStyle/>
          <a:p>
            <a:pPr algn="ctr"/>
            <a:r>
              <a:rPr lang="en-US" sz="2500" b="1" dirty="0">
                <a:solidFill>
                  <a:schemeClr val="bg1"/>
                </a:solidFill>
              </a:rPr>
              <a:t>More compute, less cache</a:t>
            </a:r>
          </a:p>
        </p:txBody>
      </p:sp>
      <p:sp>
        <p:nvSpPr>
          <p:cNvPr id="5" name="Slide Number Placeholder 4">
            <a:extLst>
              <a:ext uri="{FF2B5EF4-FFF2-40B4-BE49-F238E27FC236}">
                <a16:creationId xmlns:a16="http://schemas.microsoft.com/office/drawing/2014/main" id="{934BCA8A-3FA6-6F48-B9D9-E509CD687EE0}"/>
              </a:ext>
            </a:extLst>
          </p:cNvPr>
          <p:cNvSpPr>
            <a:spLocks noGrp="1"/>
          </p:cNvSpPr>
          <p:nvPr>
            <p:ph type="sldNum" sz="quarter" idx="10"/>
          </p:nvPr>
        </p:nvSpPr>
        <p:spPr/>
        <p:txBody>
          <a:bodyPr/>
          <a:lstStyle/>
          <a:p>
            <a:fld id="{BE67019E-6B59-9444-A8F8-0CFAB6B6981D}" type="slidenum">
              <a:rPr lang="en-US" smtClean="0"/>
              <a:pPr/>
              <a:t>159</a:t>
            </a:fld>
            <a:endParaRPr lang="en-US" dirty="0"/>
          </a:p>
        </p:txBody>
      </p:sp>
    </p:spTree>
    <p:extLst>
      <p:ext uri="{BB962C8B-B14F-4D97-AF65-F5344CB8AC3E}">
        <p14:creationId xmlns:p14="http://schemas.microsoft.com/office/powerpoint/2010/main" val="52162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16</a:t>
            </a:fld>
            <a:endParaRPr lang="en-US" dirty="0"/>
          </a:p>
        </p:txBody>
      </p:sp>
    </p:spTree>
    <p:extLst>
      <p:ext uri="{BB962C8B-B14F-4D97-AF65-F5344CB8AC3E}">
        <p14:creationId xmlns:p14="http://schemas.microsoft.com/office/powerpoint/2010/main" val="21092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Evaluation Methodology (GPU-bitap)</a:t>
            </a:r>
          </a:p>
        </p:txBody>
      </p:sp>
      <p:sp>
        <p:nvSpPr>
          <p:cNvPr id="6" name="Content Placeholder 2"/>
          <p:cNvSpPr>
            <a:spLocks noGrp="1"/>
          </p:cNvSpPr>
          <p:nvPr>
            <p:ph idx="1"/>
          </p:nvPr>
        </p:nvSpPr>
        <p:spPr>
          <a:xfrm>
            <a:off x="822959" y="1441260"/>
            <a:ext cx="7519169" cy="4690600"/>
          </a:xfrm>
        </p:spPr>
        <p:txBody>
          <a:bodyPr>
            <a:noAutofit/>
          </a:bodyPr>
          <a:lstStyle/>
          <a:p>
            <a:pPr marL="284163" indent="-284163">
              <a:buFont typeface="Wingdings" panose="05000000000000000000" pitchFamily="2" charset="2"/>
              <a:buChar char="Ø"/>
            </a:pPr>
            <a:r>
              <a:rPr lang="en-US" sz="1600" b="1" dirty="0" err="1"/>
              <a:t>nvprof</a:t>
            </a:r>
            <a:r>
              <a:rPr lang="en-US" sz="1600" b="1" dirty="0"/>
              <a:t> analysis on a real system</a:t>
            </a:r>
          </a:p>
          <a:p>
            <a:pPr marL="568325" lvl="1" indent="-284163">
              <a:buFont typeface="Wingdings" panose="05000000000000000000" pitchFamily="2" charset="2"/>
              <a:buChar char="q"/>
            </a:pPr>
            <a:r>
              <a:rPr lang="en-US" sz="1600" b="1" dirty="0"/>
              <a:t>System Configuration: </a:t>
            </a:r>
          </a:p>
          <a:p>
            <a:pPr marL="746125" lvl="2" indent="-177800">
              <a:buFont typeface="Courier New" panose="02070309020205020404" pitchFamily="49" charset="0"/>
              <a:buChar char="o"/>
            </a:pPr>
            <a:r>
              <a:rPr lang="en-US" sz="1600" dirty="0" err="1"/>
              <a:t>Nvidia</a:t>
            </a:r>
            <a:r>
              <a:rPr lang="en-US" sz="1600" dirty="0"/>
              <a:t> Titan V GPU (Volta)</a:t>
            </a:r>
          </a:p>
          <a:p>
            <a:pPr marL="746125" lvl="2" indent="-177800">
              <a:buFont typeface="Courier New" panose="02070309020205020404" pitchFamily="49" charset="0"/>
              <a:buChar char="o"/>
            </a:pPr>
            <a:r>
              <a:rPr lang="en-US" sz="1600" dirty="0"/>
              <a:t>80 multiprocessors * 64 CUDA cores per MP = 5120 CUDA cores</a:t>
            </a:r>
          </a:p>
          <a:p>
            <a:pPr marL="746125" lvl="2" indent="-177800">
              <a:buFont typeface="Courier New" panose="02070309020205020404" pitchFamily="49" charset="0"/>
              <a:buChar char="o"/>
            </a:pPr>
            <a:r>
              <a:rPr lang="en-US" sz="1600" dirty="0"/>
              <a:t>L2 cache size = 4.5MB</a:t>
            </a:r>
          </a:p>
          <a:p>
            <a:pPr marL="746125" lvl="2" indent="-177800">
              <a:buFont typeface="Courier New" panose="02070309020205020404" pitchFamily="49" charset="0"/>
              <a:buChar char="o"/>
            </a:pPr>
            <a:r>
              <a:rPr lang="en-US" sz="1600" dirty="0"/>
              <a:t>Warp size = 32</a:t>
            </a:r>
          </a:p>
          <a:p>
            <a:pPr marL="746125" lvl="2" indent="-177800">
              <a:buFont typeface="Courier New" panose="02070309020205020404" pitchFamily="49" charset="0"/>
              <a:buChar char="o"/>
            </a:pPr>
            <a:r>
              <a:rPr lang="en-US" sz="1600" dirty="0"/>
              <a:t>12GB HBM2 memory</a:t>
            </a:r>
          </a:p>
          <a:p>
            <a:pPr marL="568325" lvl="1" indent="-284163">
              <a:buFont typeface="Wingdings" panose="05000000000000000000" pitchFamily="2" charset="2"/>
              <a:buChar char="q"/>
            </a:pPr>
            <a:r>
              <a:rPr lang="en-US" sz="1600" b="1" dirty="0"/>
              <a:t>Analysis Details:</a:t>
            </a:r>
          </a:p>
          <a:p>
            <a:pPr marL="746125" lvl="2" indent="-177800">
              <a:buFont typeface="Courier New" panose="02070309020205020404" pitchFamily="49" charset="0"/>
              <a:buChar char="o"/>
            </a:pPr>
            <a:r>
              <a:rPr lang="en-US" sz="1600" dirty="0"/>
              <a:t>Events:</a:t>
            </a:r>
          </a:p>
          <a:p>
            <a:pPr marL="1036955" lvl="3" indent="-285750">
              <a:buFont typeface="Wingdings" panose="05000000000000000000" pitchFamily="2" charset="2"/>
              <a:buChar char="§"/>
            </a:pPr>
            <a:r>
              <a:rPr lang="en-US" sz="1600" dirty="0"/>
              <a:t>Elapsed and active cycles</a:t>
            </a:r>
          </a:p>
          <a:p>
            <a:pPr marL="746125" lvl="2" indent="-177800">
              <a:buFont typeface="Courier New" panose="02070309020205020404" pitchFamily="49" charset="0"/>
              <a:buChar char="o"/>
            </a:pPr>
            <a:r>
              <a:rPr lang="en-US" sz="1600" dirty="0"/>
              <a:t>Metrics:</a:t>
            </a:r>
          </a:p>
          <a:p>
            <a:pPr marL="1036955" lvl="3" indent="-285750">
              <a:buFont typeface="Wingdings" panose="05000000000000000000" pitchFamily="2" charset="2"/>
              <a:buChar char="§"/>
            </a:pPr>
            <a:r>
              <a:rPr lang="en-US" sz="1600" dirty="0"/>
              <a:t>Branch and warp execution efficiency</a:t>
            </a:r>
          </a:p>
          <a:p>
            <a:pPr marL="1036955" lvl="3" indent="-285750">
              <a:buFont typeface="Wingdings" panose="05000000000000000000" pitchFamily="2" charset="2"/>
              <a:buChar char="§"/>
            </a:pPr>
            <a:r>
              <a:rPr lang="en-US" sz="1600" dirty="0"/>
              <a:t>L2 read/write transactions and throughput</a:t>
            </a:r>
          </a:p>
          <a:p>
            <a:pPr marL="1036955" lvl="3" indent="-285750">
              <a:buFont typeface="Wingdings" panose="05000000000000000000" pitchFamily="2" charset="2"/>
              <a:buChar char="§"/>
            </a:pPr>
            <a:r>
              <a:rPr lang="en-US" sz="1600" dirty="0"/>
              <a:t>DRAM read/write transactions and throughput</a:t>
            </a:r>
          </a:p>
          <a:p>
            <a:pPr marL="1036955" lvl="3" indent="-285750">
              <a:buFont typeface="Wingdings" panose="05000000000000000000" pitchFamily="2" charset="2"/>
              <a:buChar char="§"/>
            </a:pPr>
            <a:r>
              <a:rPr lang="en-US" sz="1600" dirty="0"/>
              <a:t>Stalls (</a:t>
            </a:r>
            <a:r>
              <a:rPr lang="en-US" sz="1600" i="1" dirty="0"/>
              <a:t>i.e., </a:t>
            </a:r>
            <a:r>
              <a:rPr lang="en-US" sz="1600" dirty="0"/>
              <a:t>instruction fetch, execution dependency, memory dependency, and busy compute pipeline)</a:t>
            </a:r>
          </a:p>
          <a:p>
            <a:pPr marL="746125" lvl="2" indent="-177800">
              <a:buFont typeface="Courier New" panose="02070309020205020404" pitchFamily="49" charset="0"/>
              <a:buChar char="o"/>
            </a:pPr>
            <a:endParaRPr lang="en-US" sz="1600" dirty="0"/>
          </a:p>
        </p:txBody>
      </p:sp>
      <p:sp>
        <p:nvSpPr>
          <p:cNvPr id="5" name="Slide Number Placeholder 4">
            <a:extLst>
              <a:ext uri="{FF2B5EF4-FFF2-40B4-BE49-F238E27FC236}">
                <a16:creationId xmlns:a16="http://schemas.microsoft.com/office/drawing/2014/main" id="{E093B1E4-3E1E-2C4F-9C48-AB735A61620A}"/>
              </a:ext>
            </a:extLst>
          </p:cNvPr>
          <p:cNvSpPr>
            <a:spLocks noGrp="1"/>
          </p:cNvSpPr>
          <p:nvPr>
            <p:ph type="sldNum" sz="quarter" idx="10"/>
          </p:nvPr>
        </p:nvSpPr>
        <p:spPr/>
        <p:txBody>
          <a:bodyPr/>
          <a:lstStyle/>
          <a:p>
            <a:fld id="{BE67019E-6B59-9444-A8F8-0CFAB6B6981D}" type="slidenum">
              <a:rPr lang="en-US" smtClean="0"/>
              <a:pPr/>
              <a:t>160</a:t>
            </a:fld>
            <a:endParaRPr lang="en-US" dirty="0"/>
          </a:p>
        </p:txBody>
      </p:sp>
    </p:spTree>
    <p:extLst>
      <p:ext uri="{BB962C8B-B14F-4D97-AF65-F5344CB8AC3E}">
        <p14:creationId xmlns:p14="http://schemas.microsoft.com/office/powerpoint/2010/main" val="18164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(GPU-bitap)</a:t>
            </a:r>
          </a:p>
        </p:txBody>
      </p:sp>
      <p:pic>
        <p:nvPicPr>
          <p:cNvPr id="14" name="Picture 13"/>
          <p:cNvPicPr>
            <a:picLocks noChangeAspect="1"/>
          </p:cNvPicPr>
          <p:nvPr/>
        </p:nvPicPr>
        <p:blipFill>
          <a:blip r:embed="rId2"/>
          <a:stretch>
            <a:fillRect/>
          </a:stretch>
        </p:blipFill>
        <p:spPr>
          <a:xfrm>
            <a:off x="605633" y="1875150"/>
            <a:ext cx="7736495" cy="4054191"/>
          </a:xfrm>
          <a:prstGeom prst="rect">
            <a:avLst/>
          </a:prstGeom>
        </p:spPr>
      </p:pic>
      <p:cxnSp>
        <p:nvCxnSpPr>
          <p:cNvPr id="9" name="Straight Connector 8"/>
          <p:cNvCxnSpPr/>
          <p:nvPr/>
        </p:nvCxnSpPr>
        <p:spPr>
          <a:xfrm>
            <a:off x="4742665" y="2060028"/>
            <a:ext cx="0" cy="3037489"/>
          </a:xfrm>
          <a:prstGeom prst="line">
            <a:avLst/>
          </a:prstGeom>
          <a:ln w="19050">
            <a:solidFill>
              <a:srgbClr val="F83308"/>
            </a:solidFill>
            <a:prstDash val="sysDash"/>
          </a:ln>
        </p:spPr>
        <p:style>
          <a:lnRef idx="1">
            <a:schemeClr val="accent1"/>
          </a:lnRef>
          <a:fillRef idx="0">
            <a:schemeClr val="accent1"/>
          </a:fillRef>
          <a:effectRef idx="0">
            <a:schemeClr val="accent1"/>
          </a:effectRef>
          <a:fontRef idx="minor">
            <a:schemeClr val="tx1"/>
          </a:fontRef>
        </p:style>
      </p:cxnSp>
      <p:sp>
        <p:nvSpPr>
          <p:cNvPr id="10" name="Right Arrow 9"/>
          <p:cNvSpPr/>
          <p:nvPr/>
        </p:nvSpPr>
        <p:spPr>
          <a:xfrm>
            <a:off x="4822134" y="3468413"/>
            <a:ext cx="557048" cy="220718"/>
          </a:xfrm>
          <a:prstGeom prst="rightArrow">
            <a:avLst/>
          </a:prstGeom>
          <a:solidFill>
            <a:srgbClr val="F83308"/>
          </a:solidFill>
          <a:ln>
            <a:solidFill>
              <a:srgbClr val="F83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4117300" y="3468413"/>
            <a:ext cx="557048" cy="220718"/>
          </a:xfrm>
          <a:prstGeom prst="rightArrow">
            <a:avLst/>
          </a:prstGeom>
          <a:solidFill>
            <a:srgbClr val="F83308"/>
          </a:solidFill>
          <a:ln>
            <a:solidFill>
              <a:srgbClr val="F83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48327" y="3402422"/>
            <a:ext cx="2267081" cy="352699"/>
          </a:xfrm>
          <a:prstGeom prst="roundRect">
            <a:avLst/>
          </a:prstGeom>
          <a:solidFill>
            <a:srgbClr val="F83308"/>
          </a:solidFill>
          <a:ln>
            <a:noFill/>
          </a:ln>
        </p:spPr>
        <p:txBody>
          <a:bodyPr wrap="square" tIns="45720" rtlCol="0">
            <a:noAutofit/>
          </a:bodyPr>
          <a:lstStyle/>
          <a:p>
            <a:pPr algn="ctr"/>
            <a:r>
              <a:rPr lang="en-US" b="1"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Compute-bound</a:t>
            </a:r>
          </a:p>
        </p:txBody>
      </p:sp>
      <p:sp>
        <p:nvSpPr>
          <p:cNvPr id="13" name="TextBox 12"/>
          <p:cNvSpPr txBox="1"/>
          <p:nvPr/>
        </p:nvSpPr>
        <p:spPr>
          <a:xfrm>
            <a:off x="5469923" y="3402422"/>
            <a:ext cx="2446856" cy="352699"/>
          </a:xfrm>
          <a:prstGeom prst="roundRect">
            <a:avLst/>
          </a:prstGeom>
          <a:solidFill>
            <a:srgbClr val="F83308"/>
          </a:solidFill>
          <a:ln>
            <a:noFill/>
          </a:ln>
        </p:spPr>
        <p:txBody>
          <a:bodyPr wrap="square" tIns="45720" rtlCol="0">
            <a:noAutofit/>
          </a:bodyPr>
          <a:lstStyle/>
          <a:p>
            <a:pPr algn="ctr"/>
            <a:r>
              <a:rPr lang="en-US" b="1"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Shared cache-bound</a:t>
            </a:r>
          </a:p>
        </p:txBody>
      </p:sp>
      <p:sp>
        <p:nvSpPr>
          <p:cNvPr id="5" name="Slide Number Placeholder 4">
            <a:extLst>
              <a:ext uri="{FF2B5EF4-FFF2-40B4-BE49-F238E27FC236}">
                <a16:creationId xmlns:a16="http://schemas.microsoft.com/office/drawing/2014/main" id="{9753307E-4D76-9840-86D8-3E33711522D1}"/>
              </a:ext>
            </a:extLst>
          </p:cNvPr>
          <p:cNvSpPr>
            <a:spLocks noGrp="1"/>
          </p:cNvSpPr>
          <p:nvPr>
            <p:ph type="sldNum" sz="quarter" idx="10"/>
          </p:nvPr>
        </p:nvSpPr>
        <p:spPr/>
        <p:txBody>
          <a:bodyPr/>
          <a:lstStyle/>
          <a:p>
            <a:fld id="{BE67019E-6B59-9444-A8F8-0CFAB6B6981D}" type="slidenum">
              <a:rPr lang="en-US" smtClean="0"/>
              <a:pPr/>
              <a:t>161</a:t>
            </a:fld>
            <a:endParaRPr lang="en-US" dirty="0"/>
          </a:p>
        </p:txBody>
      </p:sp>
    </p:spTree>
    <p:extLst>
      <p:ext uri="{BB962C8B-B14F-4D97-AF65-F5344CB8AC3E}">
        <p14:creationId xmlns:p14="http://schemas.microsoft.com/office/powerpoint/2010/main" val="164436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(GPU-bitap)</a:t>
            </a:r>
          </a:p>
        </p:txBody>
      </p:sp>
      <p:sp>
        <p:nvSpPr>
          <p:cNvPr id="3" name="Content Placeholder 2"/>
          <p:cNvSpPr>
            <a:spLocks noGrp="1"/>
          </p:cNvSpPr>
          <p:nvPr>
            <p:ph idx="1"/>
          </p:nvPr>
        </p:nvSpPr>
        <p:spPr/>
        <p:txBody>
          <a:bodyPr>
            <a:normAutofit fontScale="77500" lnSpcReduction="20000"/>
          </a:bodyPr>
          <a:lstStyle/>
          <a:p>
            <a:pPr marL="457200" indent="-457200">
              <a:buFont typeface="Wingdings" panose="05000000000000000000" pitchFamily="2" charset="2"/>
              <a:buChar char="Ø"/>
            </a:pPr>
            <a:r>
              <a:rPr lang="en-US" sz="2600" dirty="0">
                <a:solidFill>
                  <a:schemeClr val="tx1"/>
                </a:solidFill>
              </a:rPr>
              <a:t>From 1 thread per block to 32 threads per block, </a:t>
            </a:r>
          </a:p>
          <a:p>
            <a:pPr marL="801688" lvl="1" indent="-336550">
              <a:lnSpc>
                <a:spcPct val="100000"/>
              </a:lnSpc>
              <a:spcBef>
                <a:spcPts val="1200"/>
              </a:spcBef>
              <a:spcAft>
                <a:spcPts val="200"/>
              </a:spcAft>
              <a:buSzPct val="100000"/>
              <a:buFont typeface="Wingdings" panose="05000000000000000000" pitchFamily="2" charset="2"/>
              <a:buChar char="q"/>
            </a:pPr>
            <a:r>
              <a:rPr lang="en-US" sz="2600" i="1" dirty="0">
                <a:solidFill>
                  <a:schemeClr val="tx1"/>
                </a:solidFill>
              </a:rPr>
              <a:t>GPU-bitap</a:t>
            </a:r>
            <a:r>
              <a:rPr lang="en-US" sz="2600" dirty="0">
                <a:solidFill>
                  <a:schemeClr val="tx1"/>
                </a:solidFill>
              </a:rPr>
              <a:t> is </a:t>
            </a:r>
            <a:r>
              <a:rPr lang="en-US" sz="2600" dirty="0">
                <a:solidFill>
                  <a:srgbClr val="F83308"/>
                </a:solidFill>
              </a:rPr>
              <a:t>compute-bound</a:t>
            </a:r>
            <a:r>
              <a:rPr lang="en-US" sz="2600" dirty="0">
                <a:solidFill>
                  <a:schemeClr val="tx1"/>
                </a:solidFill>
              </a:rPr>
              <a:t>, and</a:t>
            </a:r>
          </a:p>
          <a:p>
            <a:pPr marL="801688" lvl="1" indent="-336550">
              <a:lnSpc>
                <a:spcPct val="100000"/>
              </a:lnSpc>
              <a:spcBef>
                <a:spcPts val="1200"/>
              </a:spcBef>
              <a:spcAft>
                <a:spcPts val="200"/>
              </a:spcAft>
              <a:buSzPct val="100000"/>
              <a:buFont typeface="Wingdings" panose="05000000000000000000" pitchFamily="2" charset="2"/>
              <a:buChar char="q"/>
            </a:pPr>
            <a:r>
              <a:rPr lang="en-US" sz="2600" dirty="0">
                <a:solidFill>
                  <a:schemeClr val="tx1"/>
                </a:solidFill>
              </a:rPr>
              <a:t>Warp execution efficiency increases from 3% to 100%, linearly.</a:t>
            </a:r>
          </a:p>
          <a:p>
            <a:pPr marL="0" indent="0">
              <a:buNone/>
            </a:pPr>
            <a:endParaRPr lang="en-US" sz="2600" dirty="0">
              <a:solidFill>
                <a:schemeClr val="tx1"/>
              </a:solidFill>
            </a:endParaRPr>
          </a:p>
          <a:p>
            <a:pPr marL="457200" indent="-457200">
              <a:lnSpc>
                <a:spcPct val="120000"/>
              </a:lnSpc>
              <a:buFont typeface="Wingdings" panose="05000000000000000000" pitchFamily="2" charset="2"/>
              <a:buChar char="Ø"/>
            </a:pPr>
            <a:r>
              <a:rPr lang="en-US" sz="2600" i="1" dirty="0">
                <a:solidFill>
                  <a:schemeClr val="tx1"/>
                </a:solidFill>
              </a:rPr>
              <a:t>GPU-bitap</a:t>
            </a:r>
            <a:r>
              <a:rPr lang="en-US" sz="2600" dirty="0">
                <a:solidFill>
                  <a:schemeClr val="tx1"/>
                </a:solidFill>
              </a:rPr>
              <a:t> is </a:t>
            </a:r>
            <a:r>
              <a:rPr lang="en-US" sz="2600" dirty="0">
                <a:solidFill>
                  <a:srgbClr val="F83308"/>
                </a:solidFill>
              </a:rPr>
              <a:t>shared cache-bound (</a:t>
            </a:r>
            <a:r>
              <a:rPr lang="en-US" sz="2600" i="1" dirty="0">
                <a:solidFill>
                  <a:srgbClr val="F83308"/>
                </a:solidFill>
              </a:rPr>
              <a:t>i.e., </a:t>
            </a:r>
            <a:r>
              <a:rPr lang="en-US" sz="2600" dirty="0">
                <a:solidFill>
                  <a:srgbClr val="F83308"/>
                </a:solidFill>
              </a:rPr>
              <a:t>on-GPU L2 cache-bound) </a:t>
            </a:r>
            <a:r>
              <a:rPr lang="en-US" sz="2600" dirty="0">
                <a:solidFill>
                  <a:schemeClr val="tx1"/>
                </a:solidFill>
              </a:rPr>
              <a:t>after number of threads per block reaches 32. </a:t>
            </a:r>
          </a:p>
          <a:p>
            <a:pPr marL="801688" lvl="1" indent="-336550">
              <a:lnSpc>
                <a:spcPct val="100000"/>
              </a:lnSpc>
              <a:spcBef>
                <a:spcPts val="1200"/>
              </a:spcBef>
              <a:spcAft>
                <a:spcPts val="200"/>
              </a:spcAft>
              <a:buSzPct val="100000"/>
              <a:buFont typeface="Wingdings" panose="05000000000000000000" pitchFamily="2" charset="2"/>
              <a:buChar char="q"/>
            </a:pPr>
            <a:r>
              <a:rPr lang="en-US" sz="2600" dirty="0">
                <a:solidFill>
                  <a:schemeClr val="tx1"/>
                </a:solidFill>
              </a:rPr>
              <a:t>Small number of registers </a:t>
            </a:r>
            <a:r>
              <a:rPr lang="en-US" sz="2600" dirty="0">
                <a:solidFill>
                  <a:schemeClr val="tx1"/>
                </a:solidFill>
                <a:sym typeface="Wingdings" panose="05000000000000000000" pitchFamily="2" charset="2"/>
              </a:rPr>
              <a:t> </a:t>
            </a:r>
            <a:r>
              <a:rPr lang="en-US" sz="2600" dirty="0">
                <a:solidFill>
                  <a:schemeClr val="tx1"/>
                </a:solidFill>
              </a:rPr>
              <a:t>not enough to hold the frequently used data</a:t>
            </a:r>
          </a:p>
          <a:p>
            <a:pPr marL="801688" lvl="1" indent="-336550">
              <a:lnSpc>
                <a:spcPct val="100000"/>
              </a:lnSpc>
              <a:spcBef>
                <a:spcPts val="1200"/>
              </a:spcBef>
              <a:spcAft>
                <a:spcPts val="200"/>
              </a:spcAft>
              <a:buSzPct val="100000"/>
              <a:buFont typeface="Wingdings" panose="05000000000000000000" pitchFamily="2" charset="2"/>
              <a:buChar char="q"/>
            </a:pPr>
            <a:r>
              <a:rPr lang="en-US" sz="2600" dirty="0">
                <a:solidFill>
                  <a:schemeClr val="tx1"/>
                </a:solidFill>
              </a:rPr>
              <a:t>Number of L2 read transactions stops decreasing and becomes stable</a:t>
            </a:r>
          </a:p>
          <a:p>
            <a:pPr marL="457200" indent="-457200">
              <a:buFont typeface="Wingdings" panose="05000000000000000000" pitchFamily="2" charset="2"/>
              <a:buChar char="Ø"/>
            </a:pPr>
            <a:endParaRPr lang="en-US" sz="2600" dirty="0">
              <a:solidFill>
                <a:schemeClr val="tx1"/>
              </a:solidFill>
            </a:endParaRPr>
          </a:p>
          <a:p>
            <a:pPr marL="457200" indent="-457200">
              <a:buFont typeface="Wingdings" panose="05000000000000000000" pitchFamily="2" charset="2"/>
              <a:buChar char="Ø"/>
            </a:pPr>
            <a:r>
              <a:rPr lang="en-US" sz="2600" dirty="0">
                <a:solidFill>
                  <a:schemeClr val="tx1"/>
                </a:solidFill>
              </a:rPr>
              <a:t>Bottlenecks: </a:t>
            </a:r>
          </a:p>
          <a:p>
            <a:pPr marL="801688" indent="-336550">
              <a:buFont typeface="Wingdings" panose="05000000000000000000" pitchFamily="2" charset="2"/>
              <a:buChar char="q"/>
            </a:pPr>
            <a:r>
              <a:rPr lang="en-US" sz="2600" dirty="0">
                <a:solidFill>
                  <a:schemeClr val="tx1"/>
                </a:solidFill>
              </a:rPr>
              <a:t>Shared memory and L2 cache accesses</a:t>
            </a:r>
          </a:p>
          <a:p>
            <a:pPr marL="801688" indent="-336550">
              <a:buFont typeface="Wingdings" panose="05000000000000000000" pitchFamily="2" charset="2"/>
              <a:buChar char="q"/>
            </a:pPr>
            <a:r>
              <a:rPr lang="en-US" sz="2600" dirty="0">
                <a:solidFill>
                  <a:schemeClr val="tx1"/>
                </a:solidFill>
              </a:rPr>
              <a:t>Destructive interference of threads</a:t>
            </a:r>
          </a:p>
          <a:p>
            <a:endParaRPr lang="en-US" dirty="0"/>
          </a:p>
        </p:txBody>
      </p:sp>
      <p:sp>
        <p:nvSpPr>
          <p:cNvPr id="5" name="Slide Number Placeholder 4">
            <a:extLst>
              <a:ext uri="{FF2B5EF4-FFF2-40B4-BE49-F238E27FC236}">
                <a16:creationId xmlns:a16="http://schemas.microsoft.com/office/drawing/2014/main" id="{665B1B39-1289-D341-AAF3-EED575AE09C6}"/>
              </a:ext>
            </a:extLst>
          </p:cNvPr>
          <p:cNvSpPr>
            <a:spLocks noGrp="1"/>
          </p:cNvSpPr>
          <p:nvPr>
            <p:ph type="sldNum" sz="quarter" idx="10"/>
          </p:nvPr>
        </p:nvSpPr>
        <p:spPr/>
        <p:txBody>
          <a:bodyPr/>
          <a:lstStyle/>
          <a:p>
            <a:fld id="{BE67019E-6B59-9444-A8F8-0CFAB6B6981D}" type="slidenum">
              <a:rPr lang="en-US" smtClean="0"/>
              <a:pPr/>
              <a:t>162</a:t>
            </a:fld>
            <a:endParaRPr lang="en-US" dirty="0"/>
          </a:p>
        </p:txBody>
      </p:sp>
    </p:spTree>
    <p:extLst>
      <p:ext uri="{BB962C8B-B14F-4D97-AF65-F5344CB8AC3E}">
        <p14:creationId xmlns:p14="http://schemas.microsoft.com/office/powerpoint/2010/main" val="377665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81D6-C2D2-ED4D-B186-BFA926D13751}"/>
              </a:ext>
            </a:extLst>
          </p:cNvPr>
          <p:cNvSpPr>
            <a:spLocks noGrp="1"/>
          </p:cNvSpPr>
          <p:nvPr>
            <p:ph type="title"/>
          </p:nvPr>
        </p:nvSpPr>
        <p:spPr/>
        <p:txBody>
          <a:bodyPr>
            <a:normAutofit fontScale="90000"/>
          </a:bodyPr>
          <a:lstStyle/>
          <a:p>
            <a:r>
              <a:rPr lang="en-US" dirty="0"/>
              <a:t>Example for the Bitap Algorithm</a:t>
            </a:r>
          </a:p>
        </p:txBody>
      </p:sp>
      <p:sp>
        <p:nvSpPr>
          <p:cNvPr id="4" name="Slide Number Placeholder 3">
            <a:extLst>
              <a:ext uri="{FF2B5EF4-FFF2-40B4-BE49-F238E27FC236}">
                <a16:creationId xmlns:a16="http://schemas.microsoft.com/office/drawing/2014/main" id="{64456A8E-1F0E-F046-85B8-53CC9889B93A}"/>
              </a:ext>
            </a:extLst>
          </p:cNvPr>
          <p:cNvSpPr>
            <a:spLocks noGrp="1"/>
          </p:cNvSpPr>
          <p:nvPr>
            <p:ph type="sldNum" sz="quarter" idx="10"/>
          </p:nvPr>
        </p:nvSpPr>
        <p:spPr/>
        <p:txBody>
          <a:bodyPr/>
          <a:lstStyle/>
          <a:p>
            <a:fld id="{BE67019E-6B59-9444-A8F8-0CFAB6B6981D}" type="slidenum">
              <a:rPr lang="en-US" smtClean="0"/>
              <a:pPr/>
              <a:t>163</a:t>
            </a:fld>
            <a:endParaRPr lang="en-US" dirty="0"/>
          </a:p>
        </p:txBody>
      </p:sp>
      <p:pic>
        <p:nvPicPr>
          <p:cNvPr id="6" name="Picture 5">
            <a:extLst>
              <a:ext uri="{FF2B5EF4-FFF2-40B4-BE49-F238E27FC236}">
                <a16:creationId xmlns:a16="http://schemas.microsoft.com/office/drawing/2014/main" id="{0BC7856F-EF0D-DA44-BB39-13A152836055}"/>
              </a:ext>
            </a:extLst>
          </p:cNvPr>
          <p:cNvPicPr>
            <a:picLocks noChangeAspect="1"/>
          </p:cNvPicPr>
          <p:nvPr/>
        </p:nvPicPr>
        <p:blipFill>
          <a:blip r:embed="rId2"/>
          <a:stretch>
            <a:fillRect/>
          </a:stretch>
        </p:blipFill>
        <p:spPr>
          <a:xfrm>
            <a:off x="0" y="1465031"/>
            <a:ext cx="9144000" cy="4652376"/>
          </a:xfrm>
          <a:prstGeom prst="rect">
            <a:avLst/>
          </a:prstGeom>
        </p:spPr>
      </p:pic>
    </p:spTree>
    <p:extLst>
      <p:ext uri="{BB962C8B-B14F-4D97-AF65-F5344CB8AC3E}">
        <p14:creationId xmlns:p14="http://schemas.microsoft.com/office/powerpoint/2010/main" val="20350669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D7E1-7932-3D4C-9EC3-18FE058504EE}"/>
              </a:ext>
            </a:extLst>
          </p:cNvPr>
          <p:cNvSpPr>
            <a:spLocks noGrp="1"/>
          </p:cNvSpPr>
          <p:nvPr>
            <p:ph type="title"/>
          </p:nvPr>
        </p:nvSpPr>
        <p:spPr>
          <a:xfrm>
            <a:off x="366963" y="257434"/>
            <a:ext cx="8410073" cy="753467"/>
          </a:xfrm>
        </p:spPr>
        <p:txBody>
          <a:bodyPr>
            <a:normAutofit fontScale="90000"/>
          </a:bodyPr>
          <a:lstStyle/>
          <a:p>
            <a:r>
              <a:rPr lang="en-US" dirty="0"/>
              <a:t>GenASM Algorithm</a:t>
            </a:r>
          </a:p>
        </p:txBody>
      </p:sp>
      <p:sp>
        <p:nvSpPr>
          <p:cNvPr id="3" name="Content Placeholder 2">
            <a:extLst>
              <a:ext uri="{FF2B5EF4-FFF2-40B4-BE49-F238E27FC236}">
                <a16:creationId xmlns:a16="http://schemas.microsoft.com/office/drawing/2014/main" id="{FD3192DA-F9ED-2746-A4C9-215E80808AB7}"/>
              </a:ext>
            </a:extLst>
          </p:cNvPr>
          <p:cNvSpPr>
            <a:spLocks noGrp="1"/>
          </p:cNvSpPr>
          <p:nvPr>
            <p:ph idx="1"/>
          </p:nvPr>
        </p:nvSpPr>
        <p:spPr/>
        <p:txBody>
          <a:bodyPr>
            <a:noAutofit/>
          </a:bodyPr>
          <a:lstStyle/>
          <a:p>
            <a:pPr marL="520700" indent="-342900">
              <a:lnSpc>
                <a:spcPct val="120000"/>
              </a:lnSpc>
              <a:spcBef>
                <a:spcPts val="0"/>
              </a:spcBef>
              <a:spcAft>
                <a:spcPts val="0"/>
              </a:spcAft>
            </a:pPr>
            <a:r>
              <a:rPr lang="en-US" sz="2200" b="1" dirty="0">
                <a:solidFill>
                  <a:srgbClr val="00B050"/>
                </a:solidFill>
              </a:rPr>
              <a:t>GenASM-DC Algorithm: </a:t>
            </a:r>
          </a:p>
          <a:p>
            <a:pPr marL="889000" lvl="1" indent="-300038">
              <a:lnSpc>
                <a:spcPct val="120000"/>
              </a:lnSpc>
              <a:spcBef>
                <a:spcPts val="0"/>
              </a:spcBef>
              <a:spcAft>
                <a:spcPts val="0"/>
              </a:spcAft>
            </a:pPr>
            <a:r>
              <a:rPr lang="en-US" sz="2200" dirty="0">
                <a:solidFill>
                  <a:schemeClr val="tx1"/>
                </a:solidFill>
              </a:rPr>
              <a:t>Modified Bitap for </a:t>
            </a:r>
            <a:r>
              <a:rPr lang="en-US" sz="2200" dirty="0">
                <a:solidFill>
                  <a:srgbClr val="00B050"/>
                </a:solidFill>
              </a:rPr>
              <a:t>D</a:t>
            </a:r>
            <a:r>
              <a:rPr lang="en-US" sz="2200" dirty="0">
                <a:solidFill>
                  <a:schemeClr val="tx1"/>
                </a:solidFill>
              </a:rPr>
              <a:t>istance </a:t>
            </a:r>
            <a:r>
              <a:rPr lang="en-US" sz="2200" dirty="0">
                <a:solidFill>
                  <a:srgbClr val="00B050"/>
                </a:solidFill>
              </a:rPr>
              <a:t>C</a:t>
            </a:r>
            <a:r>
              <a:rPr lang="en-US" sz="2200" dirty="0">
                <a:solidFill>
                  <a:schemeClr val="tx1"/>
                </a:solidFill>
              </a:rPr>
              <a:t>alculation</a:t>
            </a:r>
          </a:p>
          <a:p>
            <a:pPr marL="889000" lvl="1" indent="-300038">
              <a:lnSpc>
                <a:spcPct val="120000"/>
              </a:lnSpc>
              <a:spcBef>
                <a:spcPts val="0"/>
              </a:spcBef>
              <a:spcAft>
                <a:spcPts val="0"/>
              </a:spcAft>
            </a:pPr>
            <a:r>
              <a:rPr lang="en-US" sz="2200" dirty="0">
                <a:solidFill>
                  <a:schemeClr val="tx1"/>
                </a:solidFill>
              </a:rPr>
              <a:t>Extended for efficient </a:t>
            </a:r>
            <a:r>
              <a:rPr lang="en-US" sz="2200" dirty="0">
                <a:solidFill>
                  <a:srgbClr val="00B050"/>
                </a:solidFill>
              </a:rPr>
              <a:t>long read support</a:t>
            </a:r>
          </a:p>
          <a:p>
            <a:pPr marL="889000" lvl="1" indent="-300038">
              <a:lnSpc>
                <a:spcPct val="120000"/>
              </a:lnSpc>
              <a:spcBef>
                <a:spcPts val="0"/>
              </a:spcBef>
              <a:spcAft>
                <a:spcPts val="0"/>
              </a:spcAft>
            </a:pPr>
            <a:r>
              <a:rPr lang="en-US" sz="2200" dirty="0">
                <a:solidFill>
                  <a:schemeClr val="tx1"/>
                </a:solidFill>
              </a:rPr>
              <a:t>Besides bit-parallelism that Bitap has, extended for parallelism:</a:t>
            </a:r>
          </a:p>
          <a:p>
            <a:pPr marL="1112838" lvl="2" indent="-223838">
              <a:lnSpc>
                <a:spcPct val="120000"/>
              </a:lnSpc>
              <a:spcBef>
                <a:spcPts val="0"/>
              </a:spcBef>
              <a:spcAft>
                <a:spcPts val="0"/>
              </a:spcAft>
            </a:pPr>
            <a:r>
              <a:rPr lang="en-US" sz="2200" dirty="0">
                <a:solidFill>
                  <a:srgbClr val="00B050"/>
                </a:solidFill>
              </a:rPr>
              <a:t>Loop unrolling</a:t>
            </a:r>
          </a:p>
          <a:p>
            <a:pPr marL="1112838" lvl="2" indent="-223838">
              <a:lnSpc>
                <a:spcPct val="120000"/>
              </a:lnSpc>
              <a:spcBef>
                <a:spcPts val="0"/>
              </a:spcBef>
              <a:spcAft>
                <a:spcPts val="0"/>
              </a:spcAft>
            </a:pPr>
            <a:r>
              <a:rPr lang="en-US" sz="2200" dirty="0">
                <a:solidFill>
                  <a:srgbClr val="00B050"/>
                </a:solidFill>
              </a:rPr>
              <a:t>Text-level parallelism</a:t>
            </a:r>
          </a:p>
          <a:p>
            <a:pPr marL="588962" lvl="1" indent="0">
              <a:lnSpc>
                <a:spcPct val="120000"/>
              </a:lnSpc>
              <a:spcBef>
                <a:spcPts val="0"/>
              </a:spcBef>
              <a:spcAft>
                <a:spcPts val="0"/>
              </a:spcAft>
              <a:buNone/>
            </a:pPr>
            <a:endParaRPr lang="en-US" sz="2200" dirty="0">
              <a:solidFill>
                <a:srgbClr val="00B050"/>
              </a:solidFill>
            </a:endParaRPr>
          </a:p>
          <a:p>
            <a:pPr marL="520700" indent="-342900">
              <a:lnSpc>
                <a:spcPct val="120000"/>
              </a:lnSpc>
              <a:spcBef>
                <a:spcPts val="0"/>
              </a:spcBef>
              <a:spcAft>
                <a:spcPts val="0"/>
              </a:spcAft>
            </a:pPr>
            <a:r>
              <a:rPr lang="en-US" sz="2200" b="1" dirty="0">
                <a:solidFill>
                  <a:srgbClr val="7030A0"/>
                </a:solidFill>
              </a:rPr>
              <a:t>GenASM-TB Algorithm: </a:t>
            </a:r>
          </a:p>
          <a:p>
            <a:pPr marL="889000" lvl="1" indent="-300038">
              <a:lnSpc>
                <a:spcPct val="120000"/>
              </a:lnSpc>
              <a:spcBef>
                <a:spcPts val="0"/>
              </a:spcBef>
              <a:spcAft>
                <a:spcPts val="0"/>
              </a:spcAft>
            </a:pPr>
            <a:r>
              <a:rPr lang="en-US" sz="2200" dirty="0">
                <a:solidFill>
                  <a:schemeClr val="tx1"/>
                </a:solidFill>
              </a:rPr>
              <a:t>Novel Bitap-compatible </a:t>
            </a:r>
            <a:r>
              <a:rPr lang="en-US" sz="2200" dirty="0" err="1">
                <a:solidFill>
                  <a:srgbClr val="7030A0"/>
                </a:solidFill>
              </a:rPr>
              <a:t>T</a:t>
            </a:r>
            <a:r>
              <a:rPr lang="en-US" sz="2200" dirty="0" err="1">
                <a:solidFill>
                  <a:schemeClr val="tx1"/>
                </a:solidFill>
              </a:rPr>
              <a:t>race</a:t>
            </a:r>
            <a:r>
              <a:rPr lang="en-US" sz="2200" dirty="0" err="1">
                <a:solidFill>
                  <a:srgbClr val="7030A0"/>
                </a:solidFill>
              </a:rPr>
              <a:t>B</a:t>
            </a:r>
            <a:r>
              <a:rPr lang="en-US" sz="2200" dirty="0" err="1">
                <a:solidFill>
                  <a:schemeClr val="tx1"/>
                </a:solidFill>
              </a:rPr>
              <a:t>ack</a:t>
            </a:r>
            <a:r>
              <a:rPr lang="en-US" sz="2200" dirty="0">
                <a:solidFill>
                  <a:schemeClr val="tx1"/>
                </a:solidFill>
              </a:rPr>
              <a:t> algorithm</a:t>
            </a:r>
          </a:p>
          <a:p>
            <a:pPr marL="889000" lvl="1" indent="-300038">
              <a:lnSpc>
                <a:spcPct val="120000"/>
              </a:lnSpc>
              <a:spcBef>
                <a:spcPts val="0"/>
              </a:spcBef>
              <a:spcAft>
                <a:spcPts val="0"/>
              </a:spcAft>
            </a:pPr>
            <a:r>
              <a:rPr lang="en-US" sz="2200" dirty="0">
                <a:solidFill>
                  <a:srgbClr val="7030A0"/>
                </a:solidFill>
              </a:rPr>
              <a:t>Walks through the intermediate bitvectors </a:t>
            </a:r>
            <a:r>
              <a:rPr lang="en-US" sz="2200" dirty="0">
                <a:solidFill>
                  <a:schemeClr val="tx1"/>
                </a:solidFill>
              </a:rPr>
              <a:t>(match, deletion, substitution, insertion) generated by GenASM-DC </a:t>
            </a:r>
          </a:p>
          <a:p>
            <a:pPr marL="889000" lvl="1" indent="-300038">
              <a:lnSpc>
                <a:spcPct val="120000"/>
              </a:lnSpc>
              <a:spcBef>
                <a:spcPts val="0"/>
              </a:spcBef>
              <a:spcAft>
                <a:spcPts val="0"/>
              </a:spcAft>
            </a:pPr>
            <a:r>
              <a:rPr lang="en-US" sz="2200" dirty="0">
                <a:solidFill>
                  <a:schemeClr val="tx1"/>
                </a:solidFill>
              </a:rPr>
              <a:t>Follows a </a:t>
            </a:r>
            <a:r>
              <a:rPr lang="en-US" sz="2200" dirty="0">
                <a:solidFill>
                  <a:srgbClr val="7030A0"/>
                </a:solidFill>
              </a:rPr>
              <a:t>divide-and-conquer approach </a:t>
            </a:r>
            <a:r>
              <a:rPr lang="en-US" sz="2200" dirty="0">
                <a:solidFill>
                  <a:schemeClr val="tx1"/>
                </a:solidFill>
              </a:rPr>
              <a:t>to decrease the    memory footprint</a:t>
            </a:r>
          </a:p>
          <a:p>
            <a:pPr marL="520700" indent="-342900">
              <a:lnSpc>
                <a:spcPct val="120000"/>
              </a:lnSpc>
              <a:spcBef>
                <a:spcPts val="0"/>
              </a:spcBef>
              <a:spcAft>
                <a:spcPts val="0"/>
              </a:spcAft>
            </a:pPr>
            <a:endParaRPr lang="en-US" sz="2200" dirty="0"/>
          </a:p>
          <a:p>
            <a:pPr marL="784225" lvl="1" indent="-342900">
              <a:lnSpc>
                <a:spcPct val="120000"/>
              </a:lnSpc>
              <a:spcBef>
                <a:spcPts val="0"/>
              </a:spcBef>
              <a:spcAft>
                <a:spcPts val="0"/>
              </a:spcAft>
            </a:pPr>
            <a:endParaRPr lang="en-US" sz="2200" dirty="0"/>
          </a:p>
          <a:p>
            <a:pPr marL="177800" indent="0">
              <a:lnSpc>
                <a:spcPct val="120000"/>
              </a:lnSpc>
              <a:spcBef>
                <a:spcPts val="0"/>
              </a:spcBef>
              <a:spcAft>
                <a:spcPts val="0"/>
              </a:spcAft>
              <a:buNone/>
            </a:pPr>
            <a:endParaRPr lang="en-US" sz="2200" dirty="0">
              <a:solidFill>
                <a:schemeClr val="tx1"/>
              </a:solidFill>
            </a:endParaRPr>
          </a:p>
        </p:txBody>
      </p:sp>
      <p:sp>
        <p:nvSpPr>
          <p:cNvPr id="5" name="Slide Number Placeholder 4">
            <a:extLst>
              <a:ext uri="{FF2B5EF4-FFF2-40B4-BE49-F238E27FC236}">
                <a16:creationId xmlns:a16="http://schemas.microsoft.com/office/drawing/2014/main" id="{7041CBCE-D463-D04B-B8F5-012540FD04CD}"/>
              </a:ext>
            </a:extLst>
          </p:cNvPr>
          <p:cNvSpPr>
            <a:spLocks noGrp="1"/>
          </p:cNvSpPr>
          <p:nvPr>
            <p:ph type="sldNum" sz="quarter" idx="10"/>
          </p:nvPr>
        </p:nvSpPr>
        <p:spPr/>
        <p:txBody>
          <a:bodyPr/>
          <a:lstStyle/>
          <a:p>
            <a:fld id="{BE67019E-6B59-9444-A8F8-0CFAB6B6981D}" type="slidenum">
              <a:rPr lang="en-US" smtClean="0"/>
              <a:pPr/>
              <a:t>164</a:t>
            </a:fld>
            <a:endParaRPr lang="en-US" dirty="0"/>
          </a:p>
        </p:txBody>
      </p:sp>
    </p:spTree>
    <p:custDataLst>
      <p:tags r:id="rId1"/>
    </p:custDataLst>
    <p:extLst>
      <p:ext uri="{BB962C8B-B14F-4D97-AF65-F5344CB8AC3E}">
        <p14:creationId xmlns:p14="http://schemas.microsoft.com/office/powerpoint/2010/main" val="42175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DB21-9B9B-0C43-9C88-1965997A5C6C}"/>
              </a:ext>
            </a:extLst>
          </p:cNvPr>
          <p:cNvSpPr>
            <a:spLocks noGrp="1"/>
          </p:cNvSpPr>
          <p:nvPr>
            <p:ph type="title"/>
          </p:nvPr>
        </p:nvSpPr>
        <p:spPr/>
        <p:txBody>
          <a:bodyPr>
            <a:normAutofit fontScale="90000"/>
          </a:bodyPr>
          <a:lstStyle/>
          <a:p>
            <a:r>
              <a:rPr lang="en-US" dirty="0"/>
              <a:t>Loop Unrolling in GenASM-DC</a:t>
            </a:r>
          </a:p>
        </p:txBody>
      </p:sp>
      <p:sp>
        <p:nvSpPr>
          <p:cNvPr id="4" name="Slide Number Placeholder 3">
            <a:extLst>
              <a:ext uri="{FF2B5EF4-FFF2-40B4-BE49-F238E27FC236}">
                <a16:creationId xmlns:a16="http://schemas.microsoft.com/office/drawing/2014/main" id="{948E7B0D-D464-1441-BA69-BD4A3DE6F7C1}"/>
              </a:ext>
            </a:extLst>
          </p:cNvPr>
          <p:cNvSpPr>
            <a:spLocks noGrp="1"/>
          </p:cNvSpPr>
          <p:nvPr>
            <p:ph type="sldNum" sz="quarter" idx="10"/>
          </p:nvPr>
        </p:nvSpPr>
        <p:spPr/>
        <p:txBody>
          <a:bodyPr/>
          <a:lstStyle/>
          <a:p>
            <a:fld id="{BE67019E-6B59-9444-A8F8-0CFAB6B6981D}" type="slidenum">
              <a:rPr lang="en-US" smtClean="0"/>
              <a:pPr/>
              <a:t>165</a:t>
            </a:fld>
            <a:endParaRPr lang="en-US" dirty="0"/>
          </a:p>
        </p:txBody>
      </p:sp>
      <p:pic>
        <p:nvPicPr>
          <p:cNvPr id="6" name="Picture 5">
            <a:extLst>
              <a:ext uri="{FF2B5EF4-FFF2-40B4-BE49-F238E27FC236}">
                <a16:creationId xmlns:a16="http://schemas.microsoft.com/office/drawing/2014/main" id="{BE946FE0-B0BF-A544-B31C-14A849B2E017}"/>
              </a:ext>
            </a:extLst>
          </p:cNvPr>
          <p:cNvPicPr>
            <a:picLocks noChangeAspect="1"/>
          </p:cNvPicPr>
          <p:nvPr/>
        </p:nvPicPr>
        <p:blipFill>
          <a:blip r:embed="rId2"/>
          <a:stretch>
            <a:fillRect/>
          </a:stretch>
        </p:blipFill>
        <p:spPr>
          <a:xfrm>
            <a:off x="999048" y="1512591"/>
            <a:ext cx="7145903" cy="4664893"/>
          </a:xfrm>
          <a:prstGeom prst="rect">
            <a:avLst/>
          </a:prstGeom>
        </p:spPr>
      </p:pic>
    </p:spTree>
    <p:extLst>
      <p:ext uri="{BB962C8B-B14F-4D97-AF65-F5344CB8AC3E}">
        <p14:creationId xmlns:p14="http://schemas.microsoft.com/office/powerpoint/2010/main" val="35304934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E5A7-EB13-144C-8B9A-B29CA8EED37B}"/>
              </a:ext>
            </a:extLst>
          </p:cNvPr>
          <p:cNvSpPr>
            <a:spLocks noGrp="1"/>
          </p:cNvSpPr>
          <p:nvPr>
            <p:ph type="title"/>
          </p:nvPr>
        </p:nvSpPr>
        <p:spPr/>
        <p:txBody>
          <a:bodyPr>
            <a:normAutofit/>
          </a:bodyPr>
          <a:lstStyle/>
          <a:p>
            <a:r>
              <a:rPr lang="en-US" sz="4200" dirty="0"/>
              <a:t>Traceback Example with GenASM-TB</a:t>
            </a:r>
          </a:p>
        </p:txBody>
      </p:sp>
      <p:sp>
        <p:nvSpPr>
          <p:cNvPr id="4" name="Slide Number Placeholder 3">
            <a:extLst>
              <a:ext uri="{FF2B5EF4-FFF2-40B4-BE49-F238E27FC236}">
                <a16:creationId xmlns:a16="http://schemas.microsoft.com/office/drawing/2014/main" id="{14EB4772-CB2B-FB4F-8026-AF043B128C65}"/>
              </a:ext>
            </a:extLst>
          </p:cNvPr>
          <p:cNvSpPr>
            <a:spLocks noGrp="1"/>
          </p:cNvSpPr>
          <p:nvPr>
            <p:ph type="sldNum" sz="quarter" idx="10"/>
          </p:nvPr>
        </p:nvSpPr>
        <p:spPr/>
        <p:txBody>
          <a:bodyPr/>
          <a:lstStyle/>
          <a:p>
            <a:fld id="{BE67019E-6B59-9444-A8F8-0CFAB6B6981D}" type="slidenum">
              <a:rPr lang="en-US" smtClean="0"/>
              <a:pPr/>
              <a:t>166</a:t>
            </a:fld>
            <a:endParaRPr lang="en-US" dirty="0"/>
          </a:p>
        </p:txBody>
      </p:sp>
      <p:pic>
        <p:nvPicPr>
          <p:cNvPr id="6" name="Picture 5">
            <a:extLst>
              <a:ext uri="{FF2B5EF4-FFF2-40B4-BE49-F238E27FC236}">
                <a16:creationId xmlns:a16="http://schemas.microsoft.com/office/drawing/2014/main" id="{59B62FDC-9705-7F49-B781-528911BC7EC4}"/>
              </a:ext>
            </a:extLst>
          </p:cNvPr>
          <p:cNvPicPr>
            <a:picLocks noChangeAspect="1"/>
          </p:cNvPicPr>
          <p:nvPr/>
        </p:nvPicPr>
        <p:blipFill>
          <a:blip r:embed="rId2"/>
          <a:stretch>
            <a:fillRect/>
          </a:stretch>
        </p:blipFill>
        <p:spPr>
          <a:xfrm>
            <a:off x="946149" y="1321069"/>
            <a:ext cx="7251700" cy="4940300"/>
          </a:xfrm>
          <a:prstGeom prst="rect">
            <a:avLst/>
          </a:prstGeom>
        </p:spPr>
      </p:pic>
    </p:spTree>
    <p:extLst>
      <p:ext uri="{BB962C8B-B14F-4D97-AF65-F5344CB8AC3E}">
        <p14:creationId xmlns:p14="http://schemas.microsoft.com/office/powerpoint/2010/main" val="33422706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1906-9EC0-874F-8773-3A316CBB1A12}"/>
              </a:ext>
            </a:extLst>
          </p:cNvPr>
          <p:cNvSpPr>
            <a:spLocks noGrp="1"/>
          </p:cNvSpPr>
          <p:nvPr>
            <p:ph type="title"/>
          </p:nvPr>
        </p:nvSpPr>
        <p:spPr/>
        <p:txBody>
          <a:bodyPr>
            <a:normAutofit fontScale="90000"/>
          </a:bodyPr>
          <a:lstStyle/>
          <a:p>
            <a:r>
              <a:rPr lang="en-US" dirty="0"/>
              <a:t>GenASM </a:t>
            </a:r>
            <a:r>
              <a:rPr lang="en-US" sz="3900" dirty="0"/>
              <a:t>[MICRO </a:t>
            </a:r>
            <a:r>
              <a:rPr lang="en-US" sz="3900" dirty="0">
                <a:latin typeface="Calibri" panose="020F0502020204030204" pitchFamily="34" charset="0"/>
              </a:rPr>
              <a:t>2020</a:t>
            </a:r>
            <a:r>
              <a:rPr lang="en-US" sz="3900" dirty="0"/>
              <a:t>]</a:t>
            </a:r>
          </a:p>
        </p:txBody>
      </p:sp>
      <p:sp>
        <p:nvSpPr>
          <p:cNvPr id="4" name="Slide Number Placeholder 3">
            <a:extLst>
              <a:ext uri="{FF2B5EF4-FFF2-40B4-BE49-F238E27FC236}">
                <a16:creationId xmlns:a16="http://schemas.microsoft.com/office/drawing/2014/main" id="{0A6275C2-216A-024B-BB93-67A06F43CD2C}"/>
              </a:ext>
            </a:extLst>
          </p:cNvPr>
          <p:cNvSpPr>
            <a:spLocks noGrp="1"/>
          </p:cNvSpPr>
          <p:nvPr>
            <p:ph type="sldNum" sz="quarter" idx="10"/>
          </p:nvPr>
        </p:nvSpPr>
        <p:spPr/>
        <p:txBody>
          <a:bodyPr/>
          <a:lstStyle/>
          <a:p>
            <a:fld id="{BE67019E-6B59-9444-A8F8-0CFAB6B6981D}" type="slidenum">
              <a:rPr lang="en-US" smtClean="0"/>
              <a:pPr/>
              <a:t>167</a:t>
            </a:fld>
            <a:endParaRPr lang="en-US" dirty="0"/>
          </a:p>
        </p:txBody>
      </p:sp>
      <p:sp>
        <p:nvSpPr>
          <p:cNvPr id="5" name="Rectangle 4">
            <a:extLst>
              <a:ext uri="{FF2B5EF4-FFF2-40B4-BE49-F238E27FC236}">
                <a16:creationId xmlns:a16="http://schemas.microsoft.com/office/drawing/2014/main" id="{6E4C2C41-975F-8F44-943F-FFC171CDD148}"/>
              </a:ext>
            </a:extLst>
          </p:cNvPr>
          <p:cNvSpPr/>
          <p:nvPr/>
        </p:nvSpPr>
        <p:spPr>
          <a:xfrm>
            <a:off x="366963" y="1158087"/>
            <a:ext cx="8410073" cy="2735877"/>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Gurpreet S. Kalsi, </a:t>
            </a:r>
            <a:r>
              <a:rPr lang="en-US" sz="1850" dirty="0" err="1">
                <a:latin typeface="+mj-lt"/>
              </a:rPr>
              <a:t>Zulal</a:t>
            </a:r>
            <a:r>
              <a:rPr lang="en-US" sz="1850" dirty="0">
                <a:latin typeface="+mj-lt"/>
              </a:rPr>
              <a:t> </a:t>
            </a:r>
            <a:r>
              <a:rPr lang="en-US" sz="1850" dirty="0" err="1">
                <a:latin typeface="+mj-lt"/>
              </a:rPr>
              <a:t>Bingol</a:t>
            </a:r>
            <a:r>
              <a:rPr lang="en-US" sz="1850" dirty="0">
                <a:latin typeface="+mj-lt"/>
              </a:rPr>
              <a:t>, Can </a:t>
            </a:r>
            <a:r>
              <a:rPr lang="en-US" sz="1850" dirty="0" err="1">
                <a:latin typeface="+mj-lt"/>
              </a:rPr>
              <a:t>Firtina</a:t>
            </a:r>
            <a:r>
              <a:rPr lang="en-US" sz="1850" dirty="0">
                <a:latin typeface="+mj-lt"/>
              </a:rPr>
              <a:t>, Lavanya Subramanian, Jeremie S. Kim, Rachata </a:t>
            </a:r>
            <a:r>
              <a:rPr lang="en-US" sz="1850" dirty="0" err="1">
                <a:latin typeface="+mj-lt"/>
              </a:rPr>
              <a:t>Ausavarungnirun</a:t>
            </a:r>
            <a:r>
              <a:rPr lang="en-US" sz="1850" dirty="0">
                <a:latin typeface="+mj-lt"/>
              </a:rPr>
              <a:t>, Mohammed </a:t>
            </a:r>
            <a:r>
              <a:rPr lang="en-US" sz="1850" dirty="0" err="1">
                <a:latin typeface="+mj-lt"/>
              </a:rPr>
              <a:t>Alser</a:t>
            </a:r>
            <a:r>
              <a:rPr lang="en-US" sz="1850" dirty="0">
                <a:latin typeface="+mj-lt"/>
              </a:rPr>
              <a:t>, Juan Gomez-Luna, </a:t>
            </a:r>
            <a:r>
              <a:rPr lang="en-US" sz="1850" dirty="0" err="1">
                <a:latin typeface="+mj-lt"/>
              </a:rPr>
              <a:t>Amirali</a:t>
            </a:r>
            <a:r>
              <a:rPr lang="en-US" sz="1850" dirty="0">
                <a:latin typeface="+mj-lt"/>
              </a:rPr>
              <a:t> </a:t>
            </a:r>
            <a:r>
              <a:rPr lang="en-US" sz="1850" dirty="0" err="1">
                <a:latin typeface="+mj-lt"/>
              </a:rPr>
              <a:t>Boroumand</a:t>
            </a:r>
            <a:r>
              <a:rPr lang="en-US" sz="1850" dirty="0">
                <a:latin typeface="+mj-lt"/>
              </a:rPr>
              <a:t>, Anant Nori, Allison </a:t>
            </a:r>
            <a:r>
              <a:rPr lang="en-US" sz="1850" dirty="0" err="1">
                <a:latin typeface="+mj-lt"/>
              </a:rPr>
              <a:t>Scibisz</a:t>
            </a:r>
            <a:r>
              <a:rPr lang="en-US" sz="1850" dirty="0">
                <a:latin typeface="+mj-lt"/>
              </a:rPr>
              <a:t>, Sreenivas </a:t>
            </a:r>
            <a:r>
              <a:rPr lang="en-US" sz="1850" dirty="0" err="1">
                <a:latin typeface="+mj-lt"/>
              </a:rPr>
              <a:t>Subramoney</a:t>
            </a:r>
            <a:r>
              <a:rPr lang="en-US" sz="1850" dirty="0">
                <a:latin typeface="+mj-lt"/>
              </a:rPr>
              <a:t>, Can Alkan,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endParaRPr lang="en-US" sz="1850" b="1" dirty="0">
              <a:solidFill>
                <a:srgbClr val="0070C0"/>
              </a:solidFill>
              <a:latin typeface="+mj-lt"/>
            </a:endParaRPr>
          </a:p>
          <a:p>
            <a:pPr>
              <a:lnSpc>
                <a:spcPct val="110000"/>
              </a:lnSpc>
              <a:spcBef>
                <a:spcPts val="300"/>
              </a:spcBef>
            </a:pPr>
            <a:r>
              <a:rPr lang="en-US" sz="1850" i="1" dirty="0">
                <a:latin typeface="+mj-lt"/>
              </a:rPr>
              <a:t>Proceedings of the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53</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rd International Symposium on Microarchitecture</a:t>
            </a:r>
            <a:r>
              <a:rPr lang="en-US" sz="1850" i="1" dirty="0">
                <a:solidFill>
                  <a:srgbClr val="0070C0"/>
                </a:solidFill>
                <a:latin typeface="+mj-lt"/>
              </a:rPr>
              <a:t> </a:t>
            </a:r>
            <a:r>
              <a:rPr lang="en-US" sz="1850" i="1" dirty="0">
                <a:latin typeface="+mj-lt"/>
              </a:rPr>
              <a:t>(</a:t>
            </a:r>
            <a:r>
              <a:rPr lang="en-US" sz="1850" b="1" i="1" dirty="0">
                <a:latin typeface="+mj-lt"/>
              </a:rPr>
              <a:t>MICRO</a:t>
            </a:r>
            <a:r>
              <a:rPr lang="en-US" sz="1850" i="1" dirty="0">
                <a:latin typeface="+mj-lt"/>
              </a:rPr>
              <a:t>)</a:t>
            </a:r>
            <a:r>
              <a:rPr lang="en-US" sz="1850" dirty="0">
                <a:latin typeface="+mj-lt"/>
              </a:rPr>
              <a:t>, Virtual, October </a:t>
            </a:r>
            <a:r>
              <a:rPr lang="en-US" sz="1850" dirty="0">
                <a:latin typeface="Calibri" panose="020F0502020204030204" pitchFamily="34" charset="0"/>
                <a:cs typeface="Calibri" panose="020F0502020204030204" pitchFamily="34" charset="0"/>
              </a:rPr>
              <a:t>2020.</a:t>
            </a:r>
            <a:endParaRPr lang="en-US" sz="1850" b="0" i="0" u="none" strike="noStrike" dirty="0">
              <a:effectLst/>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D7AD2E-6C1B-B44D-A9AD-3636D8503539}"/>
              </a:ext>
            </a:extLst>
          </p:cNvPr>
          <p:cNvPicPr>
            <a:picLocks noChangeAspect="1"/>
          </p:cNvPicPr>
          <p:nvPr/>
        </p:nvPicPr>
        <p:blipFill>
          <a:blip r:embed="rId5"/>
          <a:stretch>
            <a:fillRect/>
          </a:stretch>
        </p:blipFill>
        <p:spPr>
          <a:xfrm>
            <a:off x="366963" y="4041150"/>
            <a:ext cx="8410073" cy="2214137"/>
          </a:xfrm>
          <a:prstGeom prst="rect">
            <a:avLst/>
          </a:prstGeom>
        </p:spPr>
      </p:pic>
    </p:spTree>
    <p:extLst>
      <p:ext uri="{BB962C8B-B14F-4D97-AF65-F5344CB8AC3E}">
        <p14:creationId xmlns:p14="http://schemas.microsoft.com/office/powerpoint/2010/main" val="7532748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a:t>
            </a:r>
            <a:r>
              <a:rPr lang="en-US" sz="4000" dirty="0" err="1">
                <a:solidFill>
                  <a:schemeClr val="accent1"/>
                </a:solidFill>
              </a:rPr>
              <a:t>BitMAc</a:t>
            </a:r>
            <a:r>
              <a:rPr lang="en-US" sz="4000" dirty="0">
                <a:solidFill>
                  <a:schemeClr val="accent1"/>
                </a:solidFill>
              </a:rPr>
              <a:t>)</a:t>
            </a:r>
          </a:p>
        </p:txBody>
      </p:sp>
    </p:spTree>
    <p:extLst>
      <p:ext uri="{BB962C8B-B14F-4D97-AF65-F5344CB8AC3E}">
        <p14:creationId xmlns:p14="http://schemas.microsoft.com/office/powerpoint/2010/main" val="21026003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Intel Stratix 10 MX</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169</a:t>
            </a:fld>
            <a:endParaRPr lang="en-US" dirty="0"/>
          </a:p>
        </p:txBody>
      </p:sp>
      <p:pic>
        <p:nvPicPr>
          <p:cNvPr id="5" name="Picture 4">
            <a:extLst>
              <a:ext uri="{FF2B5EF4-FFF2-40B4-BE49-F238E27FC236}">
                <a16:creationId xmlns:a16="http://schemas.microsoft.com/office/drawing/2014/main" id="{27B89801-8EF9-7748-A31F-C3384184CF06}"/>
              </a:ext>
            </a:extLst>
          </p:cNvPr>
          <p:cNvPicPr>
            <a:picLocks noChangeAspect="1"/>
          </p:cNvPicPr>
          <p:nvPr/>
        </p:nvPicPr>
        <p:blipFill>
          <a:blip r:embed="rId3"/>
          <a:stretch>
            <a:fillRect/>
          </a:stretch>
        </p:blipFill>
        <p:spPr>
          <a:xfrm>
            <a:off x="1674778" y="1084188"/>
            <a:ext cx="5794441" cy="5414062"/>
          </a:xfrm>
          <a:prstGeom prst="rect">
            <a:avLst/>
          </a:prstGeom>
        </p:spPr>
      </p:pic>
    </p:spTree>
    <p:extLst>
      <p:ext uri="{BB962C8B-B14F-4D97-AF65-F5344CB8AC3E}">
        <p14:creationId xmlns:p14="http://schemas.microsoft.com/office/powerpoint/2010/main" val="162240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17</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Tree>
    <p:extLst>
      <p:ext uri="{BB962C8B-B14F-4D97-AF65-F5344CB8AC3E}">
        <p14:creationId xmlns:p14="http://schemas.microsoft.com/office/powerpoint/2010/main" val="12177316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170</a:t>
            </a:fld>
            <a:endParaRPr lang="en-US" dirty="0"/>
          </a:p>
        </p:txBody>
      </p:sp>
      <p:pic>
        <p:nvPicPr>
          <p:cNvPr id="6" name="Picture 5">
            <a:extLst>
              <a:ext uri="{FF2B5EF4-FFF2-40B4-BE49-F238E27FC236}">
                <a16:creationId xmlns:a16="http://schemas.microsoft.com/office/drawing/2014/main" id="{64C70DFA-EAF3-1E4C-ABAE-1D3A38745CBA}"/>
              </a:ext>
            </a:extLst>
          </p:cNvPr>
          <p:cNvPicPr>
            <a:picLocks noChangeAspect="1"/>
          </p:cNvPicPr>
          <p:nvPr/>
        </p:nvPicPr>
        <p:blipFill>
          <a:blip r:embed="rId3"/>
          <a:stretch>
            <a:fillRect/>
          </a:stretch>
        </p:blipFill>
        <p:spPr>
          <a:xfrm>
            <a:off x="2013275" y="1167951"/>
            <a:ext cx="5117447" cy="5246536"/>
          </a:xfrm>
          <a:prstGeom prst="rect">
            <a:avLst/>
          </a:prstGeom>
        </p:spPr>
      </p:pic>
    </p:spTree>
    <p:extLst>
      <p:ext uri="{BB962C8B-B14F-4D97-AF65-F5344CB8AC3E}">
        <p14:creationId xmlns:p14="http://schemas.microsoft.com/office/powerpoint/2010/main" val="42807384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 Results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171</a:t>
            </a:fld>
            <a:endParaRPr lang="en-US" dirty="0"/>
          </a:p>
        </p:txBody>
      </p:sp>
      <p:pic>
        <p:nvPicPr>
          <p:cNvPr id="5" name="Picture 4">
            <a:extLst>
              <a:ext uri="{FF2B5EF4-FFF2-40B4-BE49-F238E27FC236}">
                <a16:creationId xmlns:a16="http://schemas.microsoft.com/office/drawing/2014/main" id="{41C6970D-7EA6-6A40-BE49-0E16543FD7B0}"/>
              </a:ext>
            </a:extLst>
          </p:cNvPr>
          <p:cNvPicPr>
            <a:picLocks noChangeAspect="1"/>
          </p:cNvPicPr>
          <p:nvPr/>
        </p:nvPicPr>
        <p:blipFill>
          <a:blip r:embed="rId3"/>
          <a:stretch>
            <a:fillRect/>
          </a:stretch>
        </p:blipFill>
        <p:spPr>
          <a:xfrm>
            <a:off x="-1" y="1142612"/>
            <a:ext cx="9144000" cy="2648607"/>
          </a:xfrm>
          <a:prstGeom prst="rect">
            <a:avLst/>
          </a:prstGeom>
        </p:spPr>
      </p:pic>
      <p:pic>
        <p:nvPicPr>
          <p:cNvPr id="8" name="Picture 7">
            <a:extLst>
              <a:ext uri="{FF2B5EF4-FFF2-40B4-BE49-F238E27FC236}">
                <a16:creationId xmlns:a16="http://schemas.microsoft.com/office/drawing/2014/main" id="{B911B756-8565-5E41-92EE-EF5CBFBD9B9B}"/>
              </a:ext>
            </a:extLst>
          </p:cNvPr>
          <p:cNvPicPr>
            <a:picLocks noChangeAspect="1"/>
          </p:cNvPicPr>
          <p:nvPr/>
        </p:nvPicPr>
        <p:blipFill>
          <a:blip r:embed="rId4"/>
          <a:stretch>
            <a:fillRect/>
          </a:stretch>
        </p:blipFill>
        <p:spPr>
          <a:xfrm>
            <a:off x="-1" y="3922930"/>
            <a:ext cx="9144000" cy="2990589"/>
          </a:xfrm>
          <a:prstGeom prst="rect">
            <a:avLst/>
          </a:prstGeom>
        </p:spPr>
      </p:pic>
    </p:spTree>
    <p:extLst>
      <p:ext uri="{BB962C8B-B14F-4D97-AF65-F5344CB8AC3E}">
        <p14:creationId xmlns:p14="http://schemas.microsoft.com/office/powerpoint/2010/main" val="59458007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 Results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172</a:t>
            </a:fld>
            <a:endParaRPr lang="en-US" dirty="0"/>
          </a:p>
        </p:txBody>
      </p:sp>
      <p:pic>
        <p:nvPicPr>
          <p:cNvPr id="6" name="Picture 5">
            <a:extLst>
              <a:ext uri="{FF2B5EF4-FFF2-40B4-BE49-F238E27FC236}">
                <a16:creationId xmlns:a16="http://schemas.microsoft.com/office/drawing/2014/main" id="{D12D63EC-409D-2A44-AFF8-41BB50384C83}"/>
              </a:ext>
            </a:extLst>
          </p:cNvPr>
          <p:cNvPicPr>
            <a:picLocks noChangeAspect="1"/>
          </p:cNvPicPr>
          <p:nvPr/>
        </p:nvPicPr>
        <p:blipFill>
          <a:blip r:embed="rId3"/>
          <a:stretch>
            <a:fillRect/>
          </a:stretch>
        </p:blipFill>
        <p:spPr>
          <a:xfrm>
            <a:off x="0" y="1548302"/>
            <a:ext cx="9144000" cy="4485834"/>
          </a:xfrm>
          <a:prstGeom prst="rect">
            <a:avLst/>
          </a:prstGeom>
        </p:spPr>
      </p:pic>
    </p:spTree>
    <p:extLst>
      <p:ext uri="{BB962C8B-B14F-4D97-AF65-F5344CB8AC3E}">
        <p14:creationId xmlns:p14="http://schemas.microsoft.com/office/powerpoint/2010/main" val="3965689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BitMAc</a:t>
            </a:r>
            <a:r>
              <a:rPr lang="en-US" dirty="0"/>
              <a:t> – Results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173</a:t>
            </a:fld>
            <a:endParaRPr lang="en-US" dirty="0"/>
          </a:p>
        </p:txBody>
      </p:sp>
      <p:pic>
        <p:nvPicPr>
          <p:cNvPr id="5" name="Picture 4">
            <a:extLst>
              <a:ext uri="{FF2B5EF4-FFF2-40B4-BE49-F238E27FC236}">
                <a16:creationId xmlns:a16="http://schemas.microsoft.com/office/drawing/2014/main" id="{D785E2A0-834B-7C4B-8904-6472419CC536}"/>
              </a:ext>
            </a:extLst>
          </p:cNvPr>
          <p:cNvPicPr>
            <a:picLocks noChangeAspect="1"/>
          </p:cNvPicPr>
          <p:nvPr/>
        </p:nvPicPr>
        <p:blipFill>
          <a:blip r:embed="rId3"/>
          <a:stretch>
            <a:fillRect/>
          </a:stretch>
        </p:blipFill>
        <p:spPr>
          <a:xfrm>
            <a:off x="0" y="2023020"/>
            <a:ext cx="9144000" cy="2811960"/>
          </a:xfrm>
          <a:prstGeom prst="rect">
            <a:avLst/>
          </a:prstGeom>
        </p:spPr>
      </p:pic>
    </p:spTree>
    <p:extLst>
      <p:ext uri="{BB962C8B-B14F-4D97-AF65-F5344CB8AC3E}">
        <p14:creationId xmlns:p14="http://schemas.microsoft.com/office/powerpoint/2010/main" val="12194706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a:t>
            </a:r>
            <a:r>
              <a:rPr lang="en-US" sz="4000" dirty="0" err="1">
                <a:solidFill>
                  <a:schemeClr val="accent1"/>
                </a:solidFill>
              </a:rPr>
              <a:t>SeGraM</a:t>
            </a:r>
            <a:r>
              <a:rPr lang="en-US" sz="4000" dirty="0">
                <a:solidFill>
                  <a:schemeClr val="accent1"/>
                </a:solidFill>
              </a:rPr>
              <a:t>)</a:t>
            </a:r>
          </a:p>
        </p:txBody>
      </p:sp>
    </p:spTree>
    <p:extLst>
      <p:ext uri="{BB962C8B-B14F-4D97-AF65-F5344CB8AC3E}">
        <p14:creationId xmlns:p14="http://schemas.microsoft.com/office/powerpoint/2010/main" val="6766355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Graph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175</a:t>
            </a:fld>
            <a:endParaRPr lang="en-US" dirty="0"/>
          </a:p>
        </p:txBody>
      </p:sp>
      <p:pic>
        <p:nvPicPr>
          <p:cNvPr id="9" name="Picture 8">
            <a:extLst>
              <a:ext uri="{FF2B5EF4-FFF2-40B4-BE49-F238E27FC236}">
                <a16:creationId xmlns:a16="http://schemas.microsoft.com/office/drawing/2014/main" id="{4AD1B869-45F5-584E-A9B7-84E9C33E1845}"/>
              </a:ext>
            </a:extLst>
          </p:cNvPr>
          <p:cNvPicPr>
            <a:picLocks noChangeAspect="1"/>
          </p:cNvPicPr>
          <p:nvPr/>
        </p:nvPicPr>
        <p:blipFill>
          <a:blip r:embed="rId3"/>
          <a:stretch>
            <a:fillRect/>
          </a:stretch>
        </p:blipFill>
        <p:spPr>
          <a:xfrm>
            <a:off x="1606549" y="1562369"/>
            <a:ext cx="5930900" cy="4457700"/>
          </a:xfrm>
          <a:prstGeom prst="rect">
            <a:avLst/>
          </a:prstGeom>
        </p:spPr>
      </p:pic>
    </p:spTree>
    <p:extLst>
      <p:ext uri="{BB962C8B-B14F-4D97-AF65-F5344CB8AC3E}">
        <p14:creationId xmlns:p14="http://schemas.microsoft.com/office/powerpoint/2010/main" val="41789325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Index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176</a:t>
            </a:fld>
            <a:endParaRPr lang="en-US" dirty="0"/>
          </a:p>
        </p:txBody>
      </p:sp>
      <p:pic>
        <p:nvPicPr>
          <p:cNvPr id="5" name="Picture 4">
            <a:extLst>
              <a:ext uri="{FF2B5EF4-FFF2-40B4-BE49-F238E27FC236}">
                <a16:creationId xmlns:a16="http://schemas.microsoft.com/office/drawing/2014/main" id="{0572454E-0D1F-0045-A00C-583E66E2282C}"/>
              </a:ext>
            </a:extLst>
          </p:cNvPr>
          <p:cNvPicPr>
            <a:picLocks noChangeAspect="1"/>
          </p:cNvPicPr>
          <p:nvPr/>
        </p:nvPicPr>
        <p:blipFill>
          <a:blip r:embed="rId3"/>
          <a:stretch>
            <a:fillRect/>
          </a:stretch>
        </p:blipFill>
        <p:spPr>
          <a:xfrm>
            <a:off x="277132" y="2037960"/>
            <a:ext cx="8589736" cy="3339617"/>
          </a:xfrm>
          <a:prstGeom prst="rect">
            <a:avLst/>
          </a:prstGeom>
        </p:spPr>
      </p:pic>
    </p:spTree>
    <p:extLst>
      <p:ext uri="{BB962C8B-B14F-4D97-AF65-F5344CB8AC3E}">
        <p14:creationId xmlns:p14="http://schemas.microsoft.com/office/powerpoint/2010/main" val="22203650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Minimizers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177</a:t>
            </a:fld>
            <a:endParaRPr lang="en-US" dirty="0"/>
          </a:p>
        </p:txBody>
      </p:sp>
      <p:pic>
        <p:nvPicPr>
          <p:cNvPr id="6" name="Picture 5">
            <a:extLst>
              <a:ext uri="{FF2B5EF4-FFF2-40B4-BE49-F238E27FC236}">
                <a16:creationId xmlns:a16="http://schemas.microsoft.com/office/drawing/2014/main" id="{C4B2E310-6D22-044F-A2D4-0AD618A94CAC}"/>
              </a:ext>
            </a:extLst>
          </p:cNvPr>
          <p:cNvPicPr>
            <a:picLocks noChangeAspect="1"/>
          </p:cNvPicPr>
          <p:nvPr/>
        </p:nvPicPr>
        <p:blipFill>
          <a:blip r:embed="rId3"/>
          <a:stretch>
            <a:fillRect/>
          </a:stretch>
        </p:blipFill>
        <p:spPr>
          <a:xfrm>
            <a:off x="-1" y="1565745"/>
            <a:ext cx="9144000" cy="4450949"/>
          </a:xfrm>
          <a:prstGeom prst="rect">
            <a:avLst/>
          </a:prstGeom>
        </p:spPr>
      </p:pic>
    </p:spTree>
    <p:extLst>
      <p:ext uri="{BB962C8B-B14F-4D97-AF65-F5344CB8AC3E}">
        <p14:creationId xmlns:p14="http://schemas.microsoft.com/office/powerpoint/2010/main" val="1096274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00A8-5381-A34A-9062-A2E43ECC9534}"/>
              </a:ext>
            </a:extLst>
          </p:cNvPr>
          <p:cNvSpPr>
            <a:spLocks noGrp="1"/>
          </p:cNvSpPr>
          <p:nvPr>
            <p:ph type="title"/>
          </p:nvPr>
        </p:nvSpPr>
        <p:spPr/>
        <p:txBody>
          <a:bodyPr>
            <a:normAutofit fontScale="90000"/>
          </a:bodyPr>
          <a:lstStyle/>
          <a:p>
            <a:r>
              <a:rPr lang="en-US" dirty="0"/>
              <a:t>BitAlign Algorithm</a:t>
            </a:r>
          </a:p>
        </p:txBody>
      </p:sp>
      <p:sp>
        <p:nvSpPr>
          <p:cNvPr id="4" name="Slide Number Placeholder 3">
            <a:extLst>
              <a:ext uri="{FF2B5EF4-FFF2-40B4-BE49-F238E27FC236}">
                <a16:creationId xmlns:a16="http://schemas.microsoft.com/office/drawing/2014/main" id="{089D3516-DD8B-084D-9E82-DB59EC8E6AAF}"/>
              </a:ext>
            </a:extLst>
          </p:cNvPr>
          <p:cNvSpPr>
            <a:spLocks noGrp="1"/>
          </p:cNvSpPr>
          <p:nvPr>
            <p:ph type="sldNum" sz="quarter" idx="10"/>
          </p:nvPr>
        </p:nvSpPr>
        <p:spPr/>
        <p:txBody>
          <a:bodyPr/>
          <a:lstStyle/>
          <a:p>
            <a:fld id="{BE67019E-6B59-9444-A8F8-0CFAB6B6981D}" type="slidenum">
              <a:rPr lang="en-US" smtClean="0"/>
              <a:pPr/>
              <a:t>178</a:t>
            </a:fld>
            <a:endParaRPr lang="en-US" dirty="0"/>
          </a:p>
        </p:txBody>
      </p:sp>
      <p:pic>
        <p:nvPicPr>
          <p:cNvPr id="8" name="Picture 7" descr="Text&#10;&#10;Description automatically generated">
            <a:extLst>
              <a:ext uri="{FF2B5EF4-FFF2-40B4-BE49-F238E27FC236}">
                <a16:creationId xmlns:a16="http://schemas.microsoft.com/office/drawing/2014/main" id="{3DA8B428-9A91-8D4E-A9AF-86A43D61A0D2}"/>
              </a:ext>
            </a:extLst>
          </p:cNvPr>
          <p:cNvPicPr>
            <a:picLocks noChangeAspect="1"/>
          </p:cNvPicPr>
          <p:nvPr/>
        </p:nvPicPr>
        <p:blipFill>
          <a:blip r:embed="rId2"/>
          <a:stretch>
            <a:fillRect/>
          </a:stretch>
        </p:blipFill>
        <p:spPr>
          <a:xfrm>
            <a:off x="2325220" y="1054224"/>
            <a:ext cx="5191155" cy="5803776"/>
          </a:xfrm>
          <a:prstGeom prst="rect">
            <a:avLst/>
          </a:prstGeom>
        </p:spPr>
      </p:pic>
    </p:spTree>
    <p:extLst>
      <p:ext uri="{BB962C8B-B14F-4D97-AF65-F5344CB8AC3E}">
        <p14:creationId xmlns:p14="http://schemas.microsoft.com/office/powerpoint/2010/main" val="20894730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9" name="Picture 8">
            <a:extLst>
              <a:ext uri="{FF2B5EF4-FFF2-40B4-BE49-F238E27FC236}">
                <a16:creationId xmlns:a16="http://schemas.microsoft.com/office/drawing/2014/main" id="{907F8BA0-41BC-D54C-A5F6-77E99C812860}"/>
              </a:ext>
            </a:extLst>
          </p:cNvPr>
          <p:cNvPicPr>
            <a:picLocks noChangeAspect="1"/>
          </p:cNvPicPr>
          <p:nvPr/>
        </p:nvPicPr>
        <p:blipFill>
          <a:blip r:embed="rId3"/>
          <a:stretch>
            <a:fillRect/>
          </a:stretch>
        </p:blipFill>
        <p:spPr>
          <a:xfrm>
            <a:off x="3155576" y="2493652"/>
            <a:ext cx="5929936" cy="3997413"/>
          </a:xfrm>
          <a:prstGeom prst="rect">
            <a:avLst/>
          </a:prstGeom>
        </p:spPr>
      </p:pic>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Hops </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179</a:t>
            </a:fld>
            <a:endParaRPr lang="en-US" dirty="0"/>
          </a:p>
        </p:txBody>
      </p:sp>
      <p:pic>
        <p:nvPicPr>
          <p:cNvPr id="6" name="Picture 5">
            <a:extLst>
              <a:ext uri="{FF2B5EF4-FFF2-40B4-BE49-F238E27FC236}">
                <a16:creationId xmlns:a16="http://schemas.microsoft.com/office/drawing/2014/main" id="{DF5BCC98-FE9A-204D-8A47-E7CB5A07D13A}"/>
              </a:ext>
            </a:extLst>
          </p:cNvPr>
          <p:cNvPicPr>
            <a:picLocks noChangeAspect="1"/>
          </p:cNvPicPr>
          <p:nvPr/>
        </p:nvPicPr>
        <p:blipFill>
          <a:blip r:embed="rId4"/>
          <a:stretch>
            <a:fillRect/>
          </a:stretch>
        </p:blipFill>
        <p:spPr>
          <a:xfrm>
            <a:off x="366963" y="1166533"/>
            <a:ext cx="6057900" cy="1333500"/>
          </a:xfrm>
          <a:prstGeom prst="rect">
            <a:avLst/>
          </a:prstGeom>
        </p:spPr>
      </p:pic>
    </p:spTree>
    <p:extLst>
      <p:ext uri="{BB962C8B-B14F-4D97-AF65-F5344CB8AC3E}">
        <p14:creationId xmlns:p14="http://schemas.microsoft.com/office/powerpoint/2010/main" val="18886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18</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Tree>
    <p:extLst>
      <p:ext uri="{BB962C8B-B14F-4D97-AF65-F5344CB8AC3E}">
        <p14:creationId xmlns:p14="http://schemas.microsoft.com/office/powerpoint/2010/main" val="2344058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Recall: GenASM-DC’s HW Design</a:t>
            </a:r>
            <a:endParaRPr dirty="0"/>
          </a:p>
        </p:txBody>
      </p:sp>
      <p:pic>
        <p:nvPicPr>
          <p:cNvPr id="293" name="Google Shape;293;p40"/>
          <p:cNvPicPr preferRelativeResize="0"/>
          <p:nvPr/>
        </p:nvPicPr>
        <p:blipFill>
          <a:blip r:embed="rId3">
            <a:alphaModFix/>
          </a:blip>
          <a:stretch>
            <a:fillRect/>
          </a:stretch>
        </p:blipFill>
        <p:spPr>
          <a:xfrm>
            <a:off x="-2" y="4397855"/>
            <a:ext cx="9144002" cy="1804491"/>
          </a:xfrm>
          <a:prstGeom prst="rect">
            <a:avLst/>
          </a:prstGeom>
          <a:noFill/>
          <a:ln>
            <a:noFill/>
          </a:ln>
        </p:spPr>
      </p:pic>
      <p:pic>
        <p:nvPicPr>
          <p:cNvPr id="5" name="Google Shape;285;p39">
            <a:extLst>
              <a:ext uri="{FF2B5EF4-FFF2-40B4-BE49-F238E27FC236}">
                <a16:creationId xmlns:a16="http://schemas.microsoft.com/office/drawing/2014/main" id="{B9ED7422-76FC-494B-97AF-B8317E3C2405}"/>
              </a:ext>
            </a:extLst>
          </p:cNvPr>
          <p:cNvPicPr preferRelativeResize="0"/>
          <p:nvPr/>
        </p:nvPicPr>
        <p:blipFill>
          <a:blip r:embed="rId4">
            <a:alphaModFix/>
          </a:blip>
          <a:stretch>
            <a:fillRect/>
          </a:stretch>
        </p:blipFill>
        <p:spPr>
          <a:xfrm>
            <a:off x="578175" y="1208506"/>
            <a:ext cx="3993824" cy="295997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614373BB-C96C-3841-AB4A-A72121B8BFF6}"/>
              </a:ext>
            </a:extLst>
          </p:cNvPr>
          <p:cNvPicPr>
            <a:picLocks noChangeAspect="1"/>
          </p:cNvPicPr>
          <p:nvPr/>
        </p:nvPicPr>
        <p:blipFill rotWithShape="1">
          <a:blip r:embed="rId5"/>
          <a:srcRect l="20033" t="15574" r="31792" b="17770"/>
          <a:stretch/>
        </p:blipFill>
        <p:spPr>
          <a:xfrm>
            <a:off x="5638800" y="2211252"/>
            <a:ext cx="3138363" cy="753600"/>
          </a:xfrm>
          <a:prstGeom prst="rect">
            <a:avLst/>
          </a:prstGeom>
        </p:spPr>
      </p:pic>
      <p:sp>
        <p:nvSpPr>
          <p:cNvPr id="4" name="Slide Number Placeholder 3">
            <a:extLst>
              <a:ext uri="{FF2B5EF4-FFF2-40B4-BE49-F238E27FC236}">
                <a16:creationId xmlns:a16="http://schemas.microsoft.com/office/drawing/2014/main" id="{B3C431C4-51A5-9E41-B68B-95E2352512A7}"/>
              </a:ext>
            </a:extLst>
          </p:cNvPr>
          <p:cNvSpPr>
            <a:spLocks noGrp="1"/>
          </p:cNvSpPr>
          <p:nvPr>
            <p:ph type="sldNum" sz="quarter" idx="10"/>
          </p:nvPr>
        </p:nvSpPr>
        <p:spPr/>
        <p:txBody>
          <a:bodyPr/>
          <a:lstStyle/>
          <a:p>
            <a:fld id="{BE67019E-6B59-9444-A8F8-0CFAB6B6981D}" type="slidenum">
              <a:rPr lang="en-US" smtClean="0"/>
              <a:pPr/>
              <a:t>180</a:t>
            </a:fld>
            <a:endParaRPr lang="en-US" dirty="0"/>
          </a:p>
        </p:txBody>
      </p:sp>
    </p:spTree>
    <p:extLst>
      <p:ext uri="{BB962C8B-B14F-4D97-AF65-F5344CB8AC3E}">
        <p14:creationId xmlns:p14="http://schemas.microsoft.com/office/powerpoint/2010/main" val="27825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err="1"/>
              <a:t>BitAlign</a:t>
            </a:r>
            <a:r>
              <a:rPr lang="en-US" dirty="0"/>
              <a:t> – Hop Length </a:t>
            </a:r>
            <a:r>
              <a:rPr lang="en-US" dirty="0" err="1"/>
              <a:t>Dist</a:t>
            </a:r>
            <a:r>
              <a:rPr lang="en-US" dirty="0"/>
              <a:t> Plots</a:t>
            </a:r>
            <a:endParaRPr dirty="0"/>
          </a:p>
        </p:txBody>
      </p:sp>
      <p:pic>
        <p:nvPicPr>
          <p:cNvPr id="268" name="Google Shape;268;p37"/>
          <p:cNvPicPr preferRelativeResize="0"/>
          <p:nvPr/>
        </p:nvPicPr>
        <p:blipFill>
          <a:blip r:embed="rId3">
            <a:alphaModFix/>
          </a:blip>
          <a:stretch>
            <a:fillRect/>
          </a:stretch>
        </p:blipFill>
        <p:spPr>
          <a:xfrm>
            <a:off x="152400" y="1462284"/>
            <a:ext cx="8839202" cy="4419601"/>
          </a:xfrm>
          <a:prstGeom prst="rect">
            <a:avLst/>
          </a:prstGeom>
          <a:noFill/>
          <a:ln>
            <a:noFill/>
          </a:ln>
        </p:spPr>
      </p:pic>
      <p:sp>
        <p:nvSpPr>
          <p:cNvPr id="269" name="Google Shape;269;p37"/>
          <p:cNvSpPr/>
          <p:nvPr/>
        </p:nvSpPr>
        <p:spPr>
          <a:xfrm>
            <a:off x="4734525" y="3633475"/>
            <a:ext cx="3649200" cy="2091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C9B0026-2A5B-0041-947C-8129CEDB3445}"/>
              </a:ext>
            </a:extLst>
          </p:cNvPr>
          <p:cNvSpPr>
            <a:spLocks noGrp="1"/>
          </p:cNvSpPr>
          <p:nvPr>
            <p:ph type="sldNum" sz="quarter" idx="10"/>
          </p:nvPr>
        </p:nvSpPr>
        <p:spPr/>
        <p:txBody>
          <a:bodyPr/>
          <a:lstStyle/>
          <a:p>
            <a:fld id="{BE67019E-6B59-9444-A8F8-0CFAB6B6981D}" type="slidenum">
              <a:rPr lang="en-US" smtClean="0"/>
              <a:pPr/>
              <a:t>181</a:t>
            </a:fld>
            <a:endParaRPr lang="en-US" dirty="0"/>
          </a:p>
        </p:txBody>
      </p:sp>
    </p:spTree>
    <p:extLst>
      <p:ext uri="{BB962C8B-B14F-4D97-AF65-F5344CB8AC3E}">
        <p14:creationId xmlns:p14="http://schemas.microsoft.com/office/powerpoint/2010/main" val="39867593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lvl="0">
              <a:spcBef>
                <a:spcPts val="0"/>
              </a:spcBef>
            </a:pPr>
            <a:r>
              <a:rPr lang="en-US" dirty="0"/>
              <a:t>Hop Length </a:t>
            </a:r>
            <a:r>
              <a:rPr lang="en-US" dirty="0" err="1"/>
              <a:t>Dist</a:t>
            </a:r>
            <a:r>
              <a:rPr lang="en-US" dirty="0"/>
              <a:t> Plots (cont’d.)</a:t>
            </a:r>
            <a:endParaRPr dirty="0"/>
          </a:p>
        </p:txBody>
      </p:sp>
      <p:pic>
        <p:nvPicPr>
          <p:cNvPr id="276" name="Google Shape;276;p38"/>
          <p:cNvPicPr preferRelativeResize="0"/>
          <p:nvPr/>
        </p:nvPicPr>
        <p:blipFill>
          <a:blip r:embed="rId3">
            <a:alphaModFix/>
          </a:blip>
          <a:stretch>
            <a:fillRect/>
          </a:stretch>
        </p:blipFill>
        <p:spPr>
          <a:xfrm>
            <a:off x="152400" y="1163434"/>
            <a:ext cx="8839200" cy="5311583"/>
          </a:xfrm>
          <a:prstGeom prst="rect">
            <a:avLst/>
          </a:prstGeom>
          <a:noFill/>
          <a:ln>
            <a:noFill/>
          </a:ln>
        </p:spPr>
      </p:pic>
      <p:sp>
        <p:nvSpPr>
          <p:cNvPr id="277" name="Google Shape;277;p38"/>
          <p:cNvSpPr/>
          <p:nvPr/>
        </p:nvSpPr>
        <p:spPr>
          <a:xfrm>
            <a:off x="152400" y="1494275"/>
            <a:ext cx="4157400" cy="498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B06E58F1-7EDE-B046-8E53-FF4F8FE95823}"/>
              </a:ext>
            </a:extLst>
          </p:cNvPr>
          <p:cNvSpPr>
            <a:spLocks noGrp="1"/>
          </p:cNvSpPr>
          <p:nvPr>
            <p:ph type="sldNum" sz="quarter" idx="10"/>
          </p:nvPr>
        </p:nvSpPr>
        <p:spPr/>
        <p:txBody>
          <a:bodyPr/>
          <a:lstStyle/>
          <a:p>
            <a:fld id="{BE67019E-6B59-9444-A8F8-0CFAB6B6981D}" type="slidenum">
              <a:rPr lang="en-US" smtClean="0"/>
              <a:pPr/>
              <a:t>182</a:t>
            </a:fld>
            <a:endParaRPr lang="en-US" dirty="0"/>
          </a:p>
        </p:txBody>
      </p:sp>
    </p:spTree>
    <p:extLst>
      <p:ext uri="{BB962C8B-B14F-4D97-AF65-F5344CB8AC3E}">
        <p14:creationId xmlns:p14="http://schemas.microsoft.com/office/powerpoint/2010/main" val="32255025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DP-based Graph Alignment</a:t>
            </a:r>
            <a:endParaRPr/>
          </a:p>
        </p:txBody>
      </p:sp>
      <p:pic>
        <p:nvPicPr>
          <p:cNvPr id="179" name="Google Shape;179;p25" descr="A picture containing diagram&#10;&#10;Description automatically generated"/>
          <p:cNvPicPr preferRelativeResize="0"/>
          <p:nvPr/>
        </p:nvPicPr>
        <p:blipFill rotWithShape="1">
          <a:blip r:embed="rId3">
            <a:alphaModFix/>
          </a:blip>
          <a:srcRect/>
          <a:stretch/>
        </p:blipFill>
        <p:spPr>
          <a:xfrm>
            <a:off x="-1" y="1207369"/>
            <a:ext cx="9144001" cy="2583850"/>
          </a:xfrm>
          <a:prstGeom prst="rect">
            <a:avLst/>
          </a:prstGeom>
          <a:noFill/>
          <a:ln>
            <a:noFill/>
          </a:ln>
        </p:spPr>
      </p:pic>
      <p:pic>
        <p:nvPicPr>
          <p:cNvPr id="180" name="Google Shape;180;p25" descr="Text, letter&#10;&#10;Description automatically generated"/>
          <p:cNvPicPr preferRelativeResize="0"/>
          <p:nvPr/>
        </p:nvPicPr>
        <p:blipFill rotWithShape="1">
          <a:blip r:embed="rId4">
            <a:alphaModFix/>
          </a:blip>
          <a:srcRect/>
          <a:stretch/>
        </p:blipFill>
        <p:spPr>
          <a:xfrm>
            <a:off x="2138828" y="3987687"/>
            <a:ext cx="4866341" cy="1968006"/>
          </a:xfrm>
          <a:prstGeom prst="rect">
            <a:avLst/>
          </a:prstGeom>
          <a:noFill/>
          <a:ln>
            <a:noFill/>
          </a:ln>
        </p:spPr>
      </p:pic>
      <p:sp>
        <p:nvSpPr>
          <p:cNvPr id="181" name="Google Shape;181;p25"/>
          <p:cNvSpPr/>
          <p:nvPr/>
        </p:nvSpPr>
        <p:spPr>
          <a:xfrm>
            <a:off x="6842273" y="6209675"/>
            <a:ext cx="23019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rgbClr val="222222"/>
                </a:solidFill>
                <a:latin typeface="Corbel"/>
                <a:ea typeface="Corbel"/>
                <a:cs typeface="Corbel"/>
                <a:sym typeface="Corbel"/>
              </a:rPr>
              <a:t>From </a:t>
            </a:r>
            <a:r>
              <a:rPr lang="en-US" sz="1400" i="1" u="sng">
                <a:solidFill>
                  <a:schemeClr val="hlink"/>
                </a:solidFill>
                <a:latin typeface="Corbel"/>
                <a:ea typeface="Corbel"/>
                <a:cs typeface="Corbel"/>
                <a:sym typeface="Corbel"/>
                <a:hlinkClick r:id="rId5"/>
              </a:rPr>
              <a:t>PaSGAL paper</a:t>
            </a:r>
            <a:endParaRPr sz="1400" i="0" u="none" strike="noStrike">
              <a:solidFill>
                <a:srgbClr val="222222"/>
              </a:solidFill>
              <a:latin typeface="Corbel"/>
              <a:ea typeface="Corbel"/>
              <a:cs typeface="Corbel"/>
              <a:sym typeface="Corbel"/>
            </a:endParaRPr>
          </a:p>
        </p:txBody>
      </p:sp>
      <p:sp>
        <p:nvSpPr>
          <p:cNvPr id="3" name="Slide Number Placeholder 2">
            <a:extLst>
              <a:ext uri="{FF2B5EF4-FFF2-40B4-BE49-F238E27FC236}">
                <a16:creationId xmlns:a16="http://schemas.microsoft.com/office/drawing/2014/main" id="{997B2CCD-0270-914C-A0DE-5F6BE5D17E87}"/>
              </a:ext>
            </a:extLst>
          </p:cNvPr>
          <p:cNvSpPr>
            <a:spLocks noGrp="1"/>
          </p:cNvSpPr>
          <p:nvPr>
            <p:ph type="sldNum" sz="quarter" idx="10"/>
          </p:nvPr>
        </p:nvSpPr>
        <p:spPr/>
        <p:txBody>
          <a:bodyPr/>
          <a:lstStyle/>
          <a:p>
            <a:fld id="{BE67019E-6B59-9444-A8F8-0CFAB6B6981D}" type="slidenum">
              <a:rPr lang="en-US" smtClean="0"/>
              <a:pPr/>
              <a:t>183</a:t>
            </a:fld>
            <a:endParaRPr lang="en-US" dirty="0"/>
          </a:p>
        </p:txBody>
      </p:sp>
    </p:spTree>
    <p:extLst>
      <p:ext uri="{BB962C8B-B14F-4D97-AF65-F5344CB8AC3E}">
        <p14:creationId xmlns:p14="http://schemas.microsoft.com/office/powerpoint/2010/main" val="351361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55" descr="A picture containing table&#10;&#10;Description automatically generated"/>
          <p:cNvPicPr preferRelativeResize="0"/>
          <p:nvPr/>
        </p:nvPicPr>
        <p:blipFill rotWithShape="1">
          <a:blip r:embed="rId3">
            <a:alphaModFix/>
          </a:blip>
          <a:srcRect t="4871"/>
          <a:stretch/>
        </p:blipFill>
        <p:spPr>
          <a:xfrm>
            <a:off x="2388994" y="1116105"/>
            <a:ext cx="4366010" cy="2896711"/>
          </a:xfrm>
          <a:prstGeom prst="rect">
            <a:avLst/>
          </a:prstGeom>
          <a:noFill/>
          <a:ln>
            <a:noFill/>
          </a:ln>
        </p:spPr>
      </p:pic>
      <p:sp>
        <p:nvSpPr>
          <p:cNvPr id="407" name="Google Shape;407;p55"/>
          <p:cNvSpPr txBox="1">
            <a:spLocks noGrp="1"/>
          </p:cNvSpPr>
          <p:nvPr>
            <p:ph type="title"/>
          </p:nvPr>
        </p:nvSpPr>
        <p:spPr>
          <a:xfrm>
            <a:off x="366977" y="257425"/>
            <a:ext cx="96999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DP-based Graph Alignment (cont’d.)</a:t>
            </a:r>
            <a:endParaRPr/>
          </a:p>
        </p:txBody>
      </p:sp>
      <p:sp>
        <p:nvSpPr>
          <p:cNvPr id="408" name="Google Shape;408;p55"/>
          <p:cNvSpPr/>
          <p:nvPr/>
        </p:nvSpPr>
        <p:spPr>
          <a:xfrm>
            <a:off x="7566323" y="6209682"/>
            <a:ext cx="1577676"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rgbClr val="222222"/>
                </a:solidFill>
                <a:latin typeface="Corbel"/>
                <a:ea typeface="Corbel"/>
                <a:cs typeface="Corbel"/>
                <a:sym typeface="Corbel"/>
              </a:rPr>
              <a:t>From </a:t>
            </a:r>
            <a:r>
              <a:rPr lang="en-US" sz="1400" i="1" u="sng">
                <a:solidFill>
                  <a:schemeClr val="hlink"/>
                </a:solidFill>
                <a:latin typeface="Corbel"/>
                <a:ea typeface="Corbel"/>
                <a:cs typeface="Corbel"/>
                <a:sym typeface="Corbel"/>
                <a:hlinkClick r:id="rId4"/>
              </a:rPr>
              <a:t>abPOA paper</a:t>
            </a:r>
            <a:endParaRPr sz="1400" i="0" u="none" strike="noStrike">
              <a:solidFill>
                <a:srgbClr val="222222"/>
              </a:solidFill>
              <a:latin typeface="Corbel"/>
              <a:ea typeface="Corbel"/>
              <a:cs typeface="Corbel"/>
              <a:sym typeface="Corbel"/>
            </a:endParaRPr>
          </a:p>
        </p:txBody>
      </p:sp>
      <p:sp>
        <p:nvSpPr>
          <p:cNvPr id="409" name="Google Shape;409;p55"/>
          <p:cNvSpPr/>
          <p:nvPr/>
        </p:nvSpPr>
        <p:spPr>
          <a:xfrm>
            <a:off x="366963" y="3918285"/>
            <a:ext cx="8410073" cy="2445285"/>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sz="2000">
                <a:solidFill>
                  <a:schemeClr val="dk1"/>
                </a:solidFill>
                <a:latin typeface="Corbel"/>
                <a:ea typeface="Corbel"/>
                <a:cs typeface="Corbel"/>
                <a:sym typeface="Corbel"/>
              </a:rPr>
              <a:t>“abPOA processes all the vectors in a row-by-row manner following the partial order of the graph. During the DP process, for “</a:t>
            </a:r>
            <a:r>
              <a:rPr lang="en-US" sz="2000">
                <a:solidFill>
                  <a:srgbClr val="00B050"/>
                </a:solidFill>
                <a:latin typeface="Corbel"/>
                <a:ea typeface="Corbel"/>
                <a:cs typeface="Corbel"/>
                <a:sym typeface="Corbel"/>
              </a:rPr>
              <a:t>match</a:t>
            </a:r>
            <a:r>
              <a:rPr lang="en-US" sz="2000">
                <a:solidFill>
                  <a:schemeClr val="dk1"/>
                </a:solidFill>
                <a:latin typeface="Corbel"/>
                <a:ea typeface="Corbel"/>
                <a:cs typeface="Corbel"/>
                <a:sym typeface="Corbel"/>
              </a:rPr>
              <a:t>” and “</a:t>
            </a:r>
            <a:r>
              <a:rPr lang="en-US" sz="2000">
                <a:solidFill>
                  <a:srgbClr val="FE6200"/>
                </a:solidFill>
                <a:latin typeface="Corbel"/>
                <a:ea typeface="Corbel"/>
                <a:cs typeface="Corbel"/>
                <a:sym typeface="Corbel"/>
              </a:rPr>
              <a:t>delete</a:t>
            </a:r>
            <a:r>
              <a:rPr lang="en-US" sz="2000">
                <a:solidFill>
                  <a:schemeClr val="dk1"/>
                </a:solidFill>
                <a:latin typeface="Corbel"/>
                <a:ea typeface="Corbel"/>
                <a:cs typeface="Corbel"/>
                <a:sym typeface="Corbel"/>
              </a:rPr>
              <a:t>” operations (diagonal and vertical moves in the DP matrix), all scores stored in each SIMD vector can be updated in parallel as they only rely on scores in the predecessor rows. For “</a:t>
            </a:r>
            <a:r>
              <a:rPr lang="en-US" sz="2000">
                <a:solidFill>
                  <a:srgbClr val="0070C0"/>
                </a:solidFill>
                <a:latin typeface="Corbel"/>
                <a:ea typeface="Corbel"/>
                <a:cs typeface="Corbel"/>
                <a:sym typeface="Corbel"/>
              </a:rPr>
              <a:t>insert</a:t>
            </a:r>
            <a:r>
              <a:rPr lang="en-US" sz="2000">
                <a:solidFill>
                  <a:schemeClr val="dk1"/>
                </a:solidFill>
                <a:latin typeface="Corbel"/>
                <a:ea typeface="Corbel"/>
                <a:cs typeface="Corbel"/>
                <a:sym typeface="Corbel"/>
              </a:rPr>
              <a:t>” operations (horizontal moves in the DP matrix), sequential non-parallel updating of scores in the same SIMD vector is needed, as the score of each cell depends on the score of the cell on the left.”</a:t>
            </a:r>
            <a:endParaRPr/>
          </a:p>
        </p:txBody>
      </p:sp>
      <p:sp>
        <p:nvSpPr>
          <p:cNvPr id="2" name="Slide Number Placeholder 1">
            <a:extLst>
              <a:ext uri="{FF2B5EF4-FFF2-40B4-BE49-F238E27FC236}">
                <a16:creationId xmlns:a16="http://schemas.microsoft.com/office/drawing/2014/main" id="{551B57A4-B4B6-A546-93CD-67A508D0BE34}"/>
              </a:ext>
            </a:extLst>
          </p:cNvPr>
          <p:cNvSpPr>
            <a:spLocks noGrp="1"/>
          </p:cNvSpPr>
          <p:nvPr>
            <p:ph type="sldNum" sz="quarter" idx="10"/>
          </p:nvPr>
        </p:nvSpPr>
        <p:spPr/>
        <p:txBody>
          <a:bodyPr/>
          <a:lstStyle/>
          <a:p>
            <a:fld id="{BE67019E-6B59-9444-A8F8-0CFAB6B6981D}" type="slidenum">
              <a:rPr lang="en-US" smtClean="0"/>
              <a:pPr/>
              <a:t>184</a:t>
            </a:fld>
            <a:endParaRPr lang="en-US" dirty="0"/>
          </a:p>
        </p:txBody>
      </p:sp>
    </p:spTree>
    <p:extLst>
      <p:ext uri="{BB962C8B-B14F-4D97-AF65-F5344CB8AC3E}">
        <p14:creationId xmlns:p14="http://schemas.microsoft.com/office/powerpoint/2010/main" val="10310718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6" descr="Figure 1"/>
          <p:cNvPicPr preferRelativeResize="0"/>
          <p:nvPr/>
        </p:nvPicPr>
        <p:blipFill rotWithShape="1">
          <a:blip r:embed="rId3">
            <a:alphaModFix/>
          </a:blip>
          <a:srcRect/>
          <a:stretch/>
        </p:blipFill>
        <p:spPr>
          <a:xfrm>
            <a:off x="0" y="215127"/>
            <a:ext cx="9143999" cy="6253163"/>
          </a:xfrm>
          <a:prstGeom prst="rect">
            <a:avLst/>
          </a:prstGeom>
          <a:noFill/>
          <a:ln>
            <a:noFill/>
          </a:ln>
        </p:spPr>
      </p:pic>
      <p:sp>
        <p:nvSpPr>
          <p:cNvPr id="118" name="Google Shape;118;p16"/>
          <p:cNvSpPr/>
          <p:nvPr/>
        </p:nvSpPr>
        <p:spPr>
          <a:xfrm>
            <a:off x="199043" y="128100"/>
            <a:ext cx="45996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222222"/>
                </a:solidFill>
                <a:latin typeface="Corbel"/>
                <a:ea typeface="Corbel"/>
                <a:cs typeface="Corbel"/>
                <a:sym typeface="Corbel"/>
              </a:rPr>
              <a:t>“A region of a yeast genome variation graph” </a:t>
            </a:r>
            <a:endParaRPr/>
          </a:p>
          <a:p>
            <a:pPr marL="0" marR="0" lvl="0" indent="0" algn="l" rtl="0">
              <a:spcBef>
                <a:spcPts val="0"/>
              </a:spcBef>
              <a:spcAft>
                <a:spcPts val="0"/>
              </a:spcAft>
              <a:buNone/>
            </a:pPr>
            <a:r>
              <a:rPr lang="en-US" sz="1400">
                <a:solidFill>
                  <a:srgbClr val="222222"/>
                </a:solidFill>
                <a:latin typeface="Corbel"/>
                <a:ea typeface="Corbel"/>
                <a:cs typeface="Corbel"/>
                <a:sym typeface="Corbel"/>
              </a:rPr>
              <a:t>from </a:t>
            </a:r>
            <a:r>
              <a:rPr lang="en-US" sz="1400" i="1" u="sng">
                <a:solidFill>
                  <a:schemeClr val="hlink"/>
                </a:solidFill>
                <a:latin typeface="Corbel"/>
                <a:ea typeface="Corbel"/>
                <a:cs typeface="Corbel"/>
                <a:sym typeface="Corbel"/>
                <a:hlinkClick r:id="rId4"/>
              </a:rPr>
              <a:t>vg</a:t>
            </a:r>
            <a:r>
              <a:rPr lang="en-US" sz="1400" u="sng">
                <a:solidFill>
                  <a:schemeClr val="hlink"/>
                </a:solidFill>
                <a:latin typeface="Corbel"/>
                <a:ea typeface="Corbel"/>
                <a:cs typeface="Corbel"/>
                <a:sym typeface="Corbel"/>
                <a:hlinkClick r:id="rId4"/>
              </a:rPr>
              <a:t> paper</a:t>
            </a:r>
            <a:r>
              <a:rPr lang="en-US" sz="1400">
                <a:solidFill>
                  <a:srgbClr val="222222"/>
                </a:solidFill>
                <a:latin typeface="Corbel"/>
                <a:ea typeface="Corbel"/>
                <a:cs typeface="Corbel"/>
                <a:sym typeface="Corbel"/>
              </a:rPr>
              <a:t> [Garrison et al., Nature Biotechnology, </a:t>
            </a:r>
            <a:r>
              <a:rPr lang="en-US" sz="1400">
                <a:solidFill>
                  <a:srgbClr val="222222"/>
                </a:solidFill>
                <a:latin typeface="Calibri"/>
                <a:ea typeface="Calibri"/>
                <a:cs typeface="Calibri"/>
                <a:sym typeface="Calibri"/>
              </a:rPr>
              <a:t>2018</a:t>
            </a:r>
            <a:r>
              <a:rPr lang="en-US" sz="1400">
                <a:solidFill>
                  <a:srgbClr val="222222"/>
                </a:solidFill>
                <a:latin typeface="Corbel"/>
                <a:ea typeface="Corbel"/>
                <a:cs typeface="Corbel"/>
                <a:sym typeface="Corbel"/>
              </a:rPr>
              <a:t>]</a:t>
            </a:r>
            <a:endParaRPr sz="1400" i="0" u="none" strike="noStrike">
              <a:solidFill>
                <a:srgbClr val="222222"/>
              </a:solidFill>
              <a:latin typeface="Corbel"/>
              <a:ea typeface="Corbel"/>
              <a:cs typeface="Corbel"/>
              <a:sym typeface="Corbel"/>
            </a:endParaRPr>
          </a:p>
        </p:txBody>
      </p:sp>
      <p:sp>
        <p:nvSpPr>
          <p:cNvPr id="2" name="Slide Number Placeholder 1">
            <a:extLst>
              <a:ext uri="{FF2B5EF4-FFF2-40B4-BE49-F238E27FC236}">
                <a16:creationId xmlns:a16="http://schemas.microsoft.com/office/drawing/2014/main" id="{E55551F4-4A5F-9B42-92B0-7BEF8234C8C6}"/>
              </a:ext>
            </a:extLst>
          </p:cNvPr>
          <p:cNvSpPr>
            <a:spLocks noGrp="1"/>
          </p:cNvSpPr>
          <p:nvPr>
            <p:ph type="sldNum" sz="quarter" idx="10"/>
          </p:nvPr>
        </p:nvSpPr>
        <p:spPr/>
        <p:txBody>
          <a:bodyPr/>
          <a:lstStyle/>
          <a:p>
            <a:fld id="{BE67019E-6B59-9444-A8F8-0CFAB6B6981D}" type="slidenum">
              <a:rPr lang="en-US" smtClean="0"/>
              <a:pPr/>
              <a:t>185</a:t>
            </a:fld>
            <a:endParaRPr lang="en-US" dirty="0"/>
          </a:p>
        </p:txBody>
      </p:sp>
    </p:spTree>
    <p:extLst>
      <p:ext uri="{BB962C8B-B14F-4D97-AF65-F5344CB8AC3E}">
        <p14:creationId xmlns:p14="http://schemas.microsoft.com/office/powerpoint/2010/main" val="296487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19</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
        <p:nvSpPr>
          <p:cNvPr id="9" name="TextBox 8">
            <a:extLst>
              <a:ext uri="{FF2B5EF4-FFF2-40B4-BE49-F238E27FC236}">
                <a16:creationId xmlns:a16="http://schemas.microsoft.com/office/drawing/2014/main" id="{17AE2A18-478E-5B48-91BF-2184849C4C76}"/>
              </a:ext>
            </a:extLst>
          </p:cNvPr>
          <p:cNvSpPr txBox="1"/>
          <p:nvPr/>
        </p:nvSpPr>
        <p:spPr>
          <a:xfrm>
            <a:off x="366961" y="4709542"/>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10" name="TextBox 9">
            <a:extLst>
              <a:ext uri="{FF2B5EF4-FFF2-40B4-BE49-F238E27FC236}">
                <a16:creationId xmlns:a16="http://schemas.microsoft.com/office/drawing/2014/main" id="{0070DEEB-1B97-B644-8B49-C9E79A871C42}"/>
              </a:ext>
            </a:extLst>
          </p:cNvPr>
          <p:cNvSpPr txBox="1"/>
          <p:nvPr/>
        </p:nvSpPr>
        <p:spPr>
          <a:xfrm>
            <a:off x="366962" y="4709542"/>
            <a:ext cx="8410073" cy="1635416"/>
          </a:xfrm>
          <a:prstGeom prst="roundRect">
            <a:avLst>
              <a:gd name="adj" fmla="val 4777"/>
            </a:avLst>
          </a:prstGeom>
          <a:solidFill>
            <a:srgbClr val="0070C0">
              <a:alpha val="29806"/>
            </a:srgbClr>
          </a:solidFill>
          <a:ln w="28575">
            <a:solidFill>
              <a:srgbClr val="0070C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3</a:t>
            </a:r>
            <a:r>
              <a:rPr lang="en-US" sz="4000" b="1" dirty="0"/>
              <a:t>:</a:t>
            </a:r>
          </a:p>
          <a:p>
            <a:r>
              <a:rPr lang="en-US" sz="4000" b="1" dirty="0"/>
              <a:t>Scalable/highly-parallel</a:t>
            </a:r>
          </a:p>
        </p:txBody>
      </p:sp>
    </p:spTree>
    <p:extLst>
      <p:ext uri="{BB962C8B-B14F-4D97-AF65-F5344CB8AC3E}">
        <p14:creationId xmlns:p14="http://schemas.microsoft.com/office/powerpoint/2010/main" val="1316153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541338" indent="-309563">
              <a:lnSpc>
                <a:spcPct val="110000"/>
              </a:lnSpc>
              <a:spcBef>
                <a:spcPts val="600"/>
              </a:spcBef>
              <a:spcAft>
                <a:spcPts val="0"/>
              </a:spcAft>
            </a:pPr>
            <a:r>
              <a:rPr lang="en-US" sz="2200" b="1" dirty="0">
                <a:solidFill>
                  <a:srgbClr val="FE6200"/>
                </a:solidFill>
              </a:rPr>
              <a:t>Genome sequencing: </a:t>
            </a:r>
            <a:r>
              <a:rPr lang="en-US" sz="2200" dirty="0">
                <a:solidFill>
                  <a:schemeClr val="tx1"/>
                </a:solidFill>
              </a:rPr>
              <a:t>Enables us to determine the order of the DNA sequence in an organism’s genome</a:t>
            </a:r>
          </a:p>
          <a:p>
            <a:pPr marL="758825" lvl="1" indent="-217488">
              <a:lnSpc>
                <a:spcPct val="120000"/>
              </a:lnSpc>
              <a:spcBef>
                <a:spcPts val="600"/>
              </a:spcBef>
              <a:spcAft>
                <a:spcPts val="0"/>
              </a:spcAft>
            </a:pPr>
            <a:r>
              <a:rPr lang="en-US" sz="2200" dirty="0">
                <a:solidFill>
                  <a:schemeClr val="tx1"/>
                </a:solidFill>
              </a:rPr>
              <a:t>Plays a </a:t>
            </a:r>
            <a:r>
              <a:rPr lang="en-US" sz="2200" dirty="0">
                <a:solidFill>
                  <a:srgbClr val="00B050"/>
                </a:solidFill>
              </a:rPr>
              <a:t>pivotal role </a:t>
            </a:r>
            <a:r>
              <a:rPr lang="en-US" sz="2200" dirty="0">
                <a:solidFill>
                  <a:schemeClr val="tx1"/>
                </a:solidFill>
              </a:rPr>
              <a:t>in:</a:t>
            </a:r>
          </a:p>
          <a:p>
            <a:pPr marL="992188" lvl="2" indent="-227013">
              <a:lnSpc>
                <a:spcPct val="120000"/>
              </a:lnSpc>
              <a:spcBef>
                <a:spcPts val="0"/>
              </a:spcBef>
              <a:spcAft>
                <a:spcPts val="0"/>
              </a:spcAft>
            </a:pPr>
            <a:r>
              <a:rPr lang="en-US" sz="2100" dirty="0">
                <a:solidFill>
                  <a:schemeClr val="tx1"/>
                </a:solidFill>
              </a:rPr>
              <a:t>Personalized medicine</a:t>
            </a:r>
          </a:p>
          <a:p>
            <a:pPr marL="992188" lvl="2" indent="-227013">
              <a:lnSpc>
                <a:spcPct val="120000"/>
              </a:lnSpc>
              <a:spcBef>
                <a:spcPts val="0"/>
              </a:spcBef>
              <a:spcAft>
                <a:spcPts val="0"/>
              </a:spcAft>
            </a:pPr>
            <a:r>
              <a:rPr lang="en-US" sz="2100" dirty="0">
                <a:solidFill>
                  <a:schemeClr val="tx1"/>
                </a:solidFill>
              </a:rPr>
              <a:t>Outbreak tracing</a:t>
            </a:r>
          </a:p>
          <a:p>
            <a:pPr marL="992188" lvl="2" indent="-227013">
              <a:lnSpc>
                <a:spcPct val="120000"/>
              </a:lnSpc>
              <a:spcBef>
                <a:spcPts val="0"/>
              </a:spcBef>
              <a:spcAft>
                <a:spcPts val="0"/>
              </a:spcAft>
            </a:pPr>
            <a:r>
              <a:rPr lang="en-US" sz="2100" dirty="0">
                <a:solidFill>
                  <a:schemeClr val="tx1"/>
                </a:solidFill>
              </a:rPr>
              <a:t>Understanding of evolution</a:t>
            </a:r>
          </a:p>
          <a:p>
            <a:pPr marL="519113" indent="-292100">
              <a:lnSpc>
                <a:spcPct val="120000"/>
              </a:lnSpc>
              <a:spcBef>
                <a:spcPts val="4400"/>
              </a:spcBef>
              <a:spcAft>
                <a:spcPts val="0"/>
              </a:spcAft>
            </a:pPr>
            <a:r>
              <a:rPr lang="en-US" sz="2200" b="1" dirty="0">
                <a:solidFill>
                  <a:srgbClr val="C00000"/>
                </a:solidFill>
              </a:rPr>
              <a:t>Challenges:</a:t>
            </a:r>
          </a:p>
          <a:p>
            <a:pPr marL="758825" lvl="1" indent="-217488">
              <a:lnSpc>
                <a:spcPct val="120000"/>
              </a:lnSpc>
              <a:spcBef>
                <a:spcPts val="0"/>
              </a:spcBef>
              <a:spcAft>
                <a:spcPts val="0"/>
              </a:spcAft>
            </a:pPr>
            <a:r>
              <a:rPr lang="en-US" sz="2200" dirty="0">
                <a:solidFill>
                  <a:schemeClr val="tx1"/>
                </a:solidFill>
              </a:rPr>
              <a:t>There is no sequencing machine that takes long DNA as an input, and gives the complete sequence as output</a:t>
            </a:r>
          </a:p>
          <a:p>
            <a:pPr marL="758825" lvl="1" indent="-217488">
              <a:lnSpc>
                <a:spcPct val="120000"/>
              </a:lnSpc>
              <a:spcBef>
                <a:spcPts val="0"/>
              </a:spcBef>
              <a:spcAft>
                <a:spcPts val="0"/>
              </a:spcAft>
            </a:pPr>
            <a:r>
              <a:rPr lang="en-US" sz="2200" dirty="0">
                <a:solidFill>
                  <a:schemeClr val="tx1"/>
                </a:solidFill>
              </a:rPr>
              <a:t>Sequencing machines extract </a:t>
            </a:r>
            <a:r>
              <a:rPr lang="en-US" sz="2200" dirty="0">
                <a:solidFill>
                  <a:srgbClr val="C00000"/>
                </a:solidFill>
              </a:rPr>
              <a:t>small randomized fragments </a:t>
            </a:r>
            <a:r>
              <a:rPr lang="en-US" sz="2200" dirty="0">
                <a:solidFill>
                  <a:schemeClr val="tx1"/>
                </a:solidFill>
              </a:rPr>
              <a:t>of the original DNA sequence</a:t>
            </a:r>
          </a:p>
          <a:p>
            <a:pPr marL="446088" indent="-266700">
              <a:lnSpc>
                <a:spcPct val="120000"/>
              </a:lnSpc>
              <a:spcBef>
                <a:spcPts val="60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a:t>
            </a:fld>
            <a:endParaRPr lang="en-US" dirty="0"/>
          </a:p>
        </p:txBody>
      </p:sp>
      <p:pic>
        <p:nvPicPr>
          <p:cNvPr id="6" name="Picture 5">
            <a:extLst>
              <a:ext uri="{FF2B5EF4-FFF2-40B4-BE49-F238E27FC236}">
                <a16:creationId xmlns:a16="http://schemas.microsoft.com/office/drawing/2014/main" id="{8C62BDD8-22E4-0545-AA07-946E9BFD1A77}"/>
              </a:ext>
            </a:extLst>
          </p:cNvPr>
          <p:cNvPicPr>
            <a:picLocks noChangeAspect="1"/>
          </p:cNvPicPr>
          <p:nvPr/>
        </p:nvPicPr>
        <p:blipFill>
          <a:blip r:embed="rId4"/>
          <a:stretch>
            <a:fillRect/>
          </a:stretch>
        </p:blipFill>
        <p:spPr>
          <a:xfrm>
            <a:off x="6257282" y="1861023"/>
            <a:ext cx="2519754" cy="1525114"/>
          </a:xfrm>
          <a:prstGeom prst="rect">
            <a:avLst/>
          </a:prstGeom>
        </p:spPr>
      </p:pic>
    </p:spTree>
    <p:custDataLst>
      <p:tags r:id="rId1"/>
    </p:custDataLst>
    <p:extLst>
      <p:ext uri="{BB962C8B-B14F-4D97-AF65-F5344CB8AC3E}">
        <p14:creationId xmlns:p14="http://schemas.microsoft.com/office/powerpoint/2010/main" val="70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759B-D161-4544-8BC6-B67ADA57AC93}"/>
              </a:ext>
            </a:extLst>
          </p:cNvPr>
          <p:cNvSpPr>
            <a:spLocks noGrp="1"/>
          </p:cNvSpPr>
          <p:nvPr>
            <p:ph type="title"/>
          </p:nvPr>
        </p:nvSpPr>
        <p:spPr/>
        <p:txBody>
          <a:bodyPr>
            <a:noAutofit/>
          </a:bodyPr>
          <a:lstStyle/>
          <a:p>
            <a:r>
              <a:rPr lang="en-US" sz="4000" dirty="0"/>
              <a:t>Nanopore Sequencing &amp; Tools </a:t>
            </a:r>
            <a:r>
              <a:rPr lang="en-US" sz="3500" dirty="0"/>
              <a:t>[</a:t>
            </a:r>
            <a:r>
              <a:rPr lang="en-US" sz="3500" dirty="0" err="1"/>
              <a:t>BiB</a:t>
            </a:r>
            <a:r>
              <a:rPr lang="en-US" sz="3500" dirty="0"/>
              <a:t> </a:t>
            </a:r>
            <a:r>
              <a:rPr lang="en-US" sz="3500" dirty="0">
                <a:latin typeface="Calibri" panose="020F0502020204030204" pitchFamily="34" charset="0"/>
              </a:rPr>
              <a:t>2018</a:t>
            </a:r>
            <a:r>
              <a:rPr lang="en-US" sz="3500" dirty="0"/>
              <a:t>]</a:t>
            </a:r>
          </a:p>
        </p:txBody>
      </p:sp>
      <p:sp>
        <p:nvSpPr>
          <p:cNvPr id="4" name="Slide Number Placeholder 3">
            <a:extLst>
              <a:ext uri="{FF2B5EF4-FFF2-40B4-BE49-F238E27FC236}">
                <a16:creationId xmlns:a16="http://schemas.microsoft.com/office/drawing/2014/main" id="{A7A2E417-4A81-0449-A647-F906A7B2D0DE}"/>
              </a:ext>
            </a:extLst>
          </p:cNvPr>
          <p:cNvSpPr>
            <a:spLocks noGrp="1"/>
          </p:cNvSpPr>
          <p:nvPr>
            <p:ph type="sldNum" sz="quarter" idx="10"/>
          </p:nvPr>
        </p:nvSpPr>
        <p:spPr/>
        <p:txBody>
          <a:bodyPr/>
          <a:lstStyle/>
          <a:p>
            <a:fld id="{BE67019E-6B59-9444-A8F8-0CFAB6B6981D}" type="slidenum">
              <a:rPr lang="en-US" smtClean="0"/>
              <a:pPr/>
              <a:t>20</a:t>
            </a:fld>
            <a:endParaRPr lang="en-US" dirty="0"/>
          </a:p>
        </p:txBody>
      </p:sp>
      <p:sp>
        <p:nvSpPr>
          <p:cNvPr id="5" name="TextBox 4">
            <a:extLst>
              <a:ext uri="{FF2B5EF4-FFF2-40B4-BE49-F238E27FC236}">
                <a16:creationId xmlns:a16="http://schemas.microsoft.com/office/drawing/2014/main" id="{C6CD8DFD-D135-5740-9831-DAA68423FB22}"/>
              </a:ext>
            </a:extLst>
          </p:cNvPr>
          <p:cNvSpPr txBox="1"/>
          <p:nvPr/>
        </p:nvSpPr>
        <p:spPr>
          <a:xfrm>
            <a:off x="366962" y="1166853"/>
            <a:ext cx="8410073" cy="1914370"/>
          </a:xfrm>
          <a:prstGeom prst="rect">
            <a:avLst/>
          </a:prstGeom>
          <a:noFill/>
        </p:spPr>
        <p:txBody>
          <a:bodyPr wrap="square" rtlCol="0">
            <a:spAutoFit/>
          </a:bodyPr>
          <a:lstStyle/>
          <a:p>
            <a:pPr>
              <a:lnSpc>
                <a:spcPct val="120000"/>
              </a:lnSpc>
            </a:pPr>
            <a:r>
              <a:rPr lang="en-US" sz="2000" u="sng" dirty="0">
                <a:latin typeface="Corbel" panose="020B0503020204020204" pitchFamily="34" charset="0"/>
                <a:cs typeface="Calibri" panose="020F0502020204030204" pitchFamily="34" charset="0"/>
              </a:rPr>
              <a:t>Damla Senol Cali</a:t>
            </a:r>
            <a:r>
              <a:rPr lang="en-US" sz="2000" dirty="0">
                <a:latin typeface="Corbel" panose="020B0503020204020204" pitchFamily="34" charset="0"/>
                <a:cs typeface="Calibri" panose="020F0502020204030204" pitchFamily="34" charset="0"/>
              </a:rPr>
              <a:t>, Jeremie S. Kim, Saugata Ghose, Can Alkan, and Onur Mutlu, </a:t>
            </a:r>
          </a:p>
          <a:p>
            <a:pPr>
              <a:lnSpc>
                <a:spcPct val="120000"/>
              </a:lnSpc>
            </a:pPr>
            <a:r>
              <a:rPr lang="en-US" sz="2000" b="1" dirty="0">
                <a:solidFill>
                  <a:srgbClr val="0070C0"/>
                </a:solidFill>
                <a:latin typeface="Corbel" panose="020B0503020204020204" pitchFamily="34" charset="0"/>
                <a:cs typeface="Calibri" panose="020F0502020204030204" pitchFamily="34" charset="0"/>
                <a:hlinkClick r:id="rId3"/>
              </a:rPr>
              <a:t>"Nanopore Sequencing Technology and Tools for Genome Assembly: Computational Analysis of the Current State, Bottlenecks and Future Directions"</a:t>
            </a:r>
            <a:r>
              <a:rPr lang="en-US" sz="2000" dirty="0">
                <a:solidFill>
                  <a:srgbClr val="0070C0"/>
                </a:solidFill>
                <a:latin typeface="Corbel" panose="020B0503020204020204" pitchFamily="34" charset="0"/>
                <a:cs typeface="Calibri" panose="020F0502020204030204" pitchFamily="34" charset="0"/>
                <a:hlinkClick r:id="rId3"/>
              </a:rPr>
              <a:t> </a:t>
            </a:r>
            <a:endParaRPr lang="en-US" sz="2000" dirty="0">
              <a:solidFill>
                <a:srgbClr val="0070C0"/>
              </a:solidFill>
              <a:latin typeface="Corbel" panose="020B0503020204020204" pitchFamily="34" charset="0"/>
              <a:cs typeface="Calibri" panose="020F0502020204030204" pitchFamily="34" charset="0"/>
            </a:endParaRPr>
          </a:p>
          <a:p>
            <a:pPr>
              <a:lnSpc>
                <a:spcPct val="120000"/>
              </a:lnSpc>
            </a:pPr>
            <a:r>
              <a:rPr lang="en-US" sz="2000" i="1" dirty="0">
                <a:latin typeface="Corbel" panose="020B0503020204020204" pitchFamily="34" charset="0"/>
                <a:cs typeface="Calibri" panose="020F0502020204030204" pitchFamily="34" charset="0"/>
              </a:rPr>
              <a:t>Briefings in Bioinformatics, </a:t>
            </a:r>
            <a:r>
              <a:rPr lang="en-US" sz="2000" dirty="0">
                <a:latin typeface="Corbel" panose="020B0503020204020204" pitchFamily="34" charset="0"/>
                <a:cs typeface="Calibri" panose="020F0502020204030204" pitchFamily="34" charset="0"/>
              </a:rPr>
              <a:t>April</a:t>
            </a:r>
            <a:r>
              <a:rPr lang="en-US" sz="2000" i="1" dirty="0">
                <a:latin typeface="Corbel" panose="020B050302020402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2018</a:t>
            </a:r>
            <a:r>
              <a:rPr lang="en-US" sz="2000" dirty="0">
                <a:latin typeface="Corbel" panose="020B0503020204020204" pitchFamily="34" charset="0"/>
                <a:cs typeface="Calibri" panose="020F0502020204030204" pitchFamily="34" charset="0"/>
              </a:rPr>
              <a:t>.</a:t>
            </a:r>
            <a:endParaRPr lang="en-US" sz="2000" i="1" dirty="0">
              <a:latin typeface="Corbel" panose="020B050302020402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E872A3D-C896-AB4E-B9DA-689299FD327B}"/>
              </a:ext>
            </a:extLst>
          </p:cNvPr>
          <p:cNvPicPr>
            <a:picLocks noChangeAspect="1"/>
          </p:cNvPicPr>
          <p:nvPr/>
        </p:nvPicPr>
        <p:blipFill rotWithShape="1">
          <a:blip r:embed="rId4"/>
          <a:srcRect r="1250"/>
          <a:stretch/>
        </p:blipFill>
        <p:spPr>
          <a:xfrm>
            <a:off x="724533" y="3632200"/>
            <a:ext cx="7694930" cy="2714012"/>
          </a:xfrm>
          <a:prstGeom prst="rect">
            <a:avLst/>
          </a:prstGeom>
        </p:spPr>
      </p:pic>
    </p:spTree>
    <p:extLst>
      <p:ext uri="{BB962C8B-B14F-4D97-AF65-F5344CB8AC3E}">
        <p14:creationId xmlns:p14="http://schemas.microsoft.com/office/powerpoint/2010/main" val="80543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21</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genome assembly pipeline for long reads</a:t>
            </a:r>
          </a:p>
          <a:p>
            <a:pPr>
              <a:spcBef>
                <a:spcPts val="600"/>
              </a:spcBef>
            </a:pPr>
            <a:r>
              <a:rPr lang="en-US" sz="1800" b="1" i="1" dirty="0"/>
              <a:t>[Briefings in Bioinformatics, </a:t>
            </a:r>
            <a:r>
              <a:rPr lang="en-US" sz="1800" b="1" i="1" dirty="0">
                <a:latin typeface="Calibri" panose="020F0502020204030204" pitchFamily="34" charset="0"/>
              </a:rPr>
              <a:t>2018</a:t>
            </a:r>
            <a:r>
              <a:rPr lang="en-US" sz="1800" b="1" i="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solidFill>
                  <a:srgbClr val="0070C0"/>
                </a:solidFill>
              </a:rPr>
              <a:t>[MICRO </a:t>
            </a:r>
            <a:r>
              <a:rPr lang="en-US" sz="1800" b="1" i="1" dirty="0">
                <a:solidFill>
                  <a:srgbClr val="0070C0"/>
                </a:solidFill>
                <a:latin typeface="Calibri" panose="020F0502020204030204" pitchFamily="34" charset="0"/>
              </a:rPr>
              <a:t>2020</a:t>
            </a:r>
            <a:r>
              <a:rPr lang="en-US" sz="1800" b="1" i="1" dirty="0">
                <a:solidFill>
                  <a:srgbClr val="0070C0"/>
                </a:solidFill>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SeGraM</a:t>
            </a:r>
            <a:r>
              <a:rPr lang="en-US" dirty="0"/>
              <a:t>: Hardware acceleration framework for </a:t>
            </a:r>
          </a:p>
          <a:p>
            <a:r>
              <a:rPr lang="en-US" dirty="0"/>
              <a:t>sequence-to-graph mapping </a:t>
            </a:r>
          </a:p>
          <a:p>
            <a:pPr>
              <a:spcBef>
                <a:spcPts val="600"/>
              </a:spcBef>
            </a:pPr>
            <a:r>
              <a:rPr lang="en-US" sz="1800" b="1" i="1" dirty="0"/>
              <a:t>[Ongoing] </a:t>
            </a:r>
          </a:p>
        </p:txBody>
      </p:sp>
    </p:spTree>
    <p:extLst>
      <p:ext uri="{BB962C8B-B14F-4D97-AF65-F5344CB8AC3E}">
        <p14:creationId xmlns:p14="http://schemas.microsoft.com/office/powerpoint/2010/main" val="3533941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Recall: Genome Sequence Analysis</a:t>
            </a:r>
          </a:p>
        </p:txBody>
      </p:sp>
      <p:pic>
        <p:nvPicPr>
          <p:cNvPr id="55" name="Picture 54" descr="Chart&#10;&#10;Description automatically generated">
            <a:extLst>
              <a:ext uri="{FF2B5EF4-FFF2-40B4-BE49-F238E27FC236}">
                <a16:creationId xmlns:a16="http://schemas.microsoft.com/office/drawing/2014/main" id="{5AC5FFBD-A171-4A4D-B6BA-B650F36B8316}"/>
              </a:ext>
            </a:extLst>
          </p:cNvPr>
          <p:cNvPicPr>
            <a:picLocks noChangeAspect="1"/>
          </p:cNvPicPr>
          <p:nvPr/>
        </p:nvPicPr>
        <p:blipFill>
          <a:blip r:embed="rId3"/>
          <a:stretch>
            <a:fillRect/>
          </a:stretch>
        </p:blipFill>
        <p:spPr>
          <a:xfrm>
            <a:off x="2138699" y="3500698"/>
            <a:ext cx="6948427" cy="3011803"/>
          </a:xfrm>
          <a:prstGeom prst="rect">
            <a:avLst/>
          </a:prstGeom>
        </p:spPr>
      </p:pic>
      <p:sp>
        <p:nvSpPr>
          <p:cNvPr id="56" name="TextBox 55">
            <a:extLst>
              <a:ext uri="{FF2B5EF4-FFF2-40B4-BE49-F238E27FC236}">
                <a16:creationId xmlns:a16="http://schemas.microsoft.com/office/drawing/2014/main" id="{00EEAE3D-B4C8-DE4D-9A8F-BEEE3F50F971}"/>
              </a:ext>
            </a:extLst>
          </p:cNvPr>
          <p:cNvSpPr txBox="1"/>
          <p:nvPr/>
        </p:nvSpPr>
        <p:spPr>
          <a:xfrm>
            <a:off x="376518" y="2708623"/>
            <a:ext cx="3704565" cy="3723174"/>
          </a:xfrm>
          <a:prstGeom prst="roundRect">
            <a:avLst>
              <a:gd name="adj" fmla="val 1291"/>
            </a:avLst>
          </a:prstGeom>
          <a:solidFill>
            <a:schemeClr val="bg1">
              <a:lumMod val="85000"/>
              <a:alpha val="34000"/>
            </a:schemeClr>
          </a:solidFill>
          <a:ln w="28575">
            <a:solidFill>
              <a:schemeClr val="bg1">
                <a:lumMod val="50000"/>
              </a:schemeClr>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D931801-2AC4-754A-9546-3AAEC911882A}"/>
              </a:ext>
            </a:extLst>
          </p:cNvPr>
          <p:cNvSpPr>
            <a:spLocks noGrp="1"/>
          </p:cNvSpPr>
          <p:nvPr>
            <p:ph type="sldNum" sz="quarter" idx="10"/>
          </p:nvPr>
        </p:nvSpPr>
        <p:spPr/>
        <p:txBody>
          <a:bodyPr/>
          <a:lstStyle/>
          <a:p>
            <a:fld id="{BE67019E-6B59-9444-A8F8-0CFAB6B6981D}" type="slidenum">
              <a:rPr lang="en-US" smtClean="0"/>
              <a:pPr/>
              <a:t>22</a:t>
            </a:fld>
            <a:endParaRPr lang="en-US" dirty="0"/>
          </a:p>
        </p:txBody>
      </p:sp>
    </p:spTree>
    <p:extLst>
      <p:ext uri="{BB962C8B-B14F-4D97-AF65-F5344CB8AC3E}">
        <p14:creationId xmlns:p14="http://schemas.microsoft.com/office/powerpoint/2010/main" val="37112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23</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 0.19676 " pathEditMode="relative" ptsTypes="AA">
                                      <p:cBhvr>
                                        <p:cTn id="56" dur="2000" fill="hold"/>
                                        <p:tgtEl>
                                          <p:spTgt spid="26"/>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 0.19676 " pathEditMode="relative" ptsTypes="AA">
                                      <p:cBhvr>
                                        <p:cTn id="58" dur="2000" fill="hold"/>
                                        <p:tgtEl>
                                          <p:spTgt spid="27"/>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19676 " pathEditMode="relative" ptsTypes="AA">
                                      <p:cBhvr>
                                        <p:cTn id="60" dur="2000" fill="hold"/>
                                        <p:tgtEl>
                                          <p:spTgt spid="29"/>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19676 " pathEditMode="relative" ptsTypes="AA">
                                      <p:cBhvr>
                                        <p:cTn id="62" dur="2000" fill="hold"/>
                                        <p:tgtEl>
                                          <p:spTgt spid="31"/>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2" grpId="0"/>
      <p:bldP spid="14" grpId="0"/>
      <p:bldP spid="15" grpId="0"/>
      <p:bldP spid="17" grpId="0"/>
      <p:bldP spid="25" grpId="0"/>
      <p:bldP spid="26" grpId="0"/>
      <p:bldP spid="26" grpId="1"/>
      <p:bldP spid="27" grpId="0"/>
      <p:bldP spid="2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GSA with Read Mapping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sz="2200" b="1" dirty="0">
                <a:solidFill>
                  <a:srgbClr val="FE6200"/>
                </a:solidFill>
              </a:rPr>
              <a:t>Read mapping: </a:t>
            </a:r>
            <a:r>
              <a:rPr lang="en-US" sz="2200" i="1" dirty="0">
                <a:solidFill>
                  <a:schemeClr val="tx1"/>
                </a:solidFill>
              </a:rPr>
              <a:t>First key step </a:t>
            </a:r>
            <a:r>
              <a:rPr lang="en-US" sz="2200" dirty="0">
                <a:solidFill>
                  <a:schemeClr val="tx1"/>
                </a:solidFill>
              </a:rPr>
              <a:t>in genome sequence analysis (GSA)</a:t>
            </a:r>
            <a:endParaRPr lang="en-US" sz="2200" i="1" dirty="0">
              <a:solidFill>
                <a:srgbClr val="00B050"/>
              </a:solidFill>
            </a:endParaRPr>
          </a:p>
          <a:p>
            <a:pPr marL="666750" lvl="1" indent="-260350">
              <a:lnSpc>
                <a:spcPct val="110000"/>
              </a:lnSpc>
              <a:spcBef>
                <a:spcPts val="600"/>
              </a:spcBef>
              <a:spcAft>
                <a:spcPts val="0"/>
              </a:spcAft>
            </a:pPr>
            <a:r>
              <a:rPr lang="en-US" sz="2200" dirty="0">
                <a:solidFill>
                  <a:schemeClr val="tx1"/>
                </a:solidFill>
              </a:rPr>
              <a:t>Aligns </a:t>
            </a:r>
            <a:r>
              <a:rPr lang="en-US" sz="2200" dirty="0">
                <a:solidFill>
                  <a:srgbClr val="00B050"/>
                </a:solidFill>
              </a:rPr>
              <a:t>reads</a:t>
            </a:r>
            <a:r>
              <a:rPr lang="en-US" sz="2200" dirty="0">
                <a:solidFill>
                  <a:schemeClr val="tx1"/>
                </a:solidFill>
              </a:rPr>
              <a:t> to one or more possible locations within          	             the </a:t>
            </a:r>
            <a:r>
              <a:rPr lang="en-US" sz="2200" dirty="0">
                <a:solidFill>
                  <a:srgbClr val="00B050"/>
                </a:solidFill>
              </a:rPr>
              <a:t>reference genome</a:t>
            </a:r>
            <a:r>
              <a:rPr lang="en-US" sz="2200" dirty="0">
                <a:solidFill>
                  <a:schemeClr val="tx1"/>
                </a:solidFill>
              </a:rPr>
              <a:t>, and</a:t>
            </a:r>
          </a:p>
          <a:p>
            <a:pPr marL="666750" lvl="1" indent="-260350">
              <a:lnSpc>
                <a:spcPct val="110000"/>
              </a:lnSpc>
              <a:spcBef>
                <a:spcPts val="0"/>
              </a:spcBef>
              <a:spcAft>
                <a:spcPts val="0"/>
              </a:spcAft>
            </a:pPr>
            <a:r>
              <a:rPr lang="en-US" sz="2200" dirty="0">
                <a:solidFill>
                  <a:schemeClr val="tx1"/>
                </a:solidFill>
              </a:rPr>
              <a:t>Finds the </a:t>
            </a:r>
            <a:r>
              <a:rPr lang="en-US" sz="2200" dirty="0">
                <a:solidFill>
                  <a:srgbClr val="00B050"/>
                </a:solidFill>
              </a:rPr>
              <a:t>matches</a:t>
            </a:r>
            <a:r>
              <a:rPr lang="en-US" sz="2200" dirty="0">
                <a:solidFill>
                  <a:schemeClr val="tx1"/>
                </a:solidFill>
              </a:rPr>
              <a:t> and </a:t>
            </a:r>
            <a:r>
              <a:rPr lang="en-US" sz="2200" dirty="0">
                <a:solidFill>
                  <a:srgbClr val="00B050"/>
                </a:solidFill>
              </a:rPr>
              <a:t>differences</a:t>
            </a:r>
            <a:r>
              <a:rPr lang="en-US" sz="2200" dirty="0">
                <a:solidFill>
                  <a:schemeClr val="tx1"/>
                </a:solidFill>
              </a:rPr>
              <a:t> between the read and 	             the reference genome segment at that location </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Multiple steps of read mapping require </a:t>
            </a:r>
            <a:r>
              <a:rPr lang="en-US" sz="2200" b="1" i="1" dirty="0">
                <a:solidFill>
                  <a:srgbClr val="0070C0"/>
                </a:solidFill>
              </a:rPr>
              <a:t>approximate string matching</a:t>
            </a:r>
          </a:p>
          <a:p>
            <a:pPr marL="720725" lvl="1" indent="-230188">
              <a:lnSpc>
                <a:spcPct val="110000"/>
              </a:lnSpc>
              <a:spcBef>
                <a:spcPts val="600"/>
              </a:spcBef>
              <a:spcAft>
                <a:spcPts val="0"/>
              </a:spcAft>
            </a:pPr>
            <a:r>
              <a:rPr lang="en-US" sz="2200" dirty="0">
                <a:solidFill>
                  <a:schemeClr val="tx1"/>
                </a:solidFill>
              </a:rPr>
              <a:t>Approximate string matching (ASM) enables read mapping to account for </a:t>
            </a:r>
            <a:r>
              <a:rPr lang="en-US" sz="2200" dirty="0">
                <a:solidFill>
                  <a:srgbClr val="0070C0"/>
                </a:solidFill>
              </a:rPr>
              <a:t>sequencing errors </a:t>
            </a:r>
            <a:r>
              <a:rPr lang="en-US" sz="2200" dirty="0">
                <a:solidFill>
                  <a:schemeClr val="tx1"/>
                </a:solidFill>
              </a:rPr>
              <a:t>and </a:t>
            </a:r>
            <a:r>
              <a:rPr lang="en-US" sz="2200" dirty="0">
                <a:solidFill>
                  <a:srgbClr val="0070C0"/>
                </a:solidFill>
              </a:rPr>
              <a:t>genetic variations </a:t>
            </a:r>
            <a:r>
              <a:rPr lang="en-US" sz="2200" dirty="0">
                <a:solidFill>
                  <a:schemeClr val="tx1"/>
                </a:solidFill>
              </a:rPr>
              <a:t>in the reads</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Bottlenecked by the </a:t>
            </a:r>
            <a:r>
              <a:rPr lang="en-US" sz="2200" dirty="0">
                <a:solidFill>
                  <a:srgbClr val="C00000"/>
                </a:solidFill>
              </a:rPr>
              <a:t>computational power and memory bandwidth limitations of existing systems</a:t>
            </a:r>
          </a:p>
          <a:p>
            <a:pPr marL="442913" lvl="1" indent="0">
              <a:lnSpc>
                <a:spcPct val="110000"/>
              </a:lnSpc>
              <a:spcBef>
                <a:spcPts val="0"/>
              </a:spcBef>
              <a:spcAft>
                <a:spcPts val="0"/>
              </a:spcAft>
              <a:buNone/>
            </a:pPr>
            <a:endParaRPr lang="en-US" sz="2200" dirty="0"/>
          </a:p>
          <a:p>
            <a:pPr marL="446088" indent="-266700">
              <a:lnSpc>
                <a:spcPct val="110000"/>
              </a:lnSpc>
              <a:spcBef>
                <a:spcPts val="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24</a:t>
            </a:fld>
            <a:endParaRPr lang="en-US" dirty="0"/>
          </a:p>
        </p:txBody>
      </p:sp>
    </p:spTree>
    <p:custDataLst>
      <p:tags r:id="rId1"/>
    </p:custDataLst>
    <p:extLst>
      <p:ext uri="{BB962C8B-B14F-4D97-AF65-F5344CB8AC3E}">
        <p14:creationId xmlns:p14="http://schemas.microsoft.com/office/powerpoint/2010/main" val="591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GenASM: ASM Framework for GSA</a:t>
            </a:r>
          </a:p>
        </p:txBody>
      </p:sp>
      <p:sp>
        <p:nvSpPr>
          <p:cNvPr id="3" name="Content Placeholder 2"/>
          <p:cNvSpPr>
            <a:spLocks noGrp="1"/>
          </p:cNvSpPr>
          <p:nvPr>
            <p:ph idx="1"/>
          </p:nvPr>
        </p:nvSpPr>
        <p:spPr>
          <a:xfrm>
            <a:off x="366962" y="3037114"/>
            <a:ext cx="8410073" cy="3407229"/>
          </a:xfrm>
        </p:spPr>
        <p:txBody>
          <a:bodyPr>
            <a:noAutofit/>
          </a:bodyPr>
          <a:lstStyle/>
          <a:p>
            <a:pPr marL="285750" indent="-285750">
              <a:lnSpc>
                <a:spcPct val="110000"/>
              </a:lnSpc>
              <a:spcBef>
                <a:spcPts val="0"/>
              </a:spcBef>
              <a:spcAft>
                <a:spcPts val="0"/>
              </a:spcAft>
            </a:pPr>
            <a:r>
              <a:rPr lang="en-US" sz="2200" b="1" dirty="0">
                <a:solidFill>
                  <a:srgbClr val="FE6200"/>
                </a:solidFill>
              </a:rPr>
              <a:t>GenASM:</a:t>
            </a:r>
            <a:r>
              <a:rPr lang="en-US" sz="2200" dirty="0">
                <a:solidFill>
                  <a:srgbClr val="FE6200"/>
                </a:solidFill>
              </a:rPr>
              <a:t> </a:t>
            </a:r>
            <a:r>
              <a:rPr lang="en-US" sz="2200" i="1" dirty="0">
                <a:solidFill>
                  <a:schemeClr val="tx1"/>
                </a:solidFill>
              </a:rPr>
              <a:t>First</a:t>
            </a:r>
            <a:r>
              <a:rPr lang="en-US" sz="2200" dirty="0">
                <a:solidFill>
                  <a:schemeClr val="tx1"/>
                </a:solidFill>
              </a:rPr>
              <a:t> ASM acceleration framework for GSA</a:t>
            </a:r>
          </a:p>
          <a:p>
            <a:pPr marL="533400" lvl="1" indent="-215900">
              <a:lnSpc>
                <a:spcPct val="110000"/>
              </a:lnSpc>
              <a:spcBef>
                <a:spcPts val="300"/>
              </a:spcBef>
              <a:spcAft>
                <a:spcPts val="0"/>
              </a:spcAft>
            </a:pPr>
            <a:r>
              <a:rPr lang="en-US" sz="2200" dirty="0">
                <a:solidFill>
                  <a:schemeClr val="tx1"/>
                </a:solidFill>
              </a:rPr>
              <a:t>Based upon the </a:t>
            </a:r>
            <a:r>
              <a:rPr lang="en-US" sz="2200" i="1" dirty="0">
                <a:solidFill>
                  <a:schemeClr val="tx1"/>
                </a:solidFill>
              </a:rPr>
              <a:t>Bitap</a:t>
            </a:r>
            <a:r>
              <a:rPr lang="en-US" sz="2200" dirty="0">
                <a:solidFill>
                  <a:schemeClr val="tx1"/>
                </a:solidFill>
              </a:rPr>
              <a:t> algorithm </a:t>
            </a:r>
          </a:p>
          <a:p>
            <a:pPr marL="808038" lvl="2" indent="-217488">
              <a:lnSpc>
                <a:spcPct val="110000"/>
              </a:lnSpc>
              <a:spcBef>
                <a:spcPts val="0"/>
              </a:spcBef>
              <a:spcAft>
                <a:spcPts val="0"/>
              </a:spcAft>
            </a:pPr>
            <a:r>
              <a:rPr lang="en-US" sz="2200" dirty="0">
                <a:solidFill>
                  <a:schemeClr val="tx1"/>
                </a:solidFill>
              </a:rPr>
              <a:t>Uses </a:t>
            </a:r>
            <a:r>
              <a:rPr lang="en-US" sz="2200" dirty="0">
                <a:solidFill>
                  <a:srgbClr val="00B050"/>
                </a:solidFill>
              </a:rPr>
              <a:t>fast and simple bitwise operations </a:t>
            </a:r>
            <a:r>
              <a:rPr lang="en-US" sz="2200" dirty="0">
                <a:solidFill>
                  <a:schemeClr val="tx1"/>
                </a:solidFill>
              </a:rPr>
              <a:t>to perform ASM</a:t>
            </a:r>
          </a:p>
          <a:p>
            <a:pPr marL="533400" lvl="1" indent="-215900">
              <a:lnSpc>
                <a:spcPct val="110000"/>
              </a:lnSpc>
              <a:spcBef>
                <a:spcPts val="1200"/>
              </a:spcBef>
              <a:spcAft>
                <a:spcPts val="0"/>
              </a:spcAft>
            </a:pPr>
            <a:r>
              <a:rPr lang="en-US" sz="2200" dirty="0">
                <a:solidFill>
                  <a:schemeClr val="tx1"/>
                </a:solidFill>
              </a:rPr>
              <a:t>Modified and extended ASM algorithm</a:t>
            </a:r>
          </a:p>
          <a:p>
            <a:pPr marL="808038" lvl="2" indent="-217488">
              <a:lnSpc>
                <a:spcPct val="110000"/>
              </a:lnSpc>
              <a:spcBef>
                <a:spcPts val="0"/>
              </a:spcBef>
              <a:spcAft>
                <a:spcPts val="0"/>
              </a:spcAft>
            </a:pPr>
            <a:r>
              <a:rPr lang="en-US" sz="2200" dirty="0">
                <a:solidFill>
                  <a:srgbClr val="0070C0"/>
                </a:solidFill>
              </a:rPr>
              <a:t>Highly-parallel Bitap </a:t>
            </a:r>
            <a:r>
              <a:rPr lang="en-US" sz="2200" dirty="0">
                <a:solidFill>
                  <a:schemeClr val="tx1"/>
                </a:solidFill>
              </a:rPr>
              <a:t>with long read support</a:t>
            </a:r>
          </a:p>
          <a:p>
            <a:pPr marL="808038" lvl="2" indent="-217488">
              <a:lnSpc>
                <a:spcPct val="110000"/>
              </a:lnSpc>
              <a:spcBef>
                <a:spcPts val="0"/>
              </a:spcBef>
              <a:spcAft>
                <a:spcPts val="0"/>
              </a:spcAft>
            </a:pPr>
            <a:r>
              <a:rPr lang="en-US" sz="2200" dirty="0">
                <a:solidFill>
                  <a:srgbClr val="0070C0"/>
                </a:solidFill>
              </a:rPr>
              <a:t>Novel bitvector-based algorithm </a:t>
            </a:r>
            <a:r>
              <a:rPr lang="en-US" sz="2200" dirty="0">
                <a:solidFill>
                  <a:schemeClr val="tx1"/>
                </a:solidFill>
              </a:rPr>
              <a:t>to perform </a:t>
            </a:r>
            <a:r>
              <a:rPr lang="en-US" sz="2200" i="1" dirty="0">
                <a:solidFill>
                  <a:schemeClr val="tx1"/>
                </a:solidFill>
              </a:rPr>
              <a:t>traceback</a:t>
            </a:r>
            <a:r>
              <a:rPr lang="en-US" sz="2200" dirty="0">
                <a:solidFill>
                  <a:schemeClr val="tx1"/>
                </a:solidFill>
              </a:rPr>
              <a:t> </a:t>
            </a:r>
          </a:p>
          <a:p>
            <a:pPr marL="533400" lvl="1" indent="-215900">
              <a:lnSpc>
                <a:spcPct val="110000"/>
              </a:lnSpc>
              <a:spcBef>
                <a:spcPts val="1200"/>
              </a:spcBef>
              <a:spcAft>
                <a:spcPts val="0"/>
              </a:spcAft>
            </a:pPr>
            <a:r>
              <a:rPr lang="en-US" sz="2200" dirty="0">
                <a:solidFill>
                  <a:srgbClr val="7030A0"/>
                </a:solidFill>
              </a:rPr>
              <a:t>Co-design</a:t>
            </a:r>
            <a:r>
              <a:rPr lang="en-US" sz="2200" dirty="0">
                <a:solidFill>
                  <a:schemeClr val="tx1"/>
                </a:solidFill>
              </a:rPr>
              <a:t> of our modified </a:t>
            </a:r>
            <a:r>
              <a:rPr lang="en-US" sz="2200" dirty="0">
                <a:solidFill>
                  <a:srgbClr val="7030A0"/>
                </a:solidFill>
              </a:rPr>
              <a:t>scalable and memory-efficient algorithms </a:t>
            </a:r>
            <a:r>
              <a:rPr lang="en-US" sz="2200" dirty="0">
                <a:solidFill>
                  <a:schemeClr val="tx1"/>
                </a:solidFill>
              </a:rPr>
              <a:t>with </a:t>
            </a:r>
            <a:r>
              <a:rPr lang="en-US" sz="2200" dirty="0">
                <a:solidFill>
                  <a:srgbClr val="7030A0"/>
                </a:solidFill>
              </a:rPr>
              <a:t>low-power and area-efficient hardware accelerators</a:t>
            </a:r>
          </a:p>
          <a:p>
            <a:pPr marL="806450" lvl="1" indent="-258763">
              <a:lnSpc>
                <a:spcPct val="110000"/>
              </a:lnSpc>
              <a:spcBef>
                <a:spcPts val="0"/>
              </a:spcBef>
              <a:spcAft>
                <a:spcPts val="0"/>
              </a:spcAft>
            </a:pPr>
            <a:endParaRPr lang="en-US" sz="2100" dirty="0">
              <a:solidFill>
                <a:schemeClr val="tx1"/>
              </a:solidFill>
            </a:endParaRPr>
          </a:p>
          <a:p>
            <a:pPr marL="806450" lvl="1" indent="-258763">
              <a:lnSpc>
                <a:spcPct val="110000"/>
              </a:lnSpc>
              <a:spcBef>
                <a:spcPts val="0"/>
              </a:spcBef>
              <a:spcAft>
                <a:spcPts val="0"/>
              </a:spcAft>
            </a:pPr>
            <a:endParaRPr lang="en-US" sz="2100" dirty="0">
              <a:solidFill>
                <a:schemeClr val="tx1"/>
              </a:solidFill>
            </a:endParaRPr>
          </a:p>
          <a:p>
            <a:pPr marL="285750" indent="-285750">
              <a:lnSpc>
                <a:spcPct val="110000"/>
              </a:lnSpc>
              <a:spcBef>
                <a:spcPts val="0"/>
              </a:spcBef>
              <a:spcAft>
                <a:spcPts val="0"/>
              </a:spcAft>
            </a:pPr>
            <a:endParaRPr lang="en-US" sz="2100" dirty="0">
              <a:solidFill>
                <a:schemeClr val="tx1"/>
              </a:solidFill>
            </a:endParaRP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1797287"/>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4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lvl="0" algn="ctr">
              <a:lnSpc>
                <a:spcPct val="110000"/>
              </a:lnSpc>
            </a:pPr>
            <a:r>
              <a:rPr kumimoji="0" lang="en-US" sz="2300" b="0" i="0" u="none" strike="noStrike" kern="1200" cap="none" spc="0" normalizeH="0" baseline="0" noProof="0" dirty="0">
                <a:ln>
                  <a:noFill/>
                </a:ln>
                <a:solidFill>
                  <a:srgbClr val="FE6200"/>
                </a:solidFill>
                <a:effectLst/>
                <a:uLnTx/>
                <a:uFillTx/>
                <a:latin typeface="Corbel" panose="020B0503020204020204" pitchFamily="34" charset="0"/>
                <a:cs typeface="Calibri" panose="020F0502020204030204" pitchFamily="34" charset="0"/>
              </a:rPr>
              <a:t>Accelerate approximate string matching </a:t>
            </a:r>
          </a:p>
          <a:p>
            <a:pPr lvl="0" algn="ctr">
              <a:lnSpc>
                <a:spcPct val="110000"/>
              </a:lnSpc>
            </a:pPr>
            <a:r>
              <a:rPr kumimoji="0" lang="en-US" sz="23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by designing </a:t>
            </a:r>
            <a:r>
              <a:rPr lang="en-US" sz="2300" dirty="0">
                <a:solidFill>
                  <a:srgbClr val="00B050"/>
                </a:solidFill>
                <a:latin typeface="Corbel" panose="020B0503020204020204" pitchFamily="34" charset="0"/>
                <a:cs typeface="Calibri" panose="020F0502020204030204" pitchFamily="34" charset="0"/>
              </a:rPr>
              <a:t>a fast and flexible framework</a:t>
            </a:r>
            <a:r>
              <a:rPr lang="en-US" sz="2300" dirty="0">
                <a:solidFill>
                  <a:prstClr val="black"/>
                </a:solidFill>
                <a:latin typeface="Corbel" panose="020B0503020204020204" pitchFamily="34" charset="0"/>
                <a:cs typeface="Calibri" panose="020F0502020204030204" pitchFamily="34" charset="0"/>
              </a:rPr>
              <a:t>, </a:t>
            </a:r>
          </a:p>
          <a:p>
            <a:pPr lvl="0" algn="ctr">
              <a:lnSpc>
                <a:spcPct val="110000"/>
              </a:lnSpc>
            </a:pPr>
            <a:r>
              <a:rPr lang="en-US" sz="2300" dirty="0">
                <a:solidFill>
                  <a:prstClr val="black"/>
                </a:solidFill>
                <a:latin typeface="Corbel" panose="020B0503020204020204" pitchFamily="34" charset="0"/>
                <a:cs typeface="Calibri" panose="020F0502020204030204" pitchFamily="34" charset="0"/>
              </a:rPr>
              <a:t>which can accelerate </a:t>
            </a:r>
            <a:r>
              <a:rPr lang="en-US" sz="2300" i="1" dirty="0">
                <a:solidFill>
                  <a:srgbClr val="0070C0"/>
                </a:solidFill>
                <a:latin typeface="Corbel" panose="020B0503020204020204" pitchFamily="34" charset="0"/>
                <a:cs typeface="Calibri" panose="020F0502020204030204" pitchFamily="34" charset="0"/>
              </a:rPr>
              <a:t>multiple steps </a:t>
            </a:r>
            <a:r>
              <a:rPr lang="en-US" sz="2300" dirty="0">
                <a:solidFill>
                  <a:srgbClr val="0070C0"/>
                </a:solidFill>
                <a:latin typeface="Corbel" panose="020B0503020204020204" pitchFamily="34" charset="0"/>
                <a:cs typeface="Calibri" panose="020F0502020204030204" pitchFamily="34" charset="0"/>
              </a:rPr>
              <a:t>of genome sequence analysis</a:t>
            </a:r>
            <a:endParaRPr kumimoji="0" lang="en-US" sz="2300" b="0" i="0" u="none" strike="noStrike" kern="1200" cap="none" spc="0" normalizeH="0" baseline="0" noProof="0" dirty="0">
              <a:ln>
                <a:noFill/>
              </a:ln>
              <a:solidFill>
                <a:srgbClr val="0070C0"/>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25</a:t>
            </a:fld>
            <a:endParaRPr lang="en-US" dirty="0"/>
          </a:p>
        </p:txBody>
      </p:sp>
    </p:spTree>
    <p:custDataLst>
      <p:tags r:id="rId1"/>
    </p:custDataLst>
    <p:extLst>
      <p:ext uri="{BB962C8B-B14F-4D97-AF65-F5344CB8AC3E}">
        <p14:creationId xmlns:p14="http://schemas.microsoft.com/office/powerpoint/2010/main" val="17884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7BDCB8DC-C6A0-794D-AF0C-3A80180F398B}"/>
              </a:ext>
            </a:extLst>
          </p:cNvPr>
          <p:cNvSpPr>
            <a:spLocks noGrp="1"/>
          </p:cNvSpPr>
          <p:nvPr>
            <p:ph idx="1"/>
          </p:nvPr>
        </p:nvSpPr>
        <p:spPr>
          <a:xfrm>
            <a:off x="366963" y="1177636"/>
            <a:ext cx="8410073" cy="5126182"/>
          </a:xfrm>
        </p:spPr>
        <p:txBody>
          <a:bodyPr>
            <a:noAutofit/>
          </a:bodyPr>
          <a:lstStyle/>
          <a:p>
            <a:pPr marL="342900" indent="-342900">
              <a:lnSpc>
                <a:spcPct val="120000"/>
              </a:lnSpc>
              <a:spcBef>
                <a:spcPts val="2400"/>
              </a:spcBef>
              <a:spcAft>
                <a:spcPts val="0"/>
              </a:spcAft>
            </a:pPr>
            <a:r>
              <a:rPr lang="en-US" sz="2100" dirty="0">
                <a:solidFill>
                  <a:schemeClr val="tx1"/>
                </a:solidFill>
              </a:rPr>
              <a:t>Sequenced genome </a:t>
            </a:r>
            <a:r>
              <a:rPr lang="en-US" sz="2100" dirty="0">
                <a:solidFill>
                  <a:srgbClr val="C00000"/>
                </a:solidFill>
              </a:rPr>
              <a:t>may not exactly map </a:t>
            </a:r>
            <a:r>
              <a:rPr lang="en-US" sz="2100" dirty="0">
                <a:solidFill>
                  <a:schemeClr val="tx1"/>
                </a:solidFill>
              </a:rPr>
              <a:t>to the reference genome due to </a:t>
            </a:r>
            <a:r>
              <a:rPr lang="en-US" sz="2100" dirty="0">
                <a:solidFill>
                  <a:srgbClr val="0070C0"/>
                </a:solidFill>
                <a:sym typeface="Wingdings" panose="05000000000000000000" pitchFamily="2" charset="2"/>
              </a:rPr>
              <a:t>genetic variations </a:t>
            </a:r>
            <a:r>
              <a:rPr lang="en-US" sz="2100" dirty="0">
                <a:solidFill>
                  <a:schemeClr val="tx1"/>
                </a:solidFill>
                <a:sym typeface="Wingdings" panose="05000000000000000000" pitchFamily="2" charset="2"/>
              </a:rPr>
              <a:t>and </a:t>
            </a:r>
            <a:r>
              <a:rPr lang="en-US" sz="2100" dirty="0">
                <a:solidFill>
                  <a:srgbClr val="0070C0"/>
                </a:solidFill>
                <a:sym typeface="Wingdings" panose="05000000000000000000" pitchFamily="2" charset="2"/>
              </a:rPr>
              <a:t>sequencing errors</a:t>
            </a: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12700" indent="0">
              <a:lnSpc>
                <a:spcPct val="120000"/>
              </a:lnSpc>
              <a:spcBef>
                <a:spcPts val="0"/>
              </a:spcBef>
              <a:spcAft>
                <a:spcPts val="0"/>
              </a:spcAft>
              <a:buNone/>
            </a:pPr>
            <a:endParaRPr lang="en-US" sz="2100" dirty="0">
              <a:solidFill>
                <a:srgbClr val="FE6200"/>
              </a:solidFill>
              <a:sym typeface="Wingdings" panose="05000000000000000000" pitchFamily="2" charset="2"/>
            </a:endParaRPr>
          </a:p>
          <a:p>
            <a:pPr marL="355600" indent="-342900">
              <a:lnSpc>
                <a:spcPct val="120000"/>
              </a:lnSpc>
              <a:spcAft>
                <a:spcPts val="0"/>
              </a:spcAft>
            </a:pPr>
            <a:r>
              <a:rPr lang="en-US" sz="2100" b="1" dirty="0">
                <a:solidFill>
                  <a:schemeClr val="tx1"/>
                </a:solidFill>
                <a:sym typeface="Wingdings" panose="05000000000000000000" pitchFamily="2" charset="2"/>
              </a:rPr>
              <a:t>Approximate string matching (ASM):</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Detect the </a:t>
            </a:r>
            <a:r>
              <a:rPr lang="en-US" sz="2100" dirty="0">
                <a:solidFill>
                  <a:srgbClr val="C00000"/>
                </a:solidFill>
                <a:sym typeface="Wingdings" panose="05000000000000000000" pitchFamily="2" charset="2"/>
              </a:rPr>
              <a:t>differences</a:t>
            </a:r>
            <a:r>
              <a:rPr lang="en-US" sz="2100" dirty="0">
                <a:solidFill>
                  <a:schemeClr val="tx1"/>
                </a:solidFill>
                <a:sym typeface="Wingdings" panose="05000000000000000000" pitchFamily="2" charset="2"/>
              </a:rPr>
              <a:t> and </a:t>
            </a:r>
            <a:r>
              <a:rPr lang="en-US" sz="2100" dirty="0">
                <a:solidFill>
                  <a:srgbClr val="00B050"/>
                </a:solidFill>
                <a:sym typeface="Wingdings" panose="05000000000000000000" pitchFamily="2" charset="2"/>
              </a:rPr>
              <a:t>similarities</a:t>
            </a:r>
            <a:r>
              <a:rPr lang="en-US" sz="2100" dirty="0">
                <a:solidFill>
                  <a:schemeClr val="tx1"/>
                </a:solidFill>
                <a:sym typeface="Wingdings" panose="05000000000000000000" pitchFamily="2" charset="2"/>
              </a:rPr>
              <a:t> between two sequences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In genomics, ASM is required to:</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minimum edit distance</a:t>
            </a:r>
            <a:r>
              <a:rPr lang="en-US" sz="2100" dirty="0">
                <a:solidFill>
                  <a:srgbClr val="0070C0"/>
                </a:solidFill>
                <a:sym typeface="Wingdings" panose="05000000000000000000" pitchFamily="2" charset="2"/>
              </a:rPr>
              <a:t> </a:t>
            </a:r>
            <a:r>
              <a:rPr lang="en-US" sz="2100" dirty="0">
                <a:solidFill>
                  <a:schemeClr val="tx1"/>
                </a:solidFill>
                <a:sym typeface="Wingdings" panose="05000000000000000000" pitchFamily="2" charset="2"/>
              </a:rPr>
              <a:t>(i.e., total number of differences)</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optimal alignment </a:t>
            </a:r>
            <a:r>
              <a:rPr lang="en-US" sz="2100" dirty="0">
                <a:solidFill>
                  <a:schemeClr val="tx1"/>
                </a:solidFill>
                <a:sym typeface="Wingdings" panose="05000000000000000000" pitchFamily="2" charset="2"/>
              </a:rPr>
              <a:t>with a </a:t>
            </a:r>
            <a:r>
              <a:rPr lang="en-US" sz="2100" i="1" dirty="0">
                <a:solidFill>
                  <a:srgbClr val="0070C0"/>
                </a:solidFill>
                <a:sym typeface="Wingdings" panose="05000000000000000000" pitchFamily="2" charset="2"/>
              </a:rPr>
              <a:t>traceback</a:t>
            </a:r>
            <a:r>
              <a:rPr lang="en-US" sz="2100" i="1" dirty="0">
                <a:solidFill>
                  <a:schemeClr val="tx1"/>
                </a:solidFill>
                <a:sym typeface="Wingdings" panose="05000000000000000000" pitchFamily="2" charset="2"/>
              </a:rPr>
              <a:t> </a:t>
            </a:r>
            <a:r>
              <a:rPr lang="en-US" sz="2100" dirty="0">
                <a:solidFill>
                  <a:schemeClr val="tx1"/>
                </a:solidFill>
                <a:sym typeface="Wingdings" panose="05000000000000000000" pitchFamily="2" charset="2"/>
              </a:rPr>
              <a:t>step</a:t>
            </a:r>
          </a:p>
          <a:p>
            <a:pPr marL="1144450" lvl="5" indent="-185738">
              <a:lnSpc>
                <a:spcPct val="120000"/>
              </a:lnSpc>
              <a:spcBef>
                <a:spcPts val="0"/>
              </a:spcBef>
              <a:spcAft>
                <a:spcPts val="0"/>
              </a:spcAft>
            </a:pPr>
            <a:r>
              <a:rPr lang="en-US" sz="2000" dirty="0">
                <a:solidFill>
                  <a:schemeClr val="tx1"/>
                </a:solidFill>
              </a:rPr>
              <a:t>Sequence of matches, substitutions, insertions and deletions,       along with their positions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Usually implemented as a </a:t>
            </a:r>
            <a:r>
              <a:rPr lang="en-US" sz="2100" dirty="0">
                <a:solidFill>
                  <a:srgbClr val="C00000"/>
                </a:solidFill>
                <a:sym typeface="Wingdings" panose="05000000000000000000" pitchFamily="2" charset="2"/>
              </a:rPr>
              <a:t>dynamic programming (DP) based algorithm</a:t>
            </a:r>
          </a:p>
          <a:p>
            <a:pPr marL="660400" indent="-342900">
              <a:lnSpc>
                <a:spcPct val="120000"/>
              </a:lnSpc>
              <a:spcBef>
                <a:spcPts val="0"/>
              </a:spcBef>
              <a:spcAft>
                <a:spcPts val="0"/>
              </a:spcAft>
              <a:buFont typeface="Wingdings" pitchFamily="2" charset="2"/>
              <a:buChar char="à"/>
            </a:pPr>
            <a:endParaRPr lang="en-US" sz="2100" dirty="0">
              <a:solidFill>
                <a:schemeClr val="tx1"/>
              </a:solidFill>
              <a:sym typeface="Wingdings" panose="05000000000000000000" pitchFamily="2" charset="2"/>
            </a:endParaRPr>
          </a:p>
          <a:p>
            <a:pPr marL="317500" indent="0">
              <a:lnSpc>
                <a:spcPct val="120000"/>
              </a:lnSpc>
              <a:spcBef>
                <a:spcPts val="0"/>
              </a:spcBef>
              <a:spcAft>
                <a:spcPts val="0"/>
              </a:spcAft>
              <a:buNone/>
            </a:pPr>
            <a:endParaRPr lang="en-US" sz="2100" dirty="0">
              <a:solidFill>
                <a:schemeClr val="tx1"/>
              </a:solidFill>
              <a:sym typeface="Wingdings" panose="05000000000000000000" pitchFamily="2" charset="2"/>
            </a:endParaRPr>
          </a:p>
          <a:p>
            <a:pPr marL="660400" indent="-342900">
              <a:lnSpc>
                <a:spcPct val="120000"/>
              </a:lnSpc>
              <a:spcBef>
                <a:spcPts val="0"/>
              </a:spcBef>
              <a:spcAft>
                <a:spcPts val="0"/>
              </a:spcAft>
              <a:buFont typeface="Wingdings" pitchFamily="2" charset="2"/>
              <a:buChar char="à"/>
            </a:pPr>
            <a:endParaRPr lang="en-US" sz="2100" dirty="0">
              <a:solidFill>
                <a:schemeClr val="tx1"/>
              </a:solidFill>
            </a:endParaRPr>
          </a:p>
          <a:p>
            <a:pPr marL="342900" indent="-342900">
              <a:lnSpc>
                <a:spcPct val="120000"/>
              </a:lnSpc>
              <a:spcBef>
                <a:spcPts val="0"/>
              </a:spcBef>
              <a:spcAft>
                <a:spcPts val="0"/>
              </a:spcAft>
              <a:buFont typeface="Wingdings" panose="05000000000000000000" pitchFamily="2" charset="2"/>
              <a:buChar char="Ø"/>
            </a:pPr>
            <a:endParaRPr lang="en-US" sz="2100" dirty="0">
              <a:solidFill>
                <a:schemeClr val="tx1"/>
              </a:solidFill>
            </a:endParaRPr>
          </a:p>
        </p:txBody>
      </p:sp>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a:t>
            </a:r>
          </a:p>
        </p:txBody>
      </p:sp>
      <p:sp>
        <p:nvSpPr>
          <p:cNvPr id="24" name="Slide Number Placeholder 23">
            <a:extLst>
              <a:ext uri="{FF2B5EF4-FFF2-40B4-BE49-F238E27FC236}">
                <a16:creationId xmlns:a16="http://schemas.microsoft.com/office/drawing/2014/main" id="{E67EDDFB-5ABC-144D-BB9B-153CA3C1C051}"/>
              </a:ext>
            </a:extLst>
          </p:cNvPr>
          <p:cNvSpPr>
            <a:spLocks noGrp="1"/>
          </p:cNvSpPr>
          <p:nvPr>
            <p:ph type="sldNum" sz="quarter" idx="10"/>
          </p:nvPr>
        </p:nvSpPr>
        <p:spPr/>
        <p:txBody>
          <a:bodyPr/>
          <a:lstStyle/>
          <a:p>
            <a:fld id="{BE67019E-6B59-9444-A8F8-0CFAB6B6981D}" type="slidenum">
              <a:rPr lang="en-US" smtClean="0"/>
              <a:pPr/>
              <a:t>26</a:t>
            </a:fld>
            <a:endParaRPr lang="en-US" dirty="0"/>
          </a:p>
        </p:txBody>
      </p:sp>
      <p:sp>
        <p:nvSpPr>
          <p:cNvPr id="19" name="Text Box 46">
            <a:extLst>
              <a:ext uri="{FF2B5EF4-FFF2-40B4-BE49-F238E27FC236}">
                <a16:creationId xmlns:a16="http://schemas.microsoft.com/office/drawing/2014/main" id="{6218969F-07B4-A649-9D44-09667E6B04E6}"/>
              </a:ext>
            </a:extLst>
          </p:cNvPr>
          <p:cNvSpPr txBox="1"/>
          <p:nvPr/>
        </p:nvSpPr>
        <p:spPr>
          <a:xfrm>
            <a:off x="1467218" y="2048842"/>
            <a:ext cx="1427566"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r" defTabSz="165918"/>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Reference:</a:t>
            </a:r>
          </a:p>
          <a:p>
            <a:pPr algn="r" defTabSz="165918">
              <a:spcBef>
                <a:spcPts val="435"/>
              </a:spcBef>
            </a:pPr>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Read:</a:t>
            </a:r>
          </a:p>
        </p:txBody>
      </p:sp>
      <p:sp>
        <p:nvSpPr>
          <p:cNvPr id="20" name="Text Box 46">
            <a:extLst>
              <a:ext uri="{FF2B5EF4-FFF2-40B4-BE49-F238E27FC236}">
                <a16:creationId xmlns:a16="http://schemas.microsoft.com/office/drawing/2014/main" id="{F3BFAF3E-CB49-924A-B1D2-E22CFE4B8E54}"/>
              </a:ext>
            </a:extLst>
          </p:cNvPr>
          <p:cNvSpPr txBox="1"/>
          <p:nvPr/>
        </p:nvSpPr>
        <p:spPr>
          <a:xfrm>
            <a:off x="5714693" y="2790846"/>
            <a:ext cx="1240166" cy="354191"/>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insertion</a:t>
            </a:r>
          </a:p>
        </p:txBody>
      </p:sp>
      <p:sp>
        <p:nvSpPr>
          <p:cNvPr id="21" name="Text Box 46">
            <a:extLst>
              <a:ext uri="{FF2B5EF4-FFF2-40B4-BE49-F238E27FC236}">
                <a16:creationId xmlns:a16="http://schemas.microsoft.com/office/drawing/2014/main" id="{EE5C9E14-0FFA-F74F-9CC0-A9FA7943FDC0}"/>
              </a:ext>
            </a:extLst>
          </p:cNvPr>
          <p:cNvSpPr txBox="1"/>
          <p:nvPr/>
        </p:nvSpPr>
        <p:spPr>
          <a:xfrm>
            <a:off x="4155009" y="2790846"/>
            <a:ext cx="1633722"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C00000"/>
                </a:solidFill>
                <a:latin typeface="Corbel" panose="020B0503020204020204" pitchFamily="34" charset="0"/>
                <a:ea typeface="Calibri" panose="020F0502020204030204" pitchFamily="34" charset="0"/>
                <a:cs typeface="Times New Roman" panose="02020603050405020304" pitchFamily="18" charset="0"/>
              </a:rPr>
              <a:t>substitution</a:t>
            </a:r>
          </a:p>
        </p:txBody>
      </p:sp>
      <p:sp>
        <p:nvSpPr>
          <p:cNvPr id="22" name="Text Box 46">
            <a:extLst>
              <a:ext uri="{FF2B5EF4-FFF2-40B4-BE49-F238E27FC236}">
                <a16:creationId xmlns:a16="http://schemas.microsoft.com/office/drawing/2014/main" id="{2ECC9885-8D88-2B4D-9CB1-C90F7B1701ED}"/>
              </a:ext>
            </a:extLst>
          </p:cNvPr>
          <p:cNvSpPr txBox="1"/>
          <p:nvPr/>
        </p:nvSpPr>
        <p:spPr>
          <a:xfrm>
            <a:off x="3050018" y="2790846"/>
            <a:ext cx="1142243"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deletion</a:t>
            </a:r>
          </a:p>
        </p:txBody>
      </p:sp>
      <p:sp>
        <p:nvSpPr>
          <p:cNvPr id="44" name="Text Box 45">
            <a:extLst>
              <a:ext uri="{FF2B5EF4-FFF2-40B4-BE49-F238E27FC236}">
                <a16:creationId xmlns:a16="http://schemas.microsoft.com/office/drawing/2014/main" id="{ECC11917-BA8A-1B48-988E-B7523AD934CA}"/>
              </a:ext>
            </a:extLst>
          </p:cNvPr>
          <p:cNvSpPr txBox="1"/>
          <p:nvPr/>
        </p:nvSpPr>
        <p:spPr>
          <a:xfrm>
            <a:off x="2882795" y="2063640"/>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latin typeface="Corbel" panose="020B0503020204020204" pitchFamily="34" charset="0"/>
                <a:ea typeface="Calibri" panose="020F0502020204030204" pitchFamily="34" charset="0"/>
                <a:cs typeface="Times New Roman" panose="02020603050405020304" pitchFamily="18" charset="0"/>
              </a:rPr>
              <a:t>AAAATGTTTAGT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CTACTG</a:t>
            </a:r>
          </a:p>
          <a:p>
            <a:pPr defTabSz="165918">
              <a:spcBef>
                <a:spcPts val="435"/>
              </a:spcBef>
            </a:pPr>
            <a:r>
              <a:rPr lang="en-US" sz="2100" spc="300" dirty="0">
                <a:latin typeface="Corbel" panose="020B0503020204020204" pitchFamily="34" charset="0"/>
                <a:ea typeface="Calibri" panose="020F0502020204030204" pitchFamily="34" charset="0"/>
                <a:cs typeface="Times New Roman" panose="02020603050405020304" pitchFamily="18" charset="0"/>
              </a:rPr>
              <a:t>AAATGT</a:t>
            </a:r>
            <a:r>
              <a:rPr lang="en-US" sz="2100" spc="300" dirty="0">
                <a:latin typeface="Corbel" panose="020B0503020204020204" pitchFamily="34" charset="0"/>
                <a:cs typeface="Times New Roman" panose="02020603050405020304" pitchFamily="18" charset="0"/>
              </a:rPr>
              <a:t>T</a:t>
            </a:r>
            <a:r>
              <a:rPr lang="en-US" sz="2100" spc="300" dirty="0">
                <a:latin typeface="Corbel" panose="020B0503020204020204" pitchFamily="34" charset="0"/>
                <a:ea typeface="Calibri" panose="020F0502020204030204" pitchFamily="34" charset="0"/>
                <a:cs typeface="Times New Roman" panose="02020603050405020304" pitchFamily="18" charset="0"/>
              </a:rPr>
              <a:t>TACT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CTACTTG</a:t>
            </a:r>
          </a:p>
        </p:txBody>
      </p:sp>
      <p:sp>
        <p:nvSpPr>
          <p:cNvPr id="46" name="Text Box 45">
            <a:extLst>
              <a:ext uri="{FF2B5EF4-FFF2-40B4-BE49-F238E27FC236}">
                <a16:creationId xmlns:a16="http://schemas.microsoft.com/office/drawing/2014/main" id="{E984FF85-4FF0-5A44-A5E2-64A277DBF7AF}"/>
              </a:ext>
            </a:extLst>
          </p:cNvPr>
          <p:cNvSpPr txBox="1"/>
          <p:nvPr/>
        </p:nvSpPr>
        <p:spPr>
          <a:xfrm>
            <a:off x="2885146" y="2058722"/>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latin typeface="Corbel" panose="020B0503020204020204" pitchFamily="34" charset="0"/>
                <a:ea typeface="Calibri" panose="020F0502020204030204" pitchFamily="34" charset="0"/>
                <a:cs typeface="Times New Roman" panose="02020603050405020304" pitchFamily="18" charset="0"/>
              </a:rPr>
              <a:t>C</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45" name="Text Box 45">
            <a:extLst>
              <a:ext uri="{FF2B5EF4-FFF2-40B4-BE49-F238E27FC236}">
                <a16:creationId xmlns:a16="http://schemas.microsoft.com/office/drawing/2014/main" id="{E17892FD-8656-E14B-978B-F63FE6D0DC17}"/>
              </a:ext>
            </a:extLst>
          </p:cNvPr>
          <p:cNvSpPr txBox="1"/>
          <p:nvPr/>
        </p:nvSpPr>
        <p:spPr>
          <a:xfrm>
            <a:off x="2882794" y="2068558"/>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8" name="Text Box 45">
            <a:extLst>
              <a:ext uri="{FF2B5EF4-FFF2-40B4-BE49-F238E27FC236}">
                <a16:creationId xmlns:a16="http://schemas.microsoft.com/office/drawing/2014/main" id="{6F2F2607-3A6F-1844-966C-91BEEE23D2BC}"/>
              </a:ext>
            </a:extLst>
          </p:cNvPr>
          <p:cNvSpPr txBox="1"/>
          <p:nvPr/>
        </p:nvSpPr>
        <p:spPr>
          <a:xfrm>
            <a:off x="2882793" y="2064814"/>
            <a:ext cx="4797387" cy="770564"/>
          </a:xfrm>
          <a:prstGeom prst="rect">
            <a:avLst/>
          </a:prstGeom>
          <a:solidFill>
            <a:schemeClr val="bg1"/>
          </a:solid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7" name="Rounded Rectangle 16">
            <a:extLst>
              <a:ext uri="{FF2B5EF4-FFF2-40B4-BE49-F238E27FC236}">
                <a16:creationId xmlns:a16="http://schemas.microsoft.com/office/drawing/2014/main" id="{6DDE204B-8D53-AF4C-92F1-359A5FF60A6A}"/>
              </a:ext>
            </a:extLst>
          </p:cNvPr>
          <p:cNvSpPr/>
          <p:nvPr/>
        </p:nvSpPr>
        <p:spPr>
          <a:xfrm>
            <a:off x="6221584" y="2103246"/>
            <a:ext cx="208800" cy="687600"/>
          </a:xfrm>
          <a:prstGeom prst="roundRect">
            <a:avLst/>
          </a:prstGeom>
          <a:solidFill>
            <a:schemeClr val="accent5">
              <a:lumMod val="20000"/>
              <a:lumOff val="8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6" name="Rounded Rectangle 25">
            <a:extLst>
              <a:ext uri="{FF2B5EF4-FFF2-40B4-BE49-F238E27FC236}">
                <a16:creationId xmlns:a16="http://schemas.microsoft.com/office/drawing/2014/main" id="{051F5BA0-2F6B-D54B-8074-57A53FC30BBD}"/>
              </a:ext>
            </a:extLst>
          </p:cNvPr>
          <p:cNvSpPr/>
          <p:nvPr/>
        </p:nvSpPr>
        <p:spPr>
          <a:xfrm>
            <a:off x="3505367" y="2106966"/>
            <a:ext cx="213963" cy="683911"/>
          </a:xfrm>
          <a:prstGeom prst="roundRect">
            <a:avLst/>
          </a:prstGeom>
          <a:solidFill>
            <a:srgbClr val="70AD47">
              <a:lumMod val="20000"/>
              <a:lumOff val="80000"/>
            </a:srgbClr>
          </a:solidFill>
          <a:ln w="1270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17AFE69-7E13-9743-B09C-9A4155EC3D0B}"/>
              </a:ext>
            </a:extLst>
          </p:cNvPr>
          <p:cNvSpPr/>
          <p:nvPr/>
        </p:nvSpPr>
        <p:spPr>
          <a:xfrm>
            <a:off x="4867470" y="2109286"/>
            <a:ext cx="208800" cy="687600"/>
          </a:xfrm>
          <a:prstGeom prst="roundRect">
            <a:avLst/>
          </a:prstGeom>
          <a:solidFill>
            <a:srgbClr val="FFD3D7"/>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3" name="Text Box 45">
            <a:extLst>
              <a:ext uri="{FF2B5EF4-FFF2-40B4-BE49-F238E27FC236}">
                <a16:creationId xmlns:a16="http://schemas.microsoft.com/office/drawing/2014/main" id="{B19ED59A-CE46-2A45-A7BF-07A9DE896B6E}"/>
              </a:ext>
            </a:extLst>
          </p:cNvPr>
          <p:cNvSpPr txBox="1"/>
          <p:nvPr/>
        </p:nvSpPr>
        <p:spPr>
          <a:xfrm>
            <a:off x="4862671" y="2488325"/>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solidFill>
                  <a:srgbClr val="C00000"/>
                </a:solidFill>
                <a:latin typeface="Corbel" panose="020B0503020204020204" pitchFamily="34" charset="0"/>
                <a:ea typeface="Calibri" panose="020F0502020204030204" pitchFamily="34" charset="0"/>
                <a:cs typeface="Times New Roman" panose="02020603050405020304" pitchFamily="18" charset="0"/>
              </a:rPr>
              <a:t>C</a:t>
            </a:r>
          </a:p>
        </p:txBody>
      </p:sp>
      <p:sp>
        <p:nvSpPr>
          <p:cNvPr id="47" name="Text Box 45">
            <a:extLst>
              <a:ext uri="{FF2B5EF4-FFF2-40B4-BE49-F238E27FC236}">
                <a16:creationId xmlns:a16="http://schemas.microsoft.com/office/drawing/2014/main" id="{41FDB233-FD46-4148-8799-9E88D07C8C96}"/>
              </a:ext>
            </a:extLst>
          </p:cNvPr>
          <p:cNvSpPr txBox="1"/>
          <p:nvPr/>
        </p:nvSpPr>
        <p:spPr>
          <a:xfrm>
            <a:off x="3526191" y="2115393"/>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p>
        </p:txBody>
      </p:sp>
      <p:sp>
        <p:nvSpPr>
          <p:cNvPr id="48" name="Text Box 45">
            <a:extLst>
              <a:ext uri="{FF2B5EF4-FFF2-40B4-BE49-F238E27FC236}">
                <a16:creationId xmlns:a16="http://schemas.microsoft.com/office/drawing/2014/main" id="{BBB2B594-C703-DE45-9406-08FF5FA49001}"/>
              </a:ext>
            </a:extLst>
          </p:cNvPr>
          <p:cNvSpPr txBox="1"/>
          <p:nvPr/>
        </p:nvSpPr>
        <p:spPr>
          <a:xfrm>
            <a:off x="6232244" y="2496432"/>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p>
        </p:txBody>
      </p:sp>
      <p:sp>
        <p:nvSpPr>
          <p:cNvPr id="49" name="Text Box 45">
            <a:extLst>
              <a:ext uri="{FF2B5EF4-FFF2-40B4-BE49-F238E27FC236}">
                <a16:creationId xmlns:a16="http://schemas.microsoft.com/office/drawing/2014/main" id="{FA793241-6159-A241-8198-8540050EA991}"/>
              </a:ext>
            </a:extLst>
          </p:cNvPr>
          <p:cNvSpPr txBox="1"/>
          <p:nvPr/>
        </p:nvSpPr>
        <p:spPr>
          <a:xfrm>
            <a:off x="4862671" y="2121819"/>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latin typeface="Corbel" panose="020B0503020204020204" pitchFamily="34" charset="0"/>
                <a:ea typeface="Calibri" panose="020F0502020204030204" pitchFamily="34" charset="0"/>
                <a:cs typeface="Times New Roman" panose="02020603050405020304" pitchFamily="18" charset="0"/>
              </a:rPr>
              <a:t>G</a:t>
            </a:r>
          </a:p>
        </p:txBody>
      </p:sp>
    </p:spTree>
    <p:custDataLst>
      <p:tags r:id="rId1"/>
    </p:custDataLst>
    <p:extLst>
      <p:ext uri="{BB962C8B-B14F-4D97-AF65-F5344CB8AC3E}">
        <p14:creationId xmlns:p14="http://schemas.microsoft.com/office/powerpoint/2010/main" val="27783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3"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44" grpId="0"/>
      <p:bldP spid="44" grpId="1"/>
      <p:bldP spid="46" grpId="1"/>
      <p:bldP spid="46" grpId="2"/>
      <p:bldP spid="45" grpId="2"/>
      <p:bldP spid="45" grpId="3"/>
      <p:bldP spid="18" grpId="0" animBg="1"/>
      <p:bldP spid="17" grpId="0" animBg="1"/>
      <p:bldP spid="26" grpId="0" animBg="1"/>
      <p:bldP spid="15" grpId="0" animBg="1"/>
      <p:bldP spid="23" grpId="0"/>
      <p:bldP spid="47" grpId="0"/>
      <p:bldP spid="48"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4F0F-AE41-4A42-8D76-2518F310E58B}"/>
              </a:ext>
            </a:extLst>
          </p:cNvPr>
          <p:cNvSpPr>
            <a:spLocks noGrp="1"/>
          </p:cNvSpPr>
          <p:nvPr>
            <p:ph type="title"/>
          </p:nvPr>
        </p:nvSpPr>
        <p:spPr>
          <a:xfrm>
            <a:off x="366963" y="257434"/>
            <a:ext cx="8410073" cy="753467"/>
          </a:xfrm>
        </p:spPr>
        <p:txBody>
          <a:bodyPr anchor="ctr">
            <a:normAutofit/>
          </a:bodyPr>
          <a:lstStyle/>
          <a:p>
            <a:pPr>
              <a:lnSpc>
                <a:spcPct val="90000"/>
              </a:lnSpc>
            </a:pPr>
            <a:r>
              <a:rPr lang="en-US" dirty="0"/>
              <a:t>DP-based ASM</a:t>
            </a:r>
            <a:endParaRPr lang="en-US"/>
          </a:p>
        </p:txBody>
      </p:sp>
      <p:sp>
        <p:nvSpPr>
          <p:cNvPr id="4" name="Slide Number Placeholder 3">
            <a:extLst>
              <a:ext uri="{FF2B5EF4-FFF2-40B4-BE49-F238E27FC236}">
                <a16:creationId xmlns:a16="http://schemas.microsoft.com/office/drawing/2014/main" id="{C6669BFF-10B5-894B-9728-969FA99B378A}"/>
              </a:ext>
            </a:extLst>
          </p:cNvPr>
          <p:cNvSpPr>
            <a:spLocks noGrp="1"/>
          </p:cNvSpPr>
          <p:nvPr>
            <p:ph type="sldNum" sz="quarter" idx="10"/>
          </p:nvPr>
        </p:nvSpPr>
        <p:spPr>
          <a:xfrm>
            <a:off x="7516375" y="6571538"/>
            <a:ext cx="1260661" cy="270767"/>
          </a:xfrm>
        </p:spPr>
        <p:txBody>
          <a:bodyPr anchor="ctr">
            <a:normAutofit/>
          </a:bodyPr>
          <a:lstStyle/>
          <a:p>
            <a:pPr>
              <a:lnSpc>
                <a:spcPct val="90000"/>
              </a:lnSpc>
              <a:spcAft>
                <a:spcPts val="600"/>
              </a:spcAft>
            </a:pPr>
            <a:fld id="{BE67019E-6B59-9444-A8F8-0CFAB6B6981D}" type="slidenum">
              <a:rPr lang="en-US" sz="1200" smtClean="0"/>
              <a:pPr>
                <a:lnSpc>
                  <a:spcPct val="90000"/>
                </a:lnSpc>
                <a:spcAft>
                  <a:spcPts val="600"/>
                </a:spcAft>
              </a:pPr>
              <a:t>27</a:t>
            </a:fld>
            <a:endParaRPr lang="en-US" sz="1200"/>
          </a:p>
        </p:txBody>
      </p:sp>
      <p:grpSp>
        <p:nvGrpSpPr>
          <p:cNvPr id="7" name="Group 6">
            <a:extLst>
              <a:ext uri="{FF2B5EF4-FFF2-40B4-BE49-F238E27FC236}">
                <a16:creationId xmlns:a16="http://schemas.microsoft.com/office/drawing/2014/main" id="{D4F2994B-2208-4C4C-82BF-1A686177928D}"/>
              </a:ext>
            </a:extLst>
          </p:cNvPr>
          <p:cNvGrpSpPr>
            <a:grpSpLocks noChangeAspect="1"/>
          </p:cNvGrpSpPr>
          <p:nvPr/>
        </p:nvGrpSpPr>
        <p:grpSpPr>
          <a:xfrm>
            <a:off x="366963" y="1568782"/>
            <a:ext cx="7149412" cy="4289612"/>
            <a:chOff x="366963" y="1268242"/>
            <a:chExt cx="6020585" cy="3612321"/>
          </a:xfrm>
        </p:grpSpPr>
        <p:pic>
          <p:nvPicPr>
            <p:cNvPr id="5" name="Picture 2" descr="https://lh4.googleusercontent.com/ABZMEuuHlpv75IVI6Z3E8jjlJhNZlt9WCiHrYyCMaBRr12X6qRoL-FN431tp-w77t3R4U-G2yIlG5JbkO_uAc8hQgNSNB1vYabG30E2etsGjCCLKIBANY279nOAYdhfcoZZ-sdFn">
              <a:extLst>
                <a:ext uri="{FF2B5EF4-FFF2-40B4-BE49-F238E27FC236}">
                  <a16:creationId xmlns:a16="http://schemas.microsoft.com/office/drawing/2014/main" id="{A008E1A6-1C6D-814C-BE7B-3828F1E4C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71" t="72738"/>
            <a:stretch/>
          </p:blipFill>
          <p:spPr bwMode="auto">
            <a:xfrm>
              <a:off x="366963" y="1268242"/>
              <a:ext cx="6020585" cy="3612321"/>
            </a:xfrm>
            <a:prstGeom prst="rect">
              <a:avLst/>
            </a:prstGeom>
            <a:solidFill>
              <a:srgbClr val="FFFFFF"/>
            </a:solidFill>
          </p:spPr>
        </p:pic>
        <p:sp>
          <p:nvSpPr>
            <p:cNvPr id="6" name="Rectangle 5">
              <a:extLst>
                <a:ext uri="{FF2B5EF4-FFF2-40B4-BE49-F238E27FC236}">
                  <a16:creationId xmlns:a16="http://schemas.microsoft.com/office/drawing/2014/main" id="{2074A7BC-CE3D-9044-92C1-46EE11A443F5}"/>
                </a:ext>
              </a:extLst>
            </p:cNvPr>
            <p:cNvSpPr/>
            <p:nvPr/>
          </p:nvSpPr>
          <p:spPr>
            <a:xfrm>
              <a:off x="3854370" y="1770927"/>
              <a:ext cx="2533178" cy="274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4008927-796E-5D48-A530-586B9E92B896}"/>
              </a:ext>
            </a:extLst>
          </p:cNvPr>
          <p:cNvSpPr/>
          <p:nvPr/>
        </p:nvSpPr>
        <p:spPr>
          <a:xfrm>
            <a:off x="5038530" y="1722815"/>
            <a:ext cx="3738506" cy="4209935"/>
          </a:xfrm>
          <a:prstGeom prst="rect">
            <a:avLst/>
          </a:prstGeom>
        </p:spPr>
        <p:txBody>
          <a:bodyPr wrap="square">
            <a:spAutoFit/>
          </a:bodyPr>
          <a:lstStyle/>
          <a:p>
            <a:pPr marL="17463" lvl="1" algn="ctr">
              <a:lnSpc>
                <a:spcPct val="110000"/>
              </a:lnSpc>
              <a:spcBef>
                <a:spcPts val="0"/>
              </a:spcBef>
              <a:spcAft>
                <a:spcPts val="0"/>
              </a:spcAft>
            </a:pPr>
            <a:r>
              <a:rPr lang="en-US" sz="3500" dirty="0">
                <a:solidFill>
                  <a:srgbClr val="00B050"/>
                </a:solidFill>
              </a:rPr>
              <a:t>Commonly-used algorithm for ASM in genomics…</a:t>
            </a:r>
          </a:p>
          <a:p>
            <a:pPr marL="17463" lvl="1" algn="ctr">
              <a:lnSpc>
                <a:spcPct val="110000"/>
              </a:lnSpc>
              <a:spcBef>
                <a:spcPts val="0"/>
              </a:spcBef>
              <a:spcAft>
                <a:spcPts val="0"/>
              </a:spcAft>
            </a:pPr>
            <a:endParaRPr lang="en-US" sz="3500" dirty="0">
              <a:solidFill>
                <a:prstClr val="black"/>
              </a:solidFill>
            </a:endParaRPr>
          </a:p>
          <a:p>
            <a:pPr marL="17463" lvl="1" algn="ctr">
              <a:lnSpc>
                <a:spcPct val="110000"/>
              </a:lnSpc>
              <a:spcBef>
                <a:spcPts val="0"/>
              </a:spcBef>
              <a:spcAft>
                <a:spcPts val="0"/>
              </a:spcAft>
            </a:pPr>
            <a:r>
              <a:rPr lang="en-US" sz="3500" dirty="0">
                <a:solidFill>
                  <a:srgbClr val="C00000"/>
                </a:solidFill>
              </a:rPr>
              <a:t>...with quadratic time and space complexity</a:t>
            </a:r>
            <a:endParaRPr lang="en-US" sz="3500" dirty="0">
              <a:solidFill>
                <a:prstClr val="black"/>
              </a:solidFill>
            </a:endParaRPr>
          </a:p>
        </p:txBody>
      </p:sp>
    </p:spTree>
    <p:extLst>
      <p:ext uri="{BB962C8B-B14F-4D97-AF65-F5344CB8AC3E}">
        <p14:creationId xmlns:p14="http://schemas.microsoft.com/office/powerpoint/2010/main" val="2828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Bitap Algorithm</a:t>
            </a:r>
          </a:p>
        </p:txBody>
      </p:sp>
      <p:sp>
        <p:nvSpPr>
          <p:cNvPr id="3" name="Content Placeholder 2"/>
          <p:cNvSpPr>
            <a:spLocks noGrp="1"/>
          </p:cNvSpPr>
          <p:nvPr>
            <p:ph idx="1"/>
          </p:nvPr>
        </p:nvSpPr>
        <p:spPr>
          <a:xfrm>
            <a:off x="366963" y="1153551"/>
            <a:ext cx="8410073" cy="4848004"/>
          </a:xfrm>
        </p:spPr>
        <p:txBody>
          <a:bodyPr>
            <a:noAutofit/>
          </a:bodyPr>
          <a:lstStyle/>
          <a:p>
            <a:pPr marL="342900" indent="-342900">
              <a:lnSpc>
                <a:spcPct val="110000"/>
              </a:lnSpc>
              <a:spcBef>
                <a:spcPts val="0"/>
              </a:spcBef>
              <a:spcAft>
                <a:spcPts val="0"/>
              </a:spcAft>
            </a:pPr>
            <a:r>
              <a:rPr lang="en-US" sz="2100" dirty="0">
                <a:solidFill>
                  <a:srgbClr val="1F8DD3"/>
                </a:solidFill>
              </a:rPr>
              <a:t>Bitap</a:t>
            </a:r>
            <a:r>
              <a:rPr lang="en-US" sz="2100" baseline="30000" dirty="0"/>
              <a:t>1,2 </a:t>
            </a:r>
            <a:r>
              <a:rPr lang="en-US" sz="2100" dirty="0">
                <a:solidFill>
                  <a:schemeClr val="tx1"/>
                </a:solidFill>
              </a:rPr>
              <a:t>performs ASM with </a:t>
            </a:r>
            <a:r>
              <a:rPr lang="en-US" sz="2100" dirty="0">
                <a:solidFill>
                  <a:srgbClr val="1F8DD3"/>
                </a:solidFill>
              </a:rPr>
              <a:t>fast and simple bitwise operations</a:t>
            </a:r>
            <a:endParaRPr lang="en-US" sz="2100" dirty="0">
              <a:solidFill>
                <a:schemeClr val="tx1"/>
              </a:solidFill>
            </a:endParaRPr>
          </a:p>
          <a:p>
            <a:pPr marL="606425" lvl="1" indent="-241300">
              <a:lnSpc>
                <a:spcPct val="110000"/>
              </a:lnSpc>
              <a:spcBef>
                <a:spcPts val="0"/>
              </a:spcBef>
              <a:spcAft>
                <a:spcPts val="0"/>
              </a:spcAft>
            </a:pPr>
            <a:r>
              <a:rPr lang="en-US" sz="2100" dirty="0">
                <a:solidFill>
                  <a:schemeClr val="tx1"/>
                </a:solidFill>
              </a:rPr>
              <a:t>Amenable to efficient hardware acceleration</a:t>
            </a:r>
          </a:p>
          <a:p>
            <a:pPr marL="606425" lvl="1" indent="-241300">
              <a:lnSpc>
                <a:spcPct val="110000"/>
              </a:lnSpc>
              <a:spcBef>
                <a:spcPts val="0"/>
              </a:spcBef>
              <a:spcAft>
                <a:spcPts val="0"/>
              </a:spcAft>
            </a:pPr>
            <a:r>
              <a:rPr lang="en-US" sz="2100" dirty="0">
                <a:solidFill>
                  <a:schemeClr val="tx1"/>
                </a:solidFill>
              </a:rPr>
              <a:t>Computes the </a:t>
            </a:r>
            <a:r>
              <a:rPr lang="en-US" sz="2100" b="1" dirty="0">
                <a:solidFill>
                  <a:schemeClr val="tx1"/>
                </a:solidFill>
              </a:rPr>
              <a:t>minimum edit distance </a:t>
            </a:r>
            <a:r>
              <a:rPr lang="en-US" sz="2100" dirty="0">
                <a:solidFill>
                  <a:schemeClr val="tx1"/>
                </a:solidFill>
              </a:rPr>
              <a:t>between a </a:t>
            </a:r>
            <a:r>
              <a:rPr lang="en-US" sz="2100" b="1" dirty="0">
                <a:solidFill>
                  <a:schemeClr val="tx1"/>
                </a:solidFill>
              </a:rPr>
              <a:t>text</a:t>
            </a:r>
            <a:r>
              <a:rPr lang="en-US" sz="2100" dirty="0">
                <a:solidFill>
                  <a:schemeClr val="tx1"/>
                </a:solidFill>
              </a:rPr>
              <a:t> (e.g., reference genome) and a </a:t>
            </a:r>
            <a:r>
              <a:rPr lang="en-US" sz="2100" b="1" dirty="0">
                <a:solidFill>
                  <a:schemeClr val="tx1"/>
                </a:solidFill>
              </a:rPr>
              <a:t>pattern</a:t>
            </a:r>
            <a:r>
              <a:rPr lang="en-US" sz="2100" dirty="0">
                <a:solidFill>
                  <a:schemeClr val="tx1"/>
                </a:solidFill>
              </a:rPr>
              <a:t> (e.g., read) with a maximum of </a:t>
            </a:r>
            <a:r>
              <a:rPr lang="en-US" sz="2100" b="1" i="1" dirty="0">
                <a:solidFill>
                  <a:schemeClr val="tx1"/>
                </a:solidFill>
              </a:rPr>
              <a:t>k</a:t>
            </a:r>
            <a:r>
              <a:rPr lang="en-US" sz="2100" dirty="0">
                <a:solidFill>
                  <a:schemeClr val="tx1"/>
                </a:solidFill>
              </a:rPr>
              <a:t> errors </a:t>
            </a:r>
          </a:p>
          <a:p>
            <a:pPr marL="365125" indent="-352425">
              <a:lnSpc>
                <a:spcPct val="110000"/>
              </a:lnSpc>
              <a:spcAft>
                <a:spcPts val="0"/>
              </a:spcAft>
            </a:pPr>
            <a:r>
              <a:rPr lang="en-US" sz="2100" b="1" dirty="0">
                <a:solidFill>
                  <a:srgbClr val="FE6200"/>
                </a:solidFill>
              </a:rPr>
              <a:t>Step </a:t>
            </a:r>
            <a:r>
              <a:rPr lang="en-US" sz="2100" b="1" dirty="0">
                <a:solidFill>
                  <a:srgbClr val="FE6200"/>
                </a:solidFill>
                <a:latin typeface="Calibri" panose="020F0502020204030204" pitchFamily="34" charset="0"/>
              </a:rPr>
              <a:t>1</a:t>
            </a:r>
            <a:r>
              <a:rPr lang="en-US" sz="2100" b="1" dirty="0">
                <a:solidFill>
                  <a:srgbClr val="FE6200"/>
                </a:solidFill>
              </a:rPr>
              <a:t>: Pre-processing (per pattern)</a:t>
            </a:r>
          </a:p>
          <a:p>
            <a:pPr marL="627063" lvl="1" indent="-261938">
              <a:lnSpc>
                <a:spcPct val="110000"/>
              </a:lnSpc>
              <a:spcBef>
                <a:spcPts val="0"/>
              </a:spcBef>
              <a:spcAft>
                <a:spcPts val="0"/>
              </a:spcAft>
            </a:pPr>
            <a:r>
              <a:rPr lang="en-US" sz="2100" dirty="0">
                <a:solidFill>
                  <a:schemeClr val="tx1"/>
                </a:solidFill>
              </a:rPr>
              <a:t>Generate a </a:t>
            </a:r>
            <a:r>
              <a:rPr lang="en-US" sz="2100" dirty="0">
                <a:solidFill>
                  <a:srgbClr val="FE6200"/>
                </a:solidFill>
              </a:rPr>
              <a:t>pattern bitmask (PM) </a:t>
            </a:r>
            <a:r>
              <a:rPr lang="en-US" sz="2100" dirty="0">
                <a:solidFill>
                  <a:schemeClr val="tx1"/>
                </a:solidFill>
              </a:rPr>
              <a:t>for each character in the alphabet  (A, C, G, T)</a:t>
            </a:r>
          </a:p>
          <a:p>
            <a:pPr marL="627063" lvl="1" indent="-261938">
              <a:lnSpc>
                <a:spcPct val="110000"/>
              </a:lnSpc>
              <a:spcBef>
                <a:spcPts val="0"/>
              </a:spcBef>
              <a:spcAft>
                <a:spcPts val="0"/>
              </a:spcAft>
            </a:pPr>
            <a:r>
              <a:rPr lang="en-US" sz="2100" dirty="0">
                <a:solidFill>
                  <a:schemeClr val="tx1"/>
                </a:solidFill>
              </a:rPr>
              <a:t>Each PM indicates if character exists at each position of the pattern</a:t>
            </a:r>
          </a:p>
          <a:p>
            <a:pPr marL="365125" indent="-352425">
              <a:lnSpc>
                <a:spcPct val="110000"/>
              </a:lnSpc>
              <a:spcAft>
                <a:spcPts val="0"/>
              </a:spcAft>
            </a:pPr>
            <a:r>
              <a:rPr lang="en-US" sz="2100" b="1" dirty="0">
                <a:solidFill>
                  <a:srgbClr val="00B050"/>
                </a:solidFill>
              </a:rPr>
              <a:t>Step </a:t>
            </a:r>
            <a:r>
              <a:rPr lang="en-US" sz="2100" b="1" dirty="0">
                <a:solidFill>
                  <a:srgbClr val="00B050"/>
                </a:solidFill>
                <a:latin typeface="Calibri" panose="020F0502020204030204" pitchFamily="34" charset="0"/>
              </a:rPr>
              <a:t>2</a:t>
            </a:r>
            <a:r>
              <a:rPr lang="en-US" sz="2100" b="1" dirty="0">
                <a:solidFill>
                  <a:srgbClr val="00B050"/>
                </a:solidFill>
              </a:rPr>
              <a:t>: Searching (Edit Distance Calculation)</a:t>
            </a:r>
          </a:p>
          <a:p>
            <a:pPr marL="627063" lvl="1" indent="-222250">
              <a:lnSpc>
                <a:spcPct val="110000"/>
              </a:lnSpc>
              <a:spcBef>
                <a:spcPts val="0"/>
              </a:spcBef>
              <a:spcAft>
                <a:spcPts val="0"/>
              </a:spcAft>
            </a:pPr>
            <a:r>
              <a:rPr lang="en-US" sz="2100" dirty="0">
                <a:solidFill>
                  <a:srgbClr val="00B050"/>
                </a:solidFill>
              </a:rPr>
              <a:t>Compare all characters of the text with the pattern </a:t>
            </a:r>
            <a:r>
              <a:rPr lang="en-US" sz="2100" dirty="0">
                <a:solidFill>
                  <a:schemeClr val="tx1"/>
                </a:solidFill>
              </a:rPr>
              <a:t>by using:</a:t>
            </a:r>
          </a:p>
          <a:p>
            <a:pPr marL="889000" lvl="2" indent="-222250">
              <a:lnSpc>
                <a:spcPct val="110000"/>
              </a:lnSpc>
              <a:spcBef>
                <a:spcPts val="0"/>
              </a:spcBef>
              <a:spcAft>
                <a:spcPts val="0"/>
              </a:spcAft>
            </a:pPr>
            <a:r>
              <a:rPr lang="en-US" sz="2100" dirty="0">
                <a:solidFill>
                  <a:schemeClr val="tx1"/>
                </a:solidFill>
              </a:rPr>
              <a:t>Pattern bitmasks </a:t>
            </a:r>
          </a:p>
          <a:p>
            <a:pPr marL="889000" lvl="2" indent="-222250">
              <a:lnSpc>
                <a:spcPct val="110000"/>
              </a:lnSpc>
              <a:spcBef>
                <a:spcPts val="0"/>
              </a:spcBef>
              <a:spcAft>
                <a:spcPts val="0"/>
              </a:spcAft>
            </a:pPr>
            <a:r>
              <a:rPr lang="en-US" sz="2100" dirty="0">
                <a:solidFill>
                  <a:schemeClr val="tx1"/>
                </a:solidFill>
              </a:rPr>
              <a:t>Status bitvectors that hold the partial matches </a:t>
            </a:r>
          </a:p>
          <a:p>
            <a:pPr marL="889000" lvl="2" indent="-222250">
              <a:lnSpc>
                <a:spcPct val="110000"/>
              </a:lnSpc>
              <a:spcBef>
                <a:spcPts val="0"/>
              </a:spcBef>
              <a:spcAft>
                <a:spcPts val="0"/>
              </a:spcAft>
            </a:pPr>
            <a:r>
              <a:rPr lang="en-US" sz="2100" dirty="0">
                <a:solidFill>
                  <a:schemeClr val="tx1"/>
                </a:solidFill>
              </a:rPr>
              <a:t>Bitwise operations</a:t>
            </a:r>
          </a:p>
        </p:txBody>
      </p:sp>
      <p:sp>
        <p:nvSpPr>
          <p:cNvPr id="4" name="TextBox 3">
            <a:extLst>
              <a:ext uri="{FF2B5EF4-FFF2-40B4-BE49-F238E27FC236}">
                <a16:creationId xmlns:a16="http://schemas.microsoft.com/office/drawing/2014/main" id="{BDE0E787-8FB8-B94C-ABE5-5CA480A40BE3}"/>
              </a:ext>
            </a:extLst>
          </p:cNvPr>
          <p:cNvSpPr txBox="1"/>
          <p:nvPr/>
        </p:nvSpPr>
        <p:spPr>
          <a:xfrm>
            <a:off x="3771900" y="6135678"/>
            <a:ext cx="5005135" cy="400110"/>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R. A. </a:t>
            </a:r>
            <a:r>
              <a:rPr lang="en-US" sz="1000" dirty="0" err="1">
                <a:latin typeface="Calibri" panose="020F0502020204030204" pitchFamily="34" charset="0"/>
                <a:cs typeface="Calibri" panose="020F0502020204030204" pitchFamily="34" charset="0"/>
              </a:rPr>
              <a:t>Baeza</a:t>
            </a:r>
            <a:r>
              <a:rPr lang="en-US" sz="1000" dirty="0">
                <a:latin typeface="Calibri" panose="020F0502020204030204" pitchFamily="34" charset="0"/>
                <a:cs typeface="Calibri" panose="020F0502020204030204" pitchFamily="34" charset="0"/>
              </a:rPr>
              <a:t>-Yates and G. H. </a:t>
            </a:r>
            <a:r>
              <a:rPr lang="en-US" sz="1000" dirty="0" err="1">
                <a:latin typeface="Calibri" panose="020F0502020204030204" pitchFamily="34" charset="0"/>
                <a:cs typeface="Calibri" panose="020F0502020204030204" pitchFamily="34" charset="0"/>
              </a:rPr>
              <a:t>Gonnet</a:t>
            </a:r>
            <a:r>
              <a:rPr lang="en-US" sz="1000" dirty="0">
                <a:latin typeface="Calibri" panose="020F0502020204030204" pitchFamily="34" charset="0"/>
                <a:cs typeface="Calibri" panose="020F0502020204030204" pitchFamily="34" charset="0"/>
              </a:rPr>
              <a:t>. "A New Approach to Text Searching."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a:p>
            <a:pPr marL="101600" algn="r"/>
            <a:r>
              <a:rPr lang="en-US" sz="1000" dirty="0">
                <a:latin typeface="Calibri" panose="020F0502020204030204" pitchFamily="34" charset="0"/>
                <a:cs typeface="Calibri" panose="020F0502020204030204" pitchFamily="34" charset="0"/>
              </a:rPr>
              <a:t>[2] S. Wu and U. Manber. "Fast Text Searching: Allowing Errors."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p:txBody>
      </p:sp>
      <p:sp>
        <p:nvSpPr>
          <p:cNvPr id="5" name="Slide Number Placeholder 4">
            <a:extLst>
              <a:ext uri="{FF2B5EF4-FFF2-40B4-BE49-F238E27FC236}">
                <a16:creationId xmlns:a16="http://schemas.microsoft.com/office/drawing/2014/main" id="{119C3E35-7279-EA40-9079-2CE38A335785}"/>
              </a:ext>
            </a:extLst>
          </p:cNvPr>
          <p:cNvSpPr>
            <a:spLocks noGrp="1"/>
          </p:cNvSpPr>
          <p:nvPr>
            <p:ph type="sldNum" sz="quarter" idx="10"/>
          </p:nvPr>
        </p:nvSpPr>
        <p:spPr/>
        <p:txBody>
          <a:bodyPr/>
          <a:lstStyle/>
          <a:p>
            <a:fld id="{BE67019E-6B59-9444-A8F8-0CFAB6B6981D}" type="slidenum">
              <a:rPr lang="en-US" smtClean="0"/>
              <a:pPr/>
              <a:t>28</a:t>
            </a:fld>
            <a:endParaRPr lang="en-US" dirty="0"/>
          </a:p>
        </p:txBody>
      </p:sp>
    </p:spTree>
    <p:custDataLst>
      <p:tags r:id="rId1"/>
    </p:custDataLst>
    <p:extLst>
      <p:ext uri="{BB962C8B-B14F-4D97-AF65-F5344CB8AC3E}">
        <p14:creationId xmlns:p14="http://schemas.microsoft.com/office/powerpoint/2010/main" val="3477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179387" indent="0">
              <a:lnSpc>
                <a:spcPct val="110000"/>
              </a:lnSpc>
              <a:spcBef>
                <a:spcPts val="0"/>
              </a:spcBef>
              <a:spcAft>
                <a:spcPts val="0"/>
              </a:spcAft>
              <a:buNone/>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29</a:t>
            </a:fld>
            <a:endParaRPr lang="en-US" dirty="0"/>
          </a:p>
        </p:txBody>
      </p:sp>
    </p:spTree>
    <p:custDataLst>
      <p:tags r:id="rId1"/>
    </p:custDataLst>
    <p:extLst>
      <p:ext uri="{BB962C8B-B14F-4D97-AF65-F5344CB8AC3E}">
        <p14:creationId xmlns:p14="http://schemas.microsoft.com/office/powerpoint/2010/main" val="12102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EC2C2AD-DE34-3D45-B867-327873E9CCFD}"/>
              </a:ext>
            </a:extLst>
          </p:cNvPr>
          <p:cNvPicPr>
            <a:picLocks noChangeAspect="1"/>
          </p:cNvPicPr>
          <p:nvPr/>
        </p:nvPicPr>
        <p:blipFill>
          <a:blip r:embed="rId2"/>
          <a:stretch>
            <a:fillRect/>
          </a:stretch>
        </p:blipFill>
        <p:spPr>
          <a:xfrm>
            <a:off x="569320" y="1531300"/>
            <a:ext cx="1835272" cy="1933716"/>
          </a:xfrm>
          <a:prstGeom prst="rect">
            <a:avLst/>
          </a:prstGeom>
        </p:spPr>
      </p:pic>
      <p:pic>
        <p:nvPicPr>
          <p:cNvPr id="12" name="Picture 11" descr="A picture containing Teams&#10;&#10;Description automatically generated">
            <a:extLst>
              <a:ext uri="{FF2B5EF4-FFF2-40B4-BE49-F238E27FC236}">
                <a16:creationId xmlns:a16="http://schemas.microsoft.com/office/drawing/2014/main" id="{68708CD2-00C9-A848-B84A-9DE9E9B58C09}"/>
              </a:ext>
            </a:extLst>
          </p:cNvPr>
          <p:cNvPicPr>
            <a:picLocks noChangeAspect="1"/>
          </p:cNvPicPr>
          <p:nvPr/>
        </p:nvPicPr>
        <p:blipFill>
          <a:blip r:embed="rId3"/>
          <a:stretch>
            <a:fillRect/>
          </a:stretch>
        </p:blipFill>
        <p:spPr>
          <a:xfrm>
            <a:off x="2762580" y="3677905"/>
            <a:ext cx="2064415" cy="2115478"/>
          </a:xfrm>
          <a:prstGeom prst="rect">
            <a:avLst/>
          </a:prstGeom>
        </p:spPr>
      </p:pic>
      <p:pic>
        <p:nvPicPr>
          <p:cNvPr id="14" name="Picture 13" descr="Diagram&#10;&#10;Description automatically generated">
            <a:extLst>
              <a:ext uri="{FF2B5EF4-FFF2-40B4-BE49-F238E27FC236}">
                <a16:creationId xmlns:a16="http://schemas.microsoft.com/office/drawing/2014/main" id="{734A5031-3999-CE42-A724-B3E1F7D39445}"/>
              </a:ext>
            </a:extLst>
          </p:cNvPr>
          <p:cNvPicPr>
            <a:picLocks noChangeAspect="1"/>
          </p:cNvPicPr>
          <p:nvPr/>
        </p:nvPicPr>
        <p:blipFill>
          <a:blip r:embed="rId4"/>
          <a:stretch>
            <a:fillRect/>
          </a:stretch>
        </p:blipFill>
        <p:spPr>
          <a:xfrm>
            <a:off x="5027623" y="1742254"/>
            <a:ext cx="1767469" cy="1933716"/>
          </a:xfrm>
          <a:prstGeom prst="rect">
            <a:avLst/>
          </a:prstGeom>
        </p:spPr>
      </p:pic>
      <p:sp>
        <p:nvSpPr>
          <p:cNvPr id="2" name="Title 1">
            <a:extLst>
              <a:ext uri="{FF2B5EF4-FFF2-40B4-BE49-F238E27FC236}">
                <a16:creationId xmlns:a16="http://schemas.microsoft.com/office/drawing/2014/main" id="{19DD18AA-5CF4-3342-92DE-9CFADC004700}"/>
              </a:ext>
            </a:extLst>
          </p:cNvPr>
          <p:cNvSpPr>
            <a:spLocks noGrp="1"/>
          </p:cNvSpPr>
          <p:nvPr>
            <p:ph type="title"/>
          </p:nvPr>
        </p:nvSpPr>
        <p:spPr/>
        <p:txBody>
          <a:bodyPr>
            <a:normAutofit fontScale="90000"/>
          </a:bodyPr>
          <a:lstStyle/>
          <a:p>
            <a:r>
              <a:rPr lang="en-US" dirty="0"/>
              <a:t>Genome Sequencing (cont’d.)</a:t>
            </a:r>
          </a:p>
        </p:txBody>
      </p:sp>
      <p:sp>
        <p:nvSpPr>
          <p:cNvPr id="4" name="Slide Number Placeholder 3">
            <a:extLst>
              <a:ext uri="{FF2B5EF4-FFF2-40B4-BE49-F238E27FC236}">
                <a16:creationId xmlns:a16="http://schemas.microsoft.com/office/drawing/2014/main" id="{CDEDF1AB-C002-5543-A04B-2FEAFACC8C42}"/>
              </a:ext>
            </a:extLst>
          </p:cNvPr>
          <p:cNvSpPr>
            <a:spLocks noGrp="1"/>
          </p:cNvSpPr>
          <p:nvPr>
            <p:ph type="sldNum" sz="quarter" idx="10"/>
          </p:nvPr>
        </p:nvSpPr>
        <p:spPr/>
        <p:txBody>
          <a:bodyPr/>
          <a:lstStyle/>
          <a:p>
            <a:fld id="{BE67019E-6B59-9444-A8F8-0CFAB6B6981D}" type="slidenum">
              <a:rPr lang="en-US" smtClean="0"/>
              <a:pPr/>
              <a:t>3</a:t>
            </a:fld>
            <a:endParaRPr lang="en-US" dirty="0"/>
          </a:p>
        </p:txBody>
      </p:sp>
      <p:sp>
        <p:nvSpPr>
          <p:cNvPr id="5" name="TextBox 4">
            <a:extLst>
              <a:ext uri="{FF2B5EF4-FFF2-40B4-BE49-F238E27FC236}">
                <a16:creationId xmlns:a16="http://schemas.microsoft.com/office/drawing/2014/main" id="{6C99F960-F9D4-DD4D-8075-D084ADC9E26B}"/>
              </a:ext>
            </a:extLst>
          </p:cNvPr>
          <p:cNvSpPr txBox="1"/>
          <p:nvPr/>
        </p:nvSpPr>
        <p:spPr>
          <a:xfrm>
            <a:off x="267957" y="3518505"/>
            <a:ext cx="229399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mj-lt"/>
                <a:ea typeface="+mn-ea"/>
                <a:cs typeface="+mn-cs"/>
              </a:rPr>
              <a:t>Sample Collection</a:t>
            </a:r>
          </a:p>
        </p:txBody>
      </p:sp>
      <p:sp>
        <p:nvSpPr>
          <p:cNvPr id="6" name="TextBox 5">
            <a:extLst>
              <a:ext uri="{FF2B5EF4-FFF2-40B4-BE49-F238E27FC236}">
                <a16:creationId xmlns:a16="http://schemas.microsoft.com/office/drawing/2014/main" id="{CD6AFFD6-A903-C641-94CD-0BFA72ADCCDD}"/>
              </a:ext>
            </a:extLst>
          </p:cNvPr>
          <p:cNvSpPr txBox="1"/>
          <p:nvPr/>
        </p:nvSpPr>
        <p:spPr>
          <a:xfrm>
            <a:off x="2982112" y="579546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rgbClr val="FE6200"/>
                </a:solidFill>
                <a:effectLst/>
                <a:uLnTx/>
                <a:uFillTx/>
                <a:latin typeface="+mj-lt"/>
                <a:ea typeface="+mn-ea"/>
                <a:cs typeface="+mn-cs"/>
              </a:rPr>
              <a:t>Preparation</a:t>
            </a:r>
            <a:endParaRPr kumimoji="0" lang="en-US" sz="2000" b="1" i="0" u="none" strike="noStrike" kern="1200" cap="none" spc="0" normalizeH="0" baseline="0" noProof="0" dirty="0">
              <a:ln>
                <a:noFill/>
              </a:ln>
              <a:solidFill>
                <a:srgbClr val="FE6200"/>
              </a:solidFill>
              <a:effectLst/>
              <a:uLnTx/>
              <a:uFillTx/>
              <a:latin typeface="+mj-lt"/>
              <a:ea typeface="+mn-ea"/>
              <a:cs typeface="+mn-cs"/>
            </a:endParaRPr>
          </a:p>
        </p:txBody>
      </p:sp>
      <p:sp>
        <p:nvSpPr>
          <p:cNvPr id="7" name="TextBox 6">
            <a:extLst>
              <a:ext uri="{FF2B5EF4-FFF2-40B4-BE49-F238E27FC236}">
                <a16:creationId xmlns:a16="http://schemas.microsoft.com/office/drawing/2014/main" id="{C482F1AA-9D5A-5B43-B03C-27ACE6F5BDF7}"/>
              </a:ext>
            </a:extLst>
          </p:cNvPr>
          <p:cNvSpPr txBox="1"/>
          <p:nvPr/>
        </p:nvSpPr>
        <p:spPr>
          <a:xfrm>
            <a:off x="5094787" y="351850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7030A0"/>
                </a:solidFill>
                <a:latin typeface="+mj-lt"/>
              </a:rPr>
              <a:t>Sequencing</a:t>
            </a:r>
            <a:endParaRPr kumimoji="0" lang="en-US" sz="2000" b="1" i="0" u="none" strike="noStrike" kern="1200" cap="none" spc="0" normalizeH="0" baseline="0" noProof="0" dirty="0">
              <a:ln>
                <a:noFill/>
              </a:ln>
              <a:solidFill>
                <a:srgbClr val="7030A0"/>
              </a:solidFill>
              <a:effectLst/>
              <a:uLnTx/>
              <a:uFillTx/>
              <a:latin typeface="+mj-lt"/>
            </a:endParaRPr>
          </a:p>
        </p:txBody>
      </p:sp>
      <p:sp>
        <p:nvSpPr>
          <p:cNvPr id="8" name="TextBox 7">
            <a:extLst>
              <a:ext uri="{FF2B5EF4-FFF2-40B4-BE49-F238E27FC236}">
                <a16:creationId xmlns:a16="http://schemas.microsoft.com/office/drawing/2014/main" id="{60F99D06-BB2D-594C-B115-3F158F0CB381}"/>
              </a:ext>
            </a:extLst>
          </p:cNvPr>
          <p:cNvSpPr txBox="1"/>
          <p:nvPr/>
        </p:nvSpPr>
        <p:spPr>
          <a:xfrm>
            <a:off x="6778100" y="5767154"/>
            <a:ext cx="244190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mj-lt"/>
              </a:rPr>
              <a:t>Genome Sequence Analysis</a:t>
            </a:r>
            <a:endParaRPr kumimoji="0" lang="en-US" sz="2000" b="1" i="0" u="none" strike="noStrike" kern="1200" cap="none" spc="0" normalizeH="0" baseline="0" noProof="0" dirty="0">
              <a:ln>
                <a:noFill/>
              </a:ln>
              <a:solidFill>
                <a:srgbClr val="0070C0"/>
              </a:solidFill>
              <a:effectLst/>
              <a:uLnTx/>
              <a:uFillTx/>
              <a:latin typeface="+mj-lt"/>
            </a:endParaRPr>
          </a:p>
        </p:txBody>
      </p:sp>
      <p:pic>
        <p:nvPicPr>
          <p:cNvPr id="16" name="Picture 15" descr="Icon&#10;&#10;Description automatically generated">
            <a:extLst>
              <a:ext uri="{FF2B5EF4-FFF2-40B4-BE49-F238E27FC236}">
                <a16:creationId xmlns:a16="http://schemas.microsoft.com/office/drawing/2014/main" id="{ADB20CBC-AD51-644E-8C79-5A46C5133E62}"/>
              </a:ext>
            </a:extLst>
          </p:cNvPr>
          <p:cNvPicPr>
            <a:picLocks noChangeAspect="1"/>
          </p:cNvPicPr>
          <p:nvPr/>
        </p:nvPicPr>
        <p:blipFill>
          <a:blip r:embed="rId5"/>
          <a:stretch>
            <a:fillRect/>
          </a:stretch>
        </p:blipFill>
        <p:spPr>
          <a:xfrm>
            <a:off x="7259878" y="4259492"/>
            <a:ext cx="1517158" cy="1533891"/>
          </a:xfrm>
          <a:prstGeom prst="rect">
            <a:avLst/>
          </a:prstGeom>
        </p:spPr>
      </p:pic>
      <p:cxnSp>
        <p:nvCxnSpPr>
          <p:cNvPr id="28" name="Curved Connector 27">
            <a:extLst>
              <a:ext uri="{FF2B5EF4-FFF2-40B4-BE49-F238E27FC236}">
                <a16:creationId xmlns:a16="http://schemas.microsoft.com/office/drawing/2014/main" id="{A3B54E0E-5D92-7E45-A900-FA923BAFF8B3}"/>
              </a:ext>
            </a:extLst>
          </p:cNvPr>
          <p:cNvCxnSpPr/>
          <p:nvPr/>
        </p:nvCxnSpPr>
        <p:spPr>
          <a:xfrm>
            <a:off x="1414953" y="4145280"/>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5CD0179-5F38-7548-B97D-F00041ED10C3}"/>
              </a:ext>
            </a:extLst>
          </p:cNvPr>
          <p:cNvCxnSpPr>
            <a:cxnSpLocks/>
          </p:cNvCxnSpPr>
          <p:nvPr/>
        </p:nvCxnSpPr>
        <p:spPr>
          <a:xfrm flipV="1">
            <a:off x="3747160" y="2472904"/>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948178C-59C9-7044-8F7D-E77BF9A98410}"/>
              </a:ext>
            </a:extLst>
          </p:cNvPr>
          <p:cNvCxnSpPr>
            <a:cxnSpLocks/>
          </p:cNvCxnSpPr>
          <p:nvPr/>
        </p:nvCxnSpPr>
        <p:spPr>
          <a:xfrm rot="5400000" flipV="1">
            <a:off x="6723258" y="2981617"/>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D49FA3-639D-AB4F-9601-A12386401595}"/>
              </a:ext>
            </a:extLst>
          </p:cNvPr>
          <p:cNvSpPr txBox="1"/>
          <p:nvPr/>
        </p:nvSpPr>
        <p:spPr>
          <a:xfrm>
            <a:off x="759644" y="525273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Large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molecule</a:t>
            </a:r>
          </a:p>
        </p:txBody>
      </p:sp>
      <p:sp>
        <p:nvSpPr>
          <p:cNvPr id="33" name="TextBox 32">
            <a:extLst>
              <a:ext uri="{FF2B5EF4-FFF2-40B4-BE49-F238E27FC236}">
                <a16:creationId xmlns:a16="http://schemas.microsoft.com/office/drawing/2014/main" id="{A60CD105-1C91-7B49-8620-8062A1FD9007}"/>
              </a:ext>
            </a:extLst>
          </p:cNvPr>
          <p:cNvSpPr txBox="1"/>
          <p:nvPr/>
        </p:nvSpPr>
        <p:spPr>
          <a:xfrm>
            <a:off x="3106579" y="1946749"/>
            <a:ext cx="172041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Chopped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fragments</a:t>
            </a:r>
          </a:p>
        </p:txBody>
      </p:sp>
      <p:sp>
        <p:nvSpPr>
          <p:cNvPr id="34" name="TextBox 33">
            <a:extLst>
              <a:ext uri="{FF2B5EF4-FFF2-40B4-BE49-F238E27FC236}">
                <a16:creationId xmlns:a16="http://schemas.microsoft.com/office/drawing/2014/main" id="{C0BB8816-5189-4D45-9E09-A500DDC0662C}"/>
              </a:ext>
            </a:extLst>
          </p:cNvPr>
          <p:cNvSpPr txBox="1"/>
          <p:nvPr/>
        </p:nvSpPr>
        <p:spPr>
          <a:xfrm>
            <a:off x="7541415" y="256626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mj-lt"/>
              </a:rPr>
              <a:t>Sequenced reads</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p:txBody>
      </p:sp>
      <p:pic>
        <p:nvPicPr>
          <p:cNvPr id="36" name="Picture 35">
            <a:extLst>
              <a:ext uri="{FF2B5EF4-FFF2-40B4-BE49-F238E27FC236}">
                <a16:creationId xmlns:a16="http://schemas.microsoft.com/office/drawing/2014/main" id="{97142965-8503-6B46-B81B-B7E9E10DF3B3}"/>
              </a:ext>
            </a:extLst>
          </p:cNvPr>
          <p:cNvPicPr>
            <a:picLocks noChangeAspect="1"/>
          </p:cNvPicPr>
          <p:nvPr/>
        </p:nvPicPr>
        <p:blipFill>
          <a:blip r:embed="rId6"/>
          <a:stretch>
            <a:fillRect/>
          </a:stretch>
        </p:blipFill>
        <p:spPr>
          <a:xfrm rot="21164725">
            <a:off x="2982124" y="1458650"/>
            <a:ext cx="1835272" cy="492690"/>
          </a:xfrm>
          <a:prstGeom prst="rect">
            <a:avLst/>
          </a:prstGeom>
        </p:spPr>
      </p:pic>
      <p:pic>
        <p:nvPicPr>
          <p:cNvPr id="37" name="Picture 36">
            <a:extLst>
              <a:ext uri="{FF2B5EF4-FFF2-40B4-BE49-F238E27FC236}">
                <a16:creationId xmlns:a16="http://schemas.microsoft.com/office/drawing/2014/main" id="{77A9CD6B-578D-D14A-87E5-47941B79EFA1}"/>
              </a:ext>
            </a:extLst>
          </p:cNvPr>
          <p:cNvPicPr>
            <a:picLocks noChangeAspect="1"/>
          </p:cNvPicPr>
          <p:nvPr/>
        </p:nvPicPr>
        <p:blipFill>
          <a:blip r:embed="rId7"/>
          <a:stretch>
            <a:fillRect/>
          </a:stretch>
        </p:blipFill>
        <p:spPr>
          <a:xfrm>
            <a:off x="7011484" y="1211167"/>
            <a:ext cx="2013945" cy="1359595"/>
          </a:xfrm>
          <a:prstGeom prst="rect">
            <a:avLst/>
          </a:prstGeom>
        </p:spPr>
      </p:pic>
      <p:pic>
        <p:nvPicPr>
          <p:cNvPr id="39" name="Picture 38" descr="Icon&#10;&#10;Description automatically generated">
            <a:extLst>
              <a:ext uri="{FF2B5EF4-FFF2-40B4-BE49-F238E27FC236}">
                <a16:creationId xmlns:a16="http://schemas.microsoft.com/office/drawing/2014/main" id="{52E14D73-77EB-AF4F-8940-8B0C35D5A503}"/>
              </a:ext>
            </a:extLst>
          </p:cNvPr>
          <p:cNvPicPr>
            <a:picLocks noChangeAspect="1"/>
          </p:cNvPicPr>
          <p:nvPr/>
        </p:nvPicPr>
        <p:blipFill rotWithShape="1">
          <a:blip r:embed="rId8"/>
          <a:srcRect l="12998" r="19218"/>
          <a:stretch/>
        </p:blipFill>
        <p:spPr>
          <a:xfrm>
            <a:off x="347908" y="5080604"/>
            <a:ext cx="446576" cy="990600"/>
          </a:xfrm>
          <a:prstGeom prst="rect">
            <a:avLst/>
          </a:prstGeom>
        </p:spPr>
      </p:pic>
    </p:spTree>
    <p:extLst>
      <p:ext uri="{BB962C8B-B14F-4D97-AF65-F5344CB8AC3E}">
        <p14:creationId xmlns:p14="http://schemas.microsoft.com/office/powerpoint/2010/main" val="28144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49" name="Group 48">
            <a:extLst>
              <a:ext uri="{FF2B5EF4-FFF2-40B4-BE49-F238E27FC236}">
                <a16:creationId xmlns:a16="http://schemas.microsoft.com/office/drawing/2014/main" id="{28674167-2A74-1748-8476-9A9AAFD8BB74}"/>
              </a:ext>
            </a:extLst>
          </p:cNvPr>
          <p:cNvGrpSpPr/>
          <p:nvPr/>
        </p:nvGrpSpPr>
        <p:grpSpPr>
          <a:xfrm>
            <a:off x="569625" y="1580184"/>
            <a:ext cx="8208030" cy="1626735"/>
            <a:chOff x="569625" y="1580184"/>
            <a:chExt cx="8208030" cy="1626735"/>
          </a:xfrm>
        </p:grpSpPr>
        <p:sp>
          <p:nvSpPr>
            <p:cNvPr id="13" name="Rounded Rectangle 12">
              <a:extLst>
                <a:ext uri="{FF2B5EF4-FFF2-40B4-BE49-F238E27FC236}">
                  <a16:creationId xmlns:a16="http://schemas.microsoft.com/office/drawing/2014/main" id="{7A1B90B2-0C09-3046-A9F8-D51D63220822}"/>
                </a:ext>
              </a:extLst>
            </p:cNvPr>
            <p:cNvSpPr/>
            <p:nvPr/>
          </p:nvSpPr>
          <p:spPr>
            <a:xfrm>
              <a:off x="1174911" y="2781696"/>
              <a:ext cx="1508328" cy="425223"/>
            </a:xfrm>
            <a:prstGeom prst="roundRect">
              <a:avLst/>
            </a:prstGeom>
            <a:solidFill>
              <a:srgbClr val="FD9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ounded Rectangle 13">
              <a:extLst>
                <a:ext uri="{FF2B5EF4-FFF2-40B4-BE49-F238E27FC236}">
                  <a16:creationId xmlns:a16="http://schemas.microsoft.com/office/drawing/2014/main" id="{D8CF7C6B-582E-E742-8FF6-7F1052E60B09}"/>
                </a:ext>
              </a:extLst>
            </p:cNvPr>
            <p:cNvSpPr/>
            <p:nvPr/>
          </p:nvSpPr>
          <p:spPr>
            <a:xfrm>
              <a:off x="569625" y="1604911"/>
              <a:ext cx="4010449" cy="42522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cxnSp>
          <p:nvCxnSpPr>
            <p:cNvPr id="15" name="Straight Arrow Connector 14">
              <a:extLst>
                <a:ext uri="{FF2B5EF4-FFF2-40B4-BE49-F238E27FC236}">
                  <a16:creationId xmlns:a16="http://schemas.microsoft.com/office/drawing/2014/main" id="{134EAEB8-0FB4-D447-8F5F-B171B0F08962}"/>
                </a:ext>
              </a:extLst>
            </p:cNvPr>
            <p:cNvCxnSpPr>
              <a:cxnSpLocks/>
            </p:cNvCxnSpPr>
            <p:nvPr/>
          </p:nvCxnSpPr>
          <p:spPr>
            <a:xfrm>
              <a:off x="4523309" y="1817522"/>
              <a:ext cx="1928241" cy="0"/>
            </a:xfrm>
            <a:prstGeom prst="straightConnector1">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1393A58-2D1D-5D43-BFB5-66B0F61E8B50}"/>
                </a:ext>
              </a:extLst>
            </p:cNvPr>
            <p:cNvCxnSpPr>
              <a:cxnSpLocks/>
            </p:cNvCxnSpPr>
            <p:nvPr/>
          </p:nvCxnSpPr>
          <p:spPr>
            <a:xfrm flipV="1">
              <a:off x="2636836" y="1935977"/>
              <a:ext cx="3814714" cy="1073855"/>
            </a:xfrm>
            <a:prstGeom prst="bentConnector3">
              <a:avLst>
                <a:gd name="adj1" fmla="val 84187"/>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3F9EB-65C1-2140-A424-CBE7E5B7EF8D}"/>
                </a:ext>
              </a:extLst>
            </p:cNvPr>
            <p:cNvSpPr txBox="1"/>
            <p:nvPr/>
          </p:nvSpPr>
          <p:spPr>
            <a:xfrm>
              <a:off x="6452169" y="1580184"/>
              <a:ext cx="2325486" cy="707886"/>
            </a:xfrm>
            <a:prstGeom prst="rect">
              <a:avLst/>
            </a:prstGeom>
            <a:noFill/>
            <a:ln w="28575">
              <a:solidFill>
                <a:srgbClr val="FD9208"/>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Large number of iterations</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30</a:t>
            </a:fld>
            <a:endParaRPr lang="en-US" dirty="0"/>
          </a:p>
        </p:txBody>
      </p:sp>
    </p:spTree>
    <p:extLst>
      <p:ext uri="{BB962C8B-B14F-4D97-AF65-F5344CB8AC3E}">
        <p14:creationId xmlns:p14="http://schemas.microsoft.com/office/powerpoint/2010/main" val="3665862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8731D3C-E633-8249-A9A2-2161CF919A98}"/>
              </a:ext>
            </a:extLst>
          </p:cNvPr>
          <p:cNvSpPr/>
          <p:nvPr/>
        </p:nvSpPr>
        <p:spPr>
          <a:xfrm>
            <a:off x="3532808" y="4340788"/>
            <a:ext cx="1684649" cy="362197"/>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2" name="Rounded Rectangle 11">
            <a:extLst>
              <a:ext uri="{FF2B5EF4-FFF2-40B4-BE49-F238E27FC236}">
                <a16:creationId xmlns:a16="http://schemas.microsoft.com/office/drawing/2014/main" id="{EE34486A-779C-6043-B996-1EAFCFCF2286}"/>
              </a:ext>
            </a:extLst>
          </p:cNvPr>
          <p:cNvSpPr/>
          <p:nvPr/>
        </p:nvSpPr>
        <p:spPr>
          <a:xfrm>
            <a:off x="3532810" y="3929725"/>
            <a:ext cx="1400932" cy="381916"/>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1" name="Rounded Rectangle 10">
            <a:extLst>
              <a:ext uri="{FF2B5EF4-FFF2-40B4-BE49-F238E27FC236}">
                <a16:creationId xmlns:a16="http://schemas.microsoft.com/office/drawing/2014/main" id="{F46A0958-E4AE-194B-8FDB-686F19594E7B}"/>
              </a:ext>
            </a:extLst>
          </p:cNvPr>
          <p:cNvSpPr/>
          <p:nvPr/>
        </p:nvSpPr>
        <p:spPr>
          <a:xfrm>
            <a:off x="1225899" y="2780049"/>
            <a:ext cx="1406769"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0" name="Rounded Rectangle 9">
            <a:extLst>
              <a:ext uri="{FF2B5EF4-FFF2-40B4-BE49-F238E27FC236}">
                <a16:creationId xmlns:a16="http://schemas.microsoft.com/office/drawing/2014/main" id="{DEE13B0F-436B-E940-A2FC-BA7EEC6B9E45}"/>
              </a:ext>
            </a:extLst>
          </p:cNvPr>
          <p:cNvSpPr/>
          <p:nvPr/>
        </p:nvSpPr>
        <p:spPr>
          <a:xfrm>
            <a:off x="1225899" y="2019641"/>
            <a:ext cx="3707842"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9" name="Rounded Rectangle 8">
            <a:extLst>
              <a:ext uri="{FF2B5EF4-FFF2-40B4-BE49-F238E27FC236}">
                <a16:creationId xmlns:a16="http://schemas.microsoft.com/office/drawing/2014/main" id="{F1CB9C43-CE68-3D47-B6D7-5C0192C453D2}"/>
              </a:ext>
            </a:extLst>
          </p:cNvPr>
          <p:cNvSpPr/>
          <p:nvPr/>
        </p:nvSpPr>
        <p:spPr>
          <a:xfrm>
            <a:off x="3532809" y="3174289"/>
            <a:ext cx="1684647" cy="774714"/>
          </a:xfrm>
          <a:prstGeom prst="roundRect">
            <a:avLst>
              <a:gd name="adj" fmla="val 284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61" name="Group 60">
            <a:extLst>
              <a:ext uri="{FF2B5EF4-FFF2-40B4-BE49-F238E27FC236}">
                <a16:creationId xmlns:a16="http://schemas.microsoft.com/office/drawing/2014/main" id="{7C8890E8-2733-A842-8F80-CD03F2341F16}"/>
              </a:ext>
            </a:extLst>
          </p:cNvPr>
          <p:cNvGrpSpPr/>
          <p:nvPr/>
        </p:nvGrpSpPr>
        <p:grpSpPr>
          <a:xfrm>
            <a:off x="3532807" y="2944795"/>
            <a:ext cx="5511440" cy="1787979"/>
            <a:chOff x="3532807" y="2944795"/>
            <a:chExt cx="5511440" cy="1787979"/>
          </a:xfrm>
        </p:grpSpPr>
        <p:sp>
          <p:nvSpPr>
            <p:cNvPr id="62" name="Rounded Rectangle 61">
              <a:extLst>
                <a:ext uri="{FF2B5EF4-FFF2-40B4-BE49-F238E27FC236}">
                  <a16:creationId xmlns:a16="http://schemas.microsoft.com/office/drawing/2014/main" id="{A70AF514-EAEF-7048-AAA5-93892C926C8E}"/>
                </a:ext>
              </a:extLst>
            </p:cNvPr>
            <p:cNvSpPr/>
            <p:nvPr/>
          </p:nvSpPr>
          <p:spPr>
            <a:xfrm>
              <a:off x="3532807" y="3103187"/>
              <a:ext cx="1684651" cy="1629587"/>
            </a:xfrm>
            <a:prstGeom prst="roundRect">
              <a:avLst>
                <a:gd name="adj" fmla="val 164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cxnSp>
          <p:nvCxnSpPr>
            <p:cNvPr id="63" name="Straight Arrow Connector 62">
              <a:extLst>
                <a:ext uri="{FF2B5EF4-FFF2-40B4-BE49-F238E27FC236}">
                  <a16:creationId xmlns:a16="http://schemas.microsoft.com/office/drawing/2014/main" id="{8D6EEC96-C52C-0C4E-AC25-FEF66B64F673}"/>
                </a:ext>
              </a:extLst>
            </p:cNvPr>
            <p:cNvCxnSpPr>
              <a:cxnSpLocks/>
            </p:cNvCxnSpPr>
            <p:nvPr/>
          </p:nvCxnSpPr>
          <p:spPr>
            <a:xfrm>
              <a:off x="5194454" y="3857170"/>
              <a:ext cx="1518907"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F8E145-BE2C-DA4D-BBD2-43D9B9C4B919}"/>
                </a:ext>
              </a:extLst>
            </p:cNvPr>
            <p:cNvSpPr txBox="1"/>
            <p:nvPr/>
          </p:nvSpPr>
          <p:spPr>
            <a:xfrm>
              <a:off x="6707528" y="2944795"/>
              <a:ext cx="2336719" cy="1323439"/>
            </a:xfrm>
            <a:prstGeom prst="rect">
              <a:avLst/>
            </a:prstGeom>
            <a:noFill/>
            <a:ln w="28575">
              <a:solidFill>
                <a:srgbClr val="92D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Data dependency between iterations (i.e., no parallelization)</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31</a:t>
            </a:fld>
            <a:endParaRPr lang="en-US" dirty="0"/>
          </a:p>
        </p:txBody>
      </p:sp>
    </p:spTree>
    <p:custDataLst>
      <p:tags r:id="rId1"/>
    </p:custDataLst>
    <p:extLst>
      <p:ext uri="{BB962C8B-B14F-4D97-AF65-F5344CB8AC3E}">
        <p14:creationId xmlns:p14="http://schemas.microsoft.com/office/powerpoint/2010/main" val="33505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1" animBg="1"/>
      <p:bldP spid="11" grpId="1" animBg="1"/>
      <p:bldP spid="10" grpId="0" animBg="1"/>
      <p:bldP spid="10"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32</a:t>
            </a:fld>
            <a:endParaRPr lang="en-US" dirty="0"/>
          </a:p>
        </p:txBody>
      </p:sp>
    </p:spTree>
    <p:custDataLst>
      <p:tags r:id="rId1"/>
    </p:custDataLst>
    <p:extLst>
      <p:ext uri="{BB962C8B-B14F-4D97-AF65-F5344CB8AC3E}">
        <p14:creationId xmlns:p14="http://schemas.microsoft.com/office/powerpoint/2010/main" val="12268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40AAA22-0982-A041-816C-A2C90B69272B}"/>
              </a:ext>
            </a:extLst>
          </p:cNvPr>
          <p:cNvSpPr/>
          <p:nvPr/>
        </p:nvSpPr>
        <p:spPr>
          <a:xfrm>
            <a:off x="2115018" y="3180521"/>
            <a:ext cx="1423312" cy="1508782"/>
          </a:xfrm>
          <a:prstGeom prst="roundRect">
            <a:avLst>
              <a:gd name="adj" fmla="val 4884"/>
            </a:avLst>
          </a:prstGeom>
          <a:solidFill>
            <a:srgbClr val="C48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33</a:t>
            </a:fld>
            <a:endParaRPr lang="en-US" dirty="0"/>
          </a:p>
        </p:txBody>
      </p:sp>
      <p:cxnSp>
        <p:nvCxnSpPr>
          <p:cNvPr id="29" name="Straight Arrow Connector 28">
            <a:extLst>
              <a:ext uri="{FF2B5EF4-FFF2-40B4-BE49-F238E27FC236}">
                <a16:creationId xmlns:a16="http://schemas.microsoft.com/office/drawing/2014/main" id="{02F53C41-5200-B545-BC0B-7BF33B15F8F4}"/>
              </a:ext>
            </a:extLst>
          </p:cNvPr>
          <p:cNvCxnSpPr>
            <a:cxnSpLocks/>
          </p:cNvCxnSpPr>
          <p:nvPr/>
        </p:nvCxnSpPr>
        <p:spPr>
          <a:xfrm>
            <a:off x="3538330" y="3942522"/>
            <a:ext cx="2067342" cy="0"/>
          </a:xfrm>
          <a:prstGeom prst="straightConnector1">
            <a:avLst/>
          </a:prstGeom>
          <a:ln w="28575">
            <a:solidFill>
              <a:srgbClr val="C485FC"/>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531BA7-36BF-1E41-BF3D-D3111EFF3C6B}"/>
              </a:ext>
            </a:extLst>
          </p:cNvPr>
          <p:cNvSpPr txBox="1"/>
          <p:nvPr/>
        </p:nvSpPr>
        <p:spPr>
          <a:xfrm>
            <a:off x="5605672" y="2767280"/>
            <a:ext cx="3326294" cy="1323439"/>
          </a:xfrm>
          <a:prstGeom prst="rect">
            <a:avLst/>
          </a:prstGeom>
          <a:noFill/>
          <a:ln w="28575">
            <a:solidFill>
              <a:srgbClr val="C485FC"/>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Does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not</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 store and process these intermediate bitvectors to find the optimal alignment (i.e., no traceback)</a:t>
            </a:r>
          </a:p>
        </p:txBody>
      </p:sp>
    </p:spTree>
    <p:extLst>
      <p:ext uri="{BB962C8B-B14F-4D97-AF65-F5344CB8AC3E}">
        <p14:creationId xmlns:p14="http://schemas.microsoft.com/office/powerpoint/2010/main" val="2602785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A1829E1-863A-2349-BE70-ED13097E4D59}"/>
              </a:ext>
            </a:extLst>
          </p:cNvPr>
          <p:cNvSpPr/>
          <p:nvPr/>
        </p:nvSpPr>
        <p:spPr>
          <a:xfrm>
            <a:off x="366962" y="4261337"/>
            <a:ext cx="8410073" cy="2192217"/>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Hardware</a:t>
            </a:r>
          </a:p>
        </p:txBody>
      </p:sp>
      <p:sp>
        <p:nvSpPr>
          <p:cNvPr id="6" name="Rounded Rectangle 5">
            <a:extLst>
              <a:ext uri="{FF2B5EF4-FFF2-40B4-BE49-F238E27FC236}">
                <a16:creationId xmlns:a16="http://schemas.microsoft.com/office/drawing/2014/main" id="{7DA2E44F-D5F4-4C4E-8DCD-392B59580004}"/>
              </a:ext>
            </a:extLst>
          </p:cNvPr>
          <p:cNvSpPr/>
          <p:nvPr/>
        </p:nvSpPr>
        <p:spPr>
          <a:xfrm>
            <a:off x="366963" y="1158985"/>
            <a:ext cx="8410073" cy="2984368"/>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Algorithm</a:t>
            </a:r>
          </a:p>
        </p:txBody>
      </p:sp>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Long Reads:</a:t>
            </a:r>
          </a:p>
          <a:p>
            <a:pPr lvl="1">
              <a:lnSpc>
                <a:spcPct val="110000"/>
              </a:lnSpc>
              <a:spcBef>
                <a:spcPts val="0"/>
              </a:spcBef>
              <a:spcAft>
                <a:spcPts val="0"/>
              </a:spcAft>
              <a:buSzPct val="100000"/>
            </a:pPr>
            <a:r>
              <a:rPr lang="en-US" sz="2050" dirty="0">
                <a:solidFill>
                  <a:schemeClr val="tx1"/>
                </a:solidFill>
              </a:rPr>
              <a:t>Each bitvector has a length equal to the length of the pattern</a:t>
            </a:r>
          </a:p>
          <a:p>
            <a:pPr lvl="1">
              <a:lnSpc>
                <a:spcPct val="110000"/>
              </a:lnSpc>
              <a:spcBef>
                <a:spcPts val="0"/>
              </a:spcBef>
              <a:spcAft>
                <a:spcPts val="0"/>
              </a:spcAft>
              <a:buSzPct val="100000"/>
            </a:pPr>
            <a:r>
              <a:rPr lang="en-US" sz="2050" dirty="0">
                <a:solidFill>
                  <a:schemeClr val="tx1"/>
                </a:solidFill>
              </a:rPr>
              <a:t>Bitwise operations are performed on these bitvectors</a:t>
            </a:r>
            <a:endParaRPr lang="en-US" sz="2050" b="1" dirty="0">
              <a:solidFill>
                <a:srgbClr val="C00000"/>
              </a:solidFill>
            </a:endParaRPr>
          </a:p>
          <a:p>
            <a:pPr marL="490538" indent="-303213">
              <a:lnSpc>
                <a:spcPct val="110000"/>
              </a:lnSpc>
              <a:spcAft>
                <a:spcPts val="0"/>
              </a:spcAft>
              <a:buClr>
                <a:srgbClr val="C00000"/>
              </a:buClr>
              <a:buSzPct val="100000"/>
              <a:buFont typeface="+mj-lt"/>
              <a:buAutoNum type="arabicParenR"/>
            </a:pPr>
            <a:r>
              <a:rPr lang="en-US" sz="2050" b="1" dirty="0">
                <a:solidFill>
                  <a:srgbClr val="C00000"/>
                </a:solidFill>
              </a:rPr>
              <a:t>Limited Compute Parallelism:</a:t>
            </a:r>
          </a:p>
          <a:p>
            <a:pPr lvl="1">
              <a:lnSpc>
                <a:spcPct val="110000"/>
              </a:lnSpc>
              <a:spcBef>
                <a:spcPts val="0"/>
              </a:spcBef>
              <a:spcAft>
                <a:spcPts val="0"/>
              </a:spcAft>
            </a:pPr>
            <a:r>
              <a:rPr lang="en-US" sz="2050" dirty="0">
                <a:solidFill>
                  <a:schemeClr val="tx1"/>
                </a:solidFill>
              </a:rPr>
              <a:t>Text-level parallelism</a:t>
            </a:r>
          </a:p>
          <a:p>
            <a:pPr lvl="1">
              <a:lnSpc>
                <a:spcPct val="110000"/>
              </a:lnSpc>
              <a:spcBef>
                <a:spcPts val="0"/>
              </a:spcBef>
              <a:spcAft>
                <a:spcPts val="0"/>
              </a:spcAft>
            </a:pPr>
            <a:r>
              <a:rPr lang="en-US" sz="2050" dirty="0">
                <a:solidFill>
                  <a:schemeClr val="tx1"/>
                </a:solidFill>
              </a:rPr>
              <a:t>Limited by the number of compute units in existing systems	</a:t>
            </a:r>
          </a:p>
          <a:p>
            <a:pPr marL="490538" indent="-303213">
              <a:lnSpc>
                <a:spcPct val="110000"/>
              </a:lnSpc>
              <a:spcBef>
                <a:spcPts val="600"/>
              </a:spcBef>
              <a:spcAft>
                <a:spcPts val="0"/>
              </a:spcAft>
              <a:buClr>
                <a:srgbClr val="C00000"/>
              </a:buClr>
              <a:buSzPct val="100000"/>
              <a:buFont typeface="+mj-lt"/>
              <a:buAutoNum type="arabicParenR"/>
            </a:pPr>
            <a:r>
              <a:rPr lang="en-US" sz="2050" b="1" dirty="0">
                <a:solidFill>
                  <a:srgbClr val="C00000"/>
                </a:solidFill>
              </a:rPr>
              <a:t>Limited Memory Bandwidth:</a:t>
            </a:r>
          </a:p>
          <a:p>
            <a:pPr lvl="1">
              <a:lnSpc>
                <a:spcPct val="110000"/>
              </a:lnSpc>
              <a:spcBef>
                <a:spcPts val="0"/>
              </a:spcBef>
              <a:spcAft>
                <a:spcPts val="0"/>
              </a:spcAft>
            </a:pPr>
            <a:r>
              <a:rPr lang="en-US" sz="2050" dirty="0">
                <a:solidFill>
                  <a:schemeClr val="tx1"/>
                </a:solidFill>
              </a:rPr>
              <a:t>High memory bandwidth required to read and write the computed bitvectors to memory</a:t>
            </a: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34</a:t>
            </a:fld>
            <a:endParaRPr lang="en-US" dirty="0"/>
          </a:p>
        </p:txBody>
      </p:sp>
    </p:spTree>
    <p:custDataLst>
      <p:tags r:id="rId1"/>
    </p:custDataLst>
    <p:extLst>
      <p:ext uri="{BB962C8B-B14F-4D97-AF65-F5344CB8AC3E}">
        <p14:creationId xmlns:p14="http://schemas.microsoft.com/office/powerpoint/2010/main" val="23491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D917BCF-2FF3-F14B-892A-B967FC00EC08}"/>
              </a:ext>
            </a:extLst>
          </p:cNvPr>
          <p:cNvSpPr/>
          <p:nvPr/>
        </p:nvSpPr>
        <p:spPr>
          <a:xfrm>
            <a:off x="844041" y="3616199"/>
            <a:ext cx="7932996" cy="1578654"/>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SW</a:t>
            </a:r>
          </a:p>
        </p:txBody>
      </p:sp>
      <p:sp>
        <p:nvSpPr>
          <p:cNvPr id="7" name="Rounded Rectangle 6">
            <a:extLst>
              <a:ext uri="{FF2B5EF4-FFF2-40B4-BE49-F238E27FC236}">
                <a16:creationId xmlns:a16="http://schemas.microsoft.com/office/drawing/2014/main" id="{58C56414-CB52-6540-B895-DA21C3287D45}"/>
              </a:ext>
            </a:extLst>
          </p:cNvPr>
          <p:cNvSpPr/>
          <p:nvPr/>
        </p:nvSpPr>
        <p:spPr>
          <a:xfrm>
            <a:off x="844040" y="5314122"/>
            <a:ext cx="7932995" cy="877128"/>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
        <p:nvSpPr>
          <p:cNvPr id="2" name="Title 1">
            <a:extLst>
              <a:ext uri="{FF2B5EF4-FFF2-40B4-BE49-F238E27FC236}">
                <a16:creationId xmlns:a16="http://schemas.microsoft.com/office/drawing/2014/main" id="{F0515F00-A75B-6943-AFE7-2C1251652E0C}"/>
              </a:ext>
            </a:extLst>
          </p:cNvPr>
          <p:cNvSpPr>
            <a:spLocks noGrp="1"/>
          </p:cNvSpPr>
          <p:nvPr>
            <p:ph type="title"/>
          </p:nvPr>
        </p:nvSpPr>
        <p:spPr>
          <a:xfrm>
            <a:off x="366963" y="257434"/>
            <a:ext cx="8410073" cy="753467"/>
          </a:xfrm>
        </p:spPr>
        <p:txBody>
          <a:bodyPr>
            <a:noAutofit/>
          </a:bodyPr>
          <a:lstStyle/>
          <a:p>
            <a:r>
              <a:rPr lang="en-US" sz="4400" dirty="0"/>
              <a:t>GenASM: ASM Framework for GSA</a:t>
            </a:r>
            <a:endParaRPr lang="en-US" sz="4300" dirty="0"/>
          </a:p>
        </p:txBody>
      </p:sp>
      <p:sp>
        <p:nvSpPr>
          <p:cNvPr id="3" name="Content Placeholder 2">
            <a:extLst>
              <a:ext uri="{FF2B5EF4-FFF2-40B4-BE49-F238E27FC236}">
                <a16:creationId xmlns:a16="http://schemas.microsoft.com/office/drawing/2014/main" id="{9FA9FAF1-C63B-A24D-8131-A567AE346E6E}"/>
              </a:ext>
            </a:extLst>
          </p:cNvPr>
          <p:cNvSpPr>
            <a:spLocks noGrp="1"/>
          </p:cNvSpPr>
          <p:nvPr>
            <p:ph idx="1"/>
          </p:nvPr>
        </p:nvSpPr>
        <p:spPr/>
        <p:txBody>
          <a:bodyPr>
            <a:noAutofit/>
          </a:bodyPr>
          <a:lstStyle/>
          <a:p>
            <a:pPr marL="520700" indent="-342900">
              <a:lnSpc>
                <a:spcPct val="120000"/>
              </a:lnSpc>
              <a:spcAft>
                <a:spcPts val="0"/>
              </a:spcAft>
            </a:pPr>
            <a:r>
              <a:rPr lang="en-US" sz="2200" dirty="0">
                <a:solidFill>
                  <a:srgbClr val="7030A0"/>
                </a:solidFill>
                <a:latin typeface="+mj-lt"/>
              </a:rPr>
              <a:t>Approximate string matching (ASM) acceleration framework </a:t>
            </a:r>
            <a:r>
              <a:rPr lang="en-US" sz="2200" dirty="0">
                <a:solidFill>
                  <a:schemeClr val="tx1"/>
                </a:solidFill>
                <a:latin typeface="+mj-lt"/>
              </a:rPr>
              <a:t>based on the Bitap algorithm</a:t>
            </a:r>
          </a:p>
          <a:p>
            <a:pPr marL="520700" indent="-342900">
              <a:lnSpc>
                <a:spcPct val="120000"/>
              </a:lnSpc>
              <a:spcAft>
                <a:spcPts val="0"/>
              </a:spcAft>
            </a:pPr>
            <a:r>
              <a:rPr lang="en-US" sz="2200" i="1" dirty="0">
                <a:solidFill>
                  <a:srgbClr val="00B050"/>
                </a:solidFill>
                <a:latin typeface="+mj-lt"/>
              </a:rPr>
              <a:t>First</a:t>
            </a:r>
            <a:r>
              <a:rPr lang="en-US" sz="2200" dirty="0">
                <a:solidFill>
                  <a:srgbClr val="00B050"/>
                </a:solidFill>
                <a:latin typeface="+mj-lt"/>
              </a:rPr>
              <a:t> ASM acceleration framework </a:t>
            </a:r>
            <a:r>
              <a:rPr lang="en-US" sz="2200" dirty="0">
                <a:solidFill>
                  <a:schemeClr val="tx1"/>
                </a:solidFill>
                <a:latin typeface="+mj-lt"/>
              </a:rPr>
              <a:t>for genome sequence analysis</a:t>
            </a:r>
          </a:p>
          <a:p>
            <a:pPr marL="520700" indent="-342900">
              <a:lnSpc>
                <a:spcPct val="120000"/>
              </a:lnSpc>
              <a:spcAft>
                <a:spcPts val="0"/>
              </a:spcAft>
            </a:pPr>
            <a:r>
              <a:rPr lang="en-US" sz="2200" dirty="0">
                <a:solidFill>
                  <a:schemeClr val="tx1"/>
                </a:solidFill>
                <a:latin typeface="+mj-lt"/>
              </a:rPr>
              <a:t>We overcome the </a:t>
            </a:r>
            <a:r>
              <a:rPr lang="en-US" sz="2200" dirty="0">
                <a:solidFill>
                  <a:srgbClr val="FE6200"/>
                </a:solidFill>
                <a:latin typeface="+mj-lt"/>
              </a:rPr>
              <a:t>five limitations </a:t>
            </a:r>
            <a:r>
              <a:rPr lang="en-US" sz="2200" dirty="0">
                <a:solidFill>
                  <a:schemeClr val="tx1"/>
                </a:solidFill>
                <a:latin typeface="+mj-lt"/>
              </a:rPr>
              <a:t>that hinder </a:t>
            </a:r>
            <a:r>
              <a:rPr lang="en-US" sz="2200" dirty="0" err="1">
                <a:solidFill>
                  <a:schemeClr val="tx1"/>
                </a:solidFill>
                <a:latin typeface="+mj-lt"/>
              </a:rPr>
              <a:t>Bitap’s</a:t>
            </a:r>
            <a:r>
              <a:rPr lang="en-US" sz="2200" dirty="0">
                <a:solidFill>
                  <a:schemeClr val="tx1"/>
                </a:solidFill>
                <a:latin typeface="+mj-lt"/>
              </a:rPr>
              <a:t> use in genome sequence analysis:</a:t>
            </a:r>
          </a:p>
          <a:p>
            <a:pPr marL="771525" lvl="1" indent="-223838">
              <a:lnSpc>
                <a:spcPct val="120000"/>
              </a:lnSpc>
              <a:spcBef>
                <a:spcPts val="1200"/>
              </a:spcBef>
              <a:spcAft>
                <a:spcPts val="0"/>
              </a:spcAft>
              <a:buClr>
                <a:srgbClr val="0070C0"/>
              </a:buClr>
            </a:pPr>
            <a:r>
              <a:rPr lang="en-US" sz="2200" dirty="0">
                <a:solidFill>
                  <a:schemeClr val="tx1"/>
                </a:solidFill>
                <a:latin typeface="+mj-lt"/>
              </a:rPr>
              <a:t>Modified and extended ASM algorithm</a:t>
            </a:r>
          </a:p>
          <a:p>
            <a:pPr marL="1081088" lvl="2" indent="-274638">
              <a:lnSpc>
                <a:spcPct val="120000"/>
              </a:lnSpc>
              <a:spcBef>
                <a:spcPts val="1200"/>
              </a:spcBef>
              <a:spcAft>
                <a:spcPts val="0"/>
              </a:spcAft>
              <a:buClr>
                <a:srgbClr val="0070C0"/>
              </a:buClr>
            </a:pPr>
            <a:r>
              <a:rPr lang="en-US" sz="2200" dirty="0">
                <a:solidFill>
                  <a:srgbClr val="0070C0"/>
                </a:solidFill>
                <a:latin typeface="+mj-lt"/>
              </a:rPr>
              <a:t>Highly-parallel Bitap </a:t>
            </a:r>
            <a:r>
              <a:rPr lang="en-US" sz="2200" dirty="0">
                <a:solidFill>
                  <a:schemeClr val="tx1"/>
                </a:solidFill>
                <a:latin typeface="+mj-lt"/>
              </a:rPr>
              <a:t>with long read support</a:t>
            </a:r>
          </a:p>
          <a:p>
            <a:pPr marL="1081088" lvl="2" indent="-274638">
              <a:lnSpc>
                <a:spcPct val="120000"/>
              </a:lnSpc>
              <a:spcBef>
                <a:spcPts val="1200"/>
              </a:spcBef>
              <a:spcAft>
                <a:spcPts val="0"/>
              </a:spcAft>
              <a:buClr>
                <a:srgbClr val="0070C0"/>
              </a:buClr>
            </a:pPr>
            <a:r>
              <a:rPr lang="en-US" sz="2200" dirty="0">
                <a:solidFill>
                  <a:srgbClr val="0070C0"/>
                </a:solidFill>
                <a:latin typeface="+mj-lt"/>
              </a:rPr>
              <a:t>Novel </a:t>
            </a:r>
            <a:r>
              <a:rPr lang="en-US" sz="2200" dirty="0">
                <a:solidFill>
                  <a:srgbClr val="0070C0"/>
                </a:solidFill>
              </a:rPr>
              <a:t>bitvector-based </a:t>
            </a:r>
            <a:r>
              <a:rPr lang="en-US" sz="2200" dirty="0">
                <a:solidFill>
                  <a:srgbClr val="0070C0"/>
                </a:solidFill>
                <a:latin typeface="+mj-lt"/>
              </a:rPr>
              <a:t>algorithm </a:t>
            </a:r>
            <a:r>
              <a:rPr lang="en-US" sz="2200" dirty="0">
                <a:solidFill>
                  <a:schemeClr val="tx1"/>
                </a:solidFill>
                <a:latin typeface="+mj-lt"/>
              </a:rPr>
              <a:t>to perform </a:t>
            </a:r>
            <a:r>
              <a:rPr lang="en-US" sz="2200" i="1" dirty="0">
                <a:solidFill>
                  <a:schemeClr val="tx1"/>
                </a:solidFill>
                <a:latin typeface="+mj-lt"/>
              </a:rPr>
              <a:t>traceback</a:t>
            </a:r>
            <a:r>
              <a:rPr lang="en-US" sz="2200" dirty="0">
                <a:solidFill>
                  <a:schemeClr val="tx1"/>
                </a:solidFill>
                <a:latin typeface="+mj-lt"/>
              </a:rPr>
              <a:t> </a:t>
            </a:r>
          </a:p>
          <a:p>
            <a:pPr marL="806450" lvl="1" indent="-258763">
              <a:lnSpc>
                <a:spcPct val="120000"/>
              </a:lnSpc>
              <a:spcBef>
                <a:spcPts val="1200"/>
              </a:spcBef>
              <a:spcAft>
                <a:spcPts val="0"/>
              </a:spcAft>
              <a:buClr>
                <a:srgbClr val="C00000"/>
              </a:buClr>
            </a:pPr>
            <a:r>
              <a:rPr lang="en-US" sz="2200" dirty="0">
                <a:solidFill>
                  <a:srgbClr val="C00000"/>
                </a:solidFill>
                <a:latin typeface="+mj-lt"/>
              </a:rPr>
              <a:t>Specialized, low-power and area-efficient hardware </a:t>
            </a:r>
            <a:r>
              <a:rPr lang="en-US" sz="2200" dirty="0">
                <a:solidFill>
                  <a:schemeClr val="tx1"/>
                </a:solidFill>
                <a:latin typeface="+mj-lt"/>
              </a:rPr>
              <a:t>for              both modified Bitap and novel traceback algorithms</a:t>
            </a:r>
          </a:p>
          <a:p>
            <a:pPr>
              <a:lnSpc>
                <a:spcPct val="120000"/>
              </a:lnSpc>
              <a:spcAft>
                <a:spcPts val="0"/>
              </a:spcAft>
            </a:pPr>
            <a:endParaRPr lang="en-US" sz="2200" dirty="0">
              <a:latin typeface="+mj-lt"/>
            </a:endParaRPr>
          </a:p>
        </p:txBody>
      </p:sp>
      <p:sp>
        <p:nvSpPr>
          <p:cNvPr id="5" name="Slide Number Placeholder 4">
            <a:extLst>
              <a:ext uri="{FF2B5EF4-FFF2-40B4-BE49-F238E27FC236}">
                <a16:creationId xmlns:a16="http://schemas.microsoft.com/office/drawing/2014/main" id="{0021086E-478F-D54F-956E-52EB0579186A}"/>
              </a:ext>
            </a:extLst>
          </p:cNvPr>
          <p:cNvSpPr>
            <a:spLocks noGrp="1"/>
          </p:cNvSpPr>
          <p:nvPr>
            <p:ph type="sldNum" sz="quarter" idx="10"/>
          </p:nvPr>
        </p:nvSpPr>
        <p:spPr/>
        <p:txBody>
          <a:bodyPr/>
          <a:lstStyle/>
          <a:p>
            <a:fld id="{BE67019E-6B59-9444-A8F8-0CFAB6B6981D}" type="slidenum">
              <a:rPr lang="en-US" smtClean="0"/>
              <a:pPr/>
              <a:t>35</a:t>
            </a:fld>
            <a:endParaRPr lang="en-US" dirty="0"/>
          </a:p>
        </p:txBody>
      </p:sp>
    </p:spTree>
    <p:custDataLst>
      <p:tags r:id="rId1"/>
    </p:custDataLst>
    <p:extLst>
      <p:ext uri="{BB962C8B-B14F-4D97-AF65-F5344CB8AC3E}">
        <p14:creationId xmlns:p14="http://schemas.microsoft.com/office/powerpoint/2010/main" val="423573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8BEC95D-5242-1445-B6FF-1297E3AE86BB}"/>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98" name="TextBox 97">
            <a:extLst>
              <a:ext uri="{FF2B5EF4-FFF2-40B4-BE49-F238E27FC236}">
                <a16:creationId xmlns:a16="http://schemas.microsoft.com/office/drawing/2014/main" id="{A3A01C92-18BE-DC41-AC75-77BB85F9BB4C}"/>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99" name="TextBox 98">
            <a:extLst>
              <a:ext uri="{FF2B5EF4-FFF2-40B4-BE49-F238E27FC236}">
                <a16:creationId xmlns:a16="http://schemas.microsoft.com/office/drawing/2014/main" id="{39218610-939D-B048-9A6D-92E206AF6746}"/>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83" name="Picture 82">
            <a:extLst>
              <a:ext uri="{FF2B5EF4-FFF2-40B4-BE49-F238E27FC236}">
                <a16:creationId xmlns:a16="http://schemas.microsoft.com/office/drawing/2014/main" id="{9F2E1CB4-DB06-DD43-9598-B4C988968E06}"/>
              </a:ext>
            </a:extLst>
          </p:cNvPr>
          <p:cNvPicPr>
            <a:picLocks/>
          </p:cNvPicPr>
          <p:nvPr/>
        </p:nvPicPr>
        <p:blipFill rotWithShape="1">
          <a:blip r:embed="rId4"/>
          <a:srcRect l="54403"/>
          <a:stretch/>
        </p:blipFill>
        <p:spPr>
          <a:xfrm>
            <a:off x="5856978" y="1180225"/>
            <a:ext cx="3013177" cy="3195178"/>
          </a:xfrm>
          <a:prstGeom prst="rect">
            <a:avLst/>
          </a:prstGeom>
        </p:spPr>
      </p:pic>
      <p:pic>
        <p:nvPicPr>
          <p:cNvPr id="84" name="Picture 83">
            <a:extLst>
              <a:ext uri="{FF2B5EF4-FFF2-40B4-BE49-F238E27FC236}">
                <a16:creationId xmlns:a16="http://schemas.microsoft.com/office/drawing/2014/main" id="{3184E677-89EB-1F4D-9BB2-40F7EFBD3CA5}"/>
              </a:ext>
            </a:extLst>
          </p:cNvPr>
          <p:cNvPicPr>
            <a:picLocks noChangeAspect="1"/>
          </p:cNvPicPr>
          <p:nvPr/>
        </p:nvPicPr>
        <p:blipFill rotWithShape="1">
          <a:blip r:embed="rId5"/>
          <a:srcRect r="45949"/>
          <a:stretch/>
        </p:blipFill>
        <p:spPr>
          <a:xfrm>
            <a:off x="2242087" y="1180225"/>
            <a:ext cx="3571827" cy="3195178"/>
          </a:xfrm>
          <a:prstGeom prst="rect">
            <a:avLst/>
          </a:prstGeom>
        </p:spPr>
      </p:pic>
      <p:sp>
        <p:nvSpPr>
          <p:cNvPr id="2" name="Title 1">
            <a:extLst>
              <a:ext uri="{FF2B5EF4-FFF2-40B4-BE49-F238E27FC236}">
                <a16:creationId xmlns:a16="http://schemas.microsoft.com/office/drawing/2014/main" id="{1B69E1B1-900D-AE42-B885-FB604CB610B7}"/>
              </a:ext>
            </a:extLst>
          </p:cNvPr>
          <p:cNvSpPr>
            <a:spLocks noGrp="1"/>
          </p:cNvSpPr>
          <p:nvPr>
            <p:ph type="title"/>
          </p:nvPr>
        </p:nvSpPr>
        <p:spPr>
          <a:xfrm>
            <a:off x="366963" y="257434"/>
            <a:ext cx="8410073" cy="753467"/>
          </a:xfrm>
        </p:spPr>
        <p:txBody>
          <a:bodyPr>
            <a:normAutofit fontScale="90000"/>
          </a:bodyPr>
          <a:lstStyle/>
          <a:p>
            <a:r>
              <a:rPr lang="en-US" dirty="0"/>
              <a:t>GenASM Hardware Design</a:t>
            </a:r>
          </a:p>
        </p:txBody>
      </p:sp>
      <p:sp>
        <p:nvSpPr>
          <p:cNvPr id="3" name="Slide Number Placeholder 2">
            <a:extLst>
              <a:ext uri="{FF2B5EF4-FFF2-40B4-BE49-F238E27FC236}">
                <a16:creationId xmlns:a16="http://schemas.microsoft.com/office/drawing/2014/main" id="{95327947-F438-2147-A6C6-B1DE7A808D92}"/>
              </a:ext>
            </a:extLst>
          </p:cNvPr>
          <p:cNvSpPr>
            <a:spLocks noGrp="1"/>
          </p:cNvSpPr>
          <p:nvPr>
            <p:ph type="sldNum" sz="quarter" idx="10"/>
          </p:nvPr>
        </p:nvSpPr>
        <p:spPr/>
        <p:txBody>
          <a:bodyPr/>
          <a:lstStyle/>
          <a:p>
            <a:fld id="{BE67019E-6B59-9444-A8F8-0CFAB6B6981D}" type="slidenum">
              <a:rPr lang="en-US" smtClean="0"/>
              <a:pPr/>
              <a:t>36</a:t>
            </a:fld>
            <a:endParaRPr lang="en-US" dirty="0"/>
          </a:p>
        </p:txBody>
      </p:sp>
      <p:cxnSp>
        <p:nvCxnSpPr>
          <p:cNvPr id="64" name="Straight Connector 63">
            <a:extLst>
              <a:ext uri="{FF2B5EF4-FFF2-40B4-BE49-F238E27FC236}">
                <a16:creationId xmlns:a16="http://schemas.microsoft.com/office/drawing/2014/main" id="{B27D210F-4CD4-8E42-85CA-2070CB4D1BA6}"/>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E2C23F0-9BFA-3D46-AD7D-45A1E4299135}"/>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 name="Rectangle 4">
            <a:extLst>
              <a:ext uri="{FF2B5EF4-FFF2-40B4-BE49-F238E27FC236}">
                <a16:creationId xmlns:a16="http://schemas.microsoft.com/office/drawing/2014/main" id="{8569F024-29B5-F240-A68A-1B18EF56708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6" name="Rectangle 5">
            <a:extLst>
              <a:ext uri="{FF2B5EF4-FFF2-40B4-BE49-F238E27FC236}">
                <a16:creationId xmlns:a16="http://schemas.microsoft.com/office/drawing/2014/main" id="{89437F79-F9D7-384C-8586-8F9603BA6CD5}"/>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47" name="TextBox 46">
            <a:extLst>
              <a:ext uri="{FF2B5EF4-FFF2-40B4-BE49-F238E27FC236}">
                <a16:creationId xmlns:a16="http://schemas.microsoft.com/office/drawing/2014/main" id="{E4D4197C-BD3C-D540-A871-01293B70AAFA}"/>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95" name="TextBox 94">
            <a:extLst>
              <a:ext uri="{FF2B5EF4-FFF2-40B4-BE49-F238E27FC236}">
                <a16:creationId xmlns:a16="http://schemas.microsoft.com/office/drawing/2014/main" id="{8EBACF83-976B-674A-866A-9D6AE55F8723}"/>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96" name="TextBox 95">
            <a:extLst>
              <a:ext uri="{FF2B5EF4-FFF2-40B4-BE49-F238E27FC236}">
                <a16:creationId xmlns:a16="http://schemas.microsoft.com/office/drawing/2014/main" id="{0EF49DC6-094C-814D-8FDE-3A004C471D52}"/>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97" name="TextBox 96">
            <a:extLst>
              <a:ext uri="{FF2B5EF4-FFF2-40B4-BE49-F238E27FC236}">
                <a16:creationId xmlns:a16="http://schemas.microsoft.com/office/drawing/2014/main" id="{EC1FB049-4E97-D84B-A90E-4FF82A5F1A0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C6B4FEB-5584-0747-93F1-DAD48F9011B1}"/>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89" name="TextBox 88">
            <a:extLst>
              <a:ext uri="{FF2B5EF4-FFF2-40B4-BE49-F238E27FC236}">
                <a16:creationId xmlns:a16="http://schemas.microsoft.com/office/drawing/2014/main" id="{07E0B3D6-29D3-7C4D-96F2-54D4478201D4}"/>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48" name="TextBox 47">
            <a:extLst>
              <a:ext uri="{FF2B5EF4-FFF2-40B4-BE49-F238E27FC236}">
                <a16:creationId xmlns:a16="http://schemas.microsoft.com/office/drawing/2014/main" id="{F82AFE28-A730-F54B-BDB9-2903F5C46379}"/>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49" name="TextBox 48">
            <a:extLst>
              <a:ext uri="{FF2B5EF4-FFF2-40B4-BE49-F238E27FC236}">
                <a16:creationId xmlns:a16="http://schemas.microsoft.com/office/drawing/2014/main" id="{06E67603-A052-9F46-A113-7D67CE7803AA}"/>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51" name="TextBox 50">
            <a:extLst>
              <a:ext uri="{FF2B5EF4-FFF2-40B4-BE49-F238E27FC236}">
                <a16:creationId xmlns:a16="http://schemas.microsoft.com/office/drawing/2014/main" id="{8B0C5D13-221E-FA4B-AC59-0C9DA7A468A8}"/>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52" name="Straight Arrow Connector 51">
            <a:extLst>
              <a:ext uri="{FF2B5EF4-FFF2-40B4-BE49-F238E27FC236}">
                <a16:creationId xmlns:a16="http://schemas.microsoft.com/office/drawing/2014/main" id="{6EF9E3F9-83F0-BD4C-B62A-C7193DF60C22}"/>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D97E67-96E5-5C47-961F-EC29E543ECC2}"/>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54" name="Straight Arrow Connector 53">
            <a:extLst>
              <a:ext uri="{FF2B5EF4-FFF2-40B4-BE49-F238E27FC236}">
                <a16:creationId xmlns:a16="http://schemas.microsoft.com/office/drawing/2014/main" id="{E267709E-DB69-4A4B-8ABC-E8AB4447C52E}"/>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E425066-E6B0-A846-B017-B7DB488B8F0E}"/>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59" name="Straight Arrow Connector 58">
            <a:extLst>
              <a:ext uri="{FF2B5EF4-FFF2-40B4-BE49-F238E27FC236}">
                <a16:creationId xmlns:a16="http://schemas.microsoft.com/office/drawing/2014/main" id="{83E5CFBE-2E5A-7249-B643-97F99991CF2C}"/>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4AF4D6-2AF0-0544-B486-565A91BDA3BB}"/>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66" name="TextBox 65">
            <a:extLst>
              <a:ext uri="{FF2B5EF4-FFF2-40B4-BE49-F238E27FC236}">
                <a16:creationId xmlns:a16="http://schemas.microsoft.com/office/drawing/2014/main" id="{D6FCD6C1-7C56-7E47-9E5B-55C628394A5E}"/>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67" name="TextBox 66">
            <a:extLst>
              <a:ext uri="{FF2B5EF4-FFF2-40B4-BE49-F238E27FC236}">
                <a16:creationId xmlns:a16="http://schemas.microsoft.com/office/drawing/2014/main" id="{DD598BED-0A71-E54D-96B6-2DEF337EE61C}"/>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68" name="TextBox 67">
            <a:extLst>
              <a:ext uri="{FF2B5EF4-FFF2-40B4-BE49-F238E27FC236}">
                <a16:creationId xmlns:a16="http://schemas.microsoft.com/office/drawing/2014/main" id="{CB306A5A-D800-C44F-A92E-DA735463AEA2}"/>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69" name="TextBox 68">
            <a:extLst>
              <a:ext uri="{FF2B5EF4-FFF2-40B4-BE49-F238E27FC236}">
                <a16:creationId xmlns:a16="http://schemas.microsoft.com/office/drawing/2014/main" id="{F794A57F-2F57-C24C-A1FA-05A10C1437F8}"/>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0" name="TextBox 69">
            <a:extLst>
              <a:ext uri="{FF2B5EF4-FFF2-40B4-BE49-F238E27FC236}">
                <a16:creationId xmlns:a16="http://schemas.microsoft.com/office/drawing/2014/main" id="{3A529D52-E8B8-D247-8C17-FE4B7520194E}"/>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54B56202-BE97-8247-9FF6-AE6315245A0C}"/>
              </a:ext>
            </a:extLst>
          </p:cNvPr>
          <p:cNvCxnSpPr>
            <a:cxnSpLocks/>
          </p:cNvCxnSpPr>
          <p:nvPr/>
        </p:nvCxnSpPr>
        <p:spPr>
          <a:xfrm>
            <a:off x="1374787" y="1945455"/>
            <a:ext cx="87387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33CA-81F8-0D4C-AA7B-663062C71A40}"/>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cxnSp>
        <p:nvCxnSpPr>
          <p:cNvPr id="38" name="Straight Arrow Connector 37">
            <a:extLst>
              <a:ext uri="{FF2B5EF4-FFF2-40B4-BE49-F238E27FC236}">
                <a16:creationId xmlns:a16="http://schemas.microsoft.com/office/drawing/2014/main" id="{91336D77-ECFE-BC4A-B70A-5C5DB7A8ED39}"/>
              </a:ext>
            </a:extLst>
          </p:cNvPr>
          <p:cNvCxnSpPr>
            <a:cxnSpLocks/>
          </p:cNvCxnSpPr>
          <p:nvPr/>
        </p:nvCxnSpPr>
        <p:spPr>
          <a:xfrm>
            <a:off x="3303362" y="2094000"/>
            <a:ext cx="0" cy="7451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35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animBg="1"/>
      <p:bldP spid="49" grpId="0" animBg="1"/>
      <p:bldP spid="57" grpId="0" animBg="1"/>
      <p:bldP spid="65" grpId="0"/>
      <p:bldP spid="66" grpId="0"/>
      <p:bldP spid="67" grpId="0" animBg="1"/>
      <p:bldP spid="68" grpId="0" animBg="1"/>
      <p:bldP spid="69" grpId="0" animBg="1"/>
      <p:bldP spid="70" grpId="0" animBg="1"/>
      <p:bldP spid="10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37</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cxnSp>
        <p:nvCxnSpPr>
          <p:cNvPr id="117" name="Straight Arrow Connector 116">
            <a:extLst>
              <a:ext uri="{FF2B5EF4-FFF2-40B4-BE49-F238E27FC236}">
                <a16:creationId xmlns:a16="http://schemas.microsoft.com/office/drawing/2014/main" id="{E4FFE967-0E24-4047-B38E-73DA9C85BFD3}"/>
              </a:ext>
            </a:extLst>
          </p:cNvPr>
          <p:cNvCxnSpPr>
            <a:cxnSpLocks/>
          </p:cNvCxnSpPr>
          <p:nvPr/>
        </p:nvCxnSpPr>
        <p:spPr>
          <a:xfrm flipV="1">
            <a:off x="6413678" y="3085322"/>
            <a:ext cx="90295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EC5E8819-1B0B-D548-97C2-C7DE80E250A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Read </a:t>
            </a:r>
          </a:p>
          <a:p>
            <a:pPr algn="ctr">
              <a:lnSpc>
                <a:spcPct val="90000"/>
              </a:lnSpc>
            </a:pPr>
            <a:r>
              <a:rPr lang="en-US" sz="1220" dirty="0">
                <a:solidFill>
                  <a:srgbClr val="C00000"/>
                </a:solidFill>
                <a:latin typeface="Corbel" panose="020B0503020204020204" pitchFamily="34" charset="0"/>
              </a:rPr>
              <a:t>bitvectors</a:t>
            </a:r>
          </a:p>
        </p:txBody>
      </p:sp>
      <p:sp>
        <p:nvSpPr>
          <p:cNvPr id="119" name="TextBox 118">
            <a:extLst>
              <a:ext uri="{FF2B5EF4-FFF2-40B4-BE49-F238E27FC236}">
                <a16:creationId xmlns:a16="http://schemas.microsoft.com/office/drawing/2014/main" id="{D815CD1C-7288-604F-BB7A-237C8BD9A10F}"/>
              </a:ext>
            </a:extLst>
          </p:cNvPr>
          <p:cNvSpPr txBox="1">
            <a:spLocks noChangeAspect="1"/>
          </p:cNvSpPr>
          <p:nvPr/>
        </p:nvSpPr>
        <p:spPr>
          <a:xfrm>
            <a:off x="6729912" y="2770532"/>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114" name="Straight Arrow Connector 113">
            <a:extLst>
              <a:ext uri="{FF2B5EF4-FFF2-40B4-BE49-F238E27FC236}">
                <a16:creationId xmlns:a16="http://schemas.microsoft.com/office/drawing/2014/main" id="{D614D36B-9B43-4646-AC90-1F4D4ADAA4DD}"/>
              </a:ext>
            </a:extLst>
          </p:cNvPr>
          <p:cNvCxnSpPr>
            <a:cxnSpLocks/>
          </p:cNvCxnSpPr>
          <p:nvPr/>
        </p:nvCxnSpPr>
        <p:spPr>
          <a:xfrm flipV="1">
            <a:off x="4327613" y="3097751"/>
            <a:ext cx="9658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55D50D42-C3D1-9F48-BCE1-982F81A19D33}"/>
              </a:ext>
            </a:extLst>
          </p:cNvPr>
          <p:cNvSpPr/>
          <p:nvPr/>
        </p:nvSpPr>
        <p:spPr>
          <a:xfrm>
            <a:off x="4399195" y="3108053"/>
            <a:ext cx="8435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Write </a:t>
            </a:r>
          </a:p>
          <a:p>
            <a:pPr algn="ctr">
              <a:lnSpc>
                <a:spcPct val="90000"/>
              </a:lnSpc>
            </a:pPr>
            <a:r>
              <a:rPr lang="en-US" sz="1220" dirty="0">
                <a:solidFill>
                  <a:srgbClr val="C00000"/>
                </a:solidFill>
                <a:latin typeface="Corbel" panose="020B0503020204020204" pitchFamily="34" charset="0"/>
              </a:rPr>
              <a:t>bitvectors</a:t>
            </a:r>
          </a:p>
        </p:txBody>
      </p:sp>
      <p:sp>
        <p:nvSpPr>
          <p:cNvPr id="116" name="TextBox 115">
            <a:extLst>
              <a:ext uri="{FF2B5EF4-FFF2-40B4-BE49-F238E27FC236}">
                <a16:creationId xmlns:a16="http://schemas.microsoft.com/office/drawing/2014/main" id="{DA6E12A7-B424-344E-A49F-3C09BD875C57}"/>
              </a:ext>
            </a:extLst>
          </p:cNvPr>
          <p:cNvSpPr txBox="1">
            <a:spLocks noChangeAspect="1"/>
          </p:cNvSpPr>
          <p:nvPr/>
        </p:nvSpPr>
        <p:spPr>
          <a:xfrm>
            <a:off x="4685967" y="2785587"/>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112" name="TextBox 111">
            <a:extLst>
              <a:ext uri="{FF2B5EF4-FFF2-40B4-BE49-F238E27FC236}">
                <a16:creationId xmlns:a16="http://schemas.microsoft.com/office/drawing/2014/main" id="{3098C794-DD81-CA49-81A6-072385F90E1B}"/>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Generate </a:t>
            </a:r>
          </a:p>
          <a:p>
            <a:pPr algn="ctr">
              <a:lnSpc>
                <a:spcPct val="90000"/>
              </a:lnSpc>
            </a:pPr>
            <a:r>
              <a:rPr lang="en-US" sz="1220" dirty="0">
                <a:solidFill>
                  <a:srgbClr val="C00000"/>
                </a:solidFill>
                <a:latin typeface="Corbel" panose="020B0503020204020204" pitchFamily="34" charset="0"/>
              </a:rPr>
              <a:t>bitvectors</a:t>
            </a:r>
          </a:p>
        </p:txBody>
      </p:sp>
      <p:sp>
        <p:nvSpPr>
          <p:cNvPr id="113" name="TextBox 112">
            <a:extLst>
              <a:ext uri="{FF2B5EF4-FFF2-40B4-BE49-F238E27FC236}">
                <a16:creationId xmlns:a16="http://schemas.microsoft.com/office/drawing/2014/main" id="{CFB1860A-D7E0-F841-B5C2-8ED42D70E02A}"/>
              </a:ext>
            </a:extLst>
          </p:cNvPr>
          <p:cNvSpPr txBox="1">
            <a:spLocks noChangeAspect="1"/>
          </p:cNvSpPr>
          <p:nvPr/>
        </p:nvSpPr>
        <p:spPr>
          <a:xfrm>
            <a:off x="3599745" y="3796538"/>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cxnSp>
        <p:nvCxnSpPr>
          <p:cNvPr id="109" name="Straight Arrow Connector 108">
            <a:extLst>
              <a:ext uri="{FF2B5EF4-FFF2-40B4-BE49-F238E27FC236}">
                <a16:creationId xmlns:a16="http://schemas.microsoft.com/office/drawing/2014/main" id="{91411551-D6DD-724A-9B60-F2178BCCEB13}"/>
              </a:ext>
            </a:extLst>
          </p:cNvPr>
          <p:cNvCxnSpPr>
            <a:cxnSpLocks/>
          </p:cNvCxnSpPr>
          <p:nvPr/>
        </p:nvCxnSpPr>
        <p:spPr>
          <a:xfrm>
            <a:off x="3303362" y="2094000"/>
            <a:ext cx="0" cy="745123"/>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7835F5C-809F-5A40-A776-29B2301B5029}"/>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solidFill>
                  <a:srgbClr val="C00000"/>
                </a:solidFill>
                <a:latin typeface="Corbel" panose="020B0503020204020204" pitchFamily="34" charset="0"/>
              </a:rPr>
              <a:t>sub-text &amp; </a:t>
            </a:r>
          </a:p>
          <a:p>
            <a:pPr algn="ctr">
              <a:lnSpc>
                <a:spcPct val="90000"/>
              </a:lnSpc>
            </a:pPr>
            <a:r>
              <a:rPr lang="en-US" sz="1220" dirty="0">
                <a:solidFill>
                  <a:srgbClr val="C00000"/>
                </a:solidFill>
                <a:latin typeface="Corbel" panose="020B0503020204020204" pitchFamily="34" charset="0"/>
              </a:rPr>
              <a:t>sub-pattern</a:t>
            </a:r>
          </a:p>
        </p:txBody>
      </p:sp>
      <p:sp>
        <p:nvSpPr>
          <p:cNvPr id="111" name="TextBox 110">
            <a:extLst>
              <a:ext uri="{FF2B5EF4-FFF2-40B4-BE49-F238E27FC236}">
                <a16:creationId xmlns:a16="http://schemas.microsoft.com/office/drawing/2014/main" id="{9EE642EE-C4A0-344A-A361-86267D469ED7}"/>
              </a:ext>
            </a:extLst>
          </p:cNvPr>
          <p:cNvSpPr txBox="1">
            <a:spLocks noChangeAspect="1"/>
          </p:cNvSpPr>
          <p:nvPr/>
        </p:nvSpPr>
        <p:spPr>
          <a:xfrm>
            <a:off x="2587796" y="2296727"/>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106" name="Rectangle 105">
            <a:extLst>
              <a:ext uri="{FF2B5EF4-FFF2-40B4-BE49-F238E27FC236}">
                <a16:creationId xmlns:a16="http://schemas.microsoft.com/office/drawing/2014/main" id="{29E2CB3E-653D-DE43-9F90-2FD09EF2BDF7}"/>
              </a:ext>
            </a:extLst>
          </p:cNvPr>
          <p:cNvSpPr/>
          <p:nvPr/>
        </p:nvSpPr>
        <p:spPr>
          <a:xfrm>
            <a:off x="1389993" y="1958976"/>
            <a:ext cx="847629" cy="784830"/>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reference text </a:t>
            </a:r>
          </a:p>
          <a:p>
            <a:pPr algn="ctr">
              <a:lnSpc>
                <a:spcPct val="90000"/>
              </a:lnSpc>
            </a:pPr>
            <a:r>
              <a:rPr lang="en-US" sz="1220" dirty="0">
                <a:solidFill>
                  <a:srgbClr val="C00000"/>
                </a:solidFill>
                <a:latin typeface="Corbel" panose="020B0503020204020204" pitchFamily="34" charset="0"/>
              </a:rPr>
              <a:t>&amp; query pattern</a:t>
            </a:r>
          </a:p>
        </p:txBody>
      </p:sp>
      <p:sp>
        <p:nvSpPr>
          <p:cNvPr id="107" name="TextBox 106">
            <a:extLst>
              <a:ext uri="{FF2B5EF4-FFF2-40B4-BE49-F238E27FC236}">
                <a16:creationId xmlns:a16="http://schemas.microsoft.com/office/drawing/2014/main" id="{0D824AEE-3214-C14C-825A-B70795A039B2}"/>
              </a:ext>
            </a:extLst>
          </p:cNvPr>
          <p:cNvSpPr txBox="1">
            <a:spLocks noChangeAspect="1"/>
          </p:cNvSpPr>
          <p:nvPr/>
        </p:nvSpPr>
        <p:spPr>
          <a:xfrm>
            <a:off x="1889048" y="1619690"/>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cxnSp>
        <p:nvCxnSpPr>
          <p:cNvPr id="108" name="Straight Arrow Connector 107">
            <a:extLst>
              <a:ext uri="{FF2B5EF4-FFF2-40B4-BE49-F238E27FC236}">
                <a16:creationId xmlns:a16="http://schemas.microsoft.com/office/drawing/2014/main" id="{CC0CE5FD-0ACC-6B45-92A6-35DBF2114B67}"/>
              </a:ext>
            </a:extLst>
          </p:cNvPr>
          <p:cNvCxnSpPr>
            <a:cxnSpLocks/>
          </p:cNvCxnSpPr>
          <p:nvPr/>
        </p:nvCxnSpPr>
        <p:spPr>
          <a:xfrm>
            <a:off x="1367543" y="1942647"/>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3FAE32B-405E-C440-90AF-85D148C3188B}"/>
              </a:ext>
            </a:extLst>
          </p:cNvPr>
          <p:cNvCxnSpPr>
            <a:cxnSpLocks/>
          </p:cNvCxnSpPr>
          <p:nvPr/>
        </p:nvCxnSpPr>
        <p:spPr>
          <a:xfrm>
            <a:off x="1367543" y="3625598"/>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E3144D-70A5-0E4D-9E4D-6128ABEDB03F}"/>
              </a:ext>
            </a:extLst>
          </p:cNvPr>
          <p:cNvSpPr txBox="1"/>
          <p:nvPr/>
        </p:nvSpPr>
        <p:spPr>
          <a:xfrm>
            <a:off x="1378432"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reference &amp; query locations</a:t>
            </a:r>
          </a:p>
        </p:txBody>
      </p:sp>
      <p:sp>
        <p:nvSpPr>
          <p:cNvPr id="105" name="TextBox 104">
            <a:extLst>
              <a:ext uri="{FF2B5EF4-FFF2-40B4-BE49-F238E27FC236}">
                <a16:creationId xmlns:a16="http://schemas.microsoft.com/office/drawing/2014/main" id="{B1828865-B060-AB40-BBDA-84536D76E79A}"/>
              </a:ext>
            </a:extLst>
          </p:cNvPr>
          <p:cNvSpPr txBox="1">
            <a:spLocks noChangeAspect="1"/>
          </p:cNvSpPr>
          <p:nvPr/>
        </p:nvSpPr>
        <p:spPr>
          <a:xfrm>
            <a:off x="1396379" y="3307825"/>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124" name="Rectangle 123">
            <a:extLst>
              <a:ext uri="{FF2B5EF4-FFF2-40B4-BE49-F238E27FC236}">
                <a16:creationId xmlns:a16="http://schemas.microsoft.com/office/drawing/2014/main" id="{DF83BB73-6B4A-A045-81D8-0232E4E46D44}"/>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Find the </a:t>
            </a:r>
          </a:p>
          <a:p>
            <a:pPr algn="ctr">
              <a:lnSpc>
                <a:spcPct val="90000"/>
              </a:lnSpc>
            </a:pPr>
            <a:r>
              <a:rPr lang="en-US" sz="1220" dirty="0">
                <a:solidFill>
                  <a:srgbClr val="C00000"/>
                </a:solidFill>
                <a:latin typeface="Corbel" panose="020B0503020204020204" pitchFamily="34" charset="0"/>
              </a:rPr>
              <a:t>traceback output</a:t>
            </a:r>
          </a:p>
        </p:txBody>
      </p:sp>
      <p:sp>
        <p:nvSpPr>
          <p:cNvPr id="125" name="TextBox 124">
            <a:extLst>
              <a:ext uri="{FF2B5EF4-FFF2-40B4-BE49-F238E27FC236}">
                <a16:creationId xmlns:a16="http://schemas.microsoft.com/office/drawing/2014/main" id="{B9F94304-2720-3B42-AA0B-85840B1BA88F}"/>
              </a:ext>
            </a:extLst>
          </p:cNvPr>
          <p:cNvSpPr txBox="1">
            <a:spLocks noChangeAspect="1"/>
          </p:cNvSpPr>
          <p:nvPr/>
        </p:nvSpPr>
        <p:spPr>
          <a:xfrm>
            <a:off x="7918854" y="1860704"/>
            <a:ext cx="267122" cy="267122"/>
          </a:xfrm>
          <a:prstGeom prst="ellipse">
            <a:avLst/>
          </a:prstGeom>
          <a:solidFill>
            <a:srgbClr val="C00000"/>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Tree>
    <p:custDataLst>
      <p:tags r:id="rId1"/>
    </p:custDataLst>
    <p:extLst>
      <p:ext uri="{BB962C8B-B14F-4D97-AF65-F5344CB8AC3E}">
        <p14:creationId xmlns:p14="http://schemas.microsoft.com/office/powerpoint/2010/main" val="33673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animBg="1"/>
      <p:bldP spid="83" grpId="0"/>
      <p:bldP spid="85" grpId="0"/>
      <p:bldP spid="86" grpId="0" animBg="1"/>
      <p:bldP spid="87" grpId="0" animBg="1"/>
      <p:bldP spid="88" grpId="0" animBg="1"/>
      <p:bldP spid="89" grpId="0" animBg="1"/>
      <p:bldP spid="90" grpId="0" animBg="1"/>
      <p:bldP spid="91" grpId="0" animBg="1"/>
      <p:bldP spid="118" grpId="0"/>
      <p:bldP spid="118" grpId="1"/>
      <p:bldP spid="119" grpId="0" animBg="1"/>
      <p:bldP spid="119" grpId="1" animBg="1"/>
      <p:bldP spid="115" grpId="0"/>
      <p:bldP spid="115" grpId="1"/>
      <p:bldP spid="116" grpId="0" animBg="1"/>
      <p:bldP spid="116" grpId="1" animBg="1"/>
      <p:bldP spid="112" grpId="0"/>
      <p:bldP spid="112" grpId="1"/>
      <p:bldP spid="113" grpId="0" animBg="1"/>
      <p:bldP spid="113" grpId="1" animBg="1"/>
      <p:bldP spid="110" grpId="0" animBg="1"/>
      <p:bldP spid="110" grpId="1" animBg="1"/>
      <p:bldP spid="111" grpId="0" animBg="1"/>
      <p:bldP spid="111" grpId="1" animBg="1"/>
      <p:bldP spid="106" grpId="0"/>
      <p:bldP spid="106" grpId="1"/>
      <p:bldP spid="107" grpId="0" animBg="1"/>
      <p:bldP spid="107" grpId="1" animBg="1"/>
      <p:bldP spid="104" grpId="0"/>
      <p:bldP spid="104" grpId="1"/>
      <p:bldP spid="105" grpId="0" animBg="1"/>
      <p:bldP spid="105" grpId="1" animBg="1"/>
      <p:bldP spid="124" grpId="0"/>
      <p:bldP spid="1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38</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4" name="Rectangle 83">
            <a:extLst>
              <a:ext uri="{FF2B5EF4-FFF2-40B4-BE49-F238E27FC236}">
                <a16:creationId xmlns:a16="http://schemas.microsoft.com/office/drawing/2014/main" id="{EF8DB940-1E64-F847-9BA8-C0D47C9D3143}"/>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latin typeface="Corbel" panose="020B0503020204020204" pitchFamily="34" charset="0"/>
              </a:rPr>
              <a:t>Find the </a:t>
            </a:r>
          </a:p>
          <a:p>
            <a:pPr algn="ctr">
              <a:lnSpc>
                <a:spcPct val="90000"/>
              </a:lnSpc>
            </a:pPr>
            <a:r>
              <a:rPr lang="en-US" sz="1220" dirty="0">
                <a:latin typeface="Corbel" panose="020B0503020204020204" pitchFamily="34" charset="0"/>
              </a:rPr>
              <a:t>traceback output</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92" name="TextBox 91">
            <a:extLst>
              <a:ext uri="{FF2B5EF4-FFF2-40B4-BE49-F238E27FC236}">
                <a16:creationId xmlns:a16="http://schemas.microsoft.com/office/drawing/2014/main" id="{994FDF0E-7DD1-6E49-BB2A-564CCBA9BAE5}"/>
              </a:ext>
            </a:extLst>
          </p:cNvPr>
          <p:cNvSpPr txBox="1">
            <a:spLocks noChangeAspect="1"/>
          </p:cNvSpPr>
          <p:nvPr/>
        </p:nvSpPr>
        <p:spPr>
          <a:xfrm>
            <a:off x="7918854" y="1860704"/>
            <a:ext cx="267122" cy="267122"/>
          </a:xfrm>
          <a:prstGeom prst="ellipse">
            <a:avLst/>
          </a:prstGeom>
          <a:solidFill>
            <a:schemeClr val="tx1"/>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99" name="TextBox 98">
            <a:extLst>
              <a:ext uri="{FF2B5EF4-FFF2-40B4-BE49-F238E27FC236}">
                <a16:creationId xmlns:a16="http://schemas.microsoft.com/office/drawing/2014/main" id="{DE162FD9-F7F9-924C-A14A-66ED61FEC580}"/>
              </a:ext>
            </a:extLst>
          </p:cNvPr>
          <p:cNvSpPr txBox="1"/>
          <p:nvPr/>
        </p:nvSpPr>
        <p:spPr>
          <a:xfrm>
            <a:off x="300554" y="4439954"/>
            <a:ext cx="8569599" cy="1986212"/>
          </a:xfrm>
          <a:prstGeom prst="roundRect">
            <a:avLst>
              <a:gd name="adj" fmla="val 3133"/>
            </a:avLst>
          </a:prstGeom>
          <a:solidFill>
            <a:schemeClr val="bg1">
              <a:lumMod val="85000"/>
            </a:schemeClr>
          </a:solidFill>
          <a:ln>
            <a:noFill/>
          </a:ln>
        </p:spPr>
        <p:txBody>
          <a:bodyPr wrap="square" rtlCol="0" anchor="ctr" anchorCtr="0">
            <a:noAutofit/>
          </a:bodyPr>
          <a:lstStyle/>
          <a:p>
            <a:pPr lvl="0" algn="ctr">
              <a:lnSpc>
                <a:spcPct val="110000"/>
              </a:lnSpc>
              <a:spcAft>
                <a:spcPts val="300"/>
              </a:spcAft>
              <a:defRPr/>
            </a:pPr>
            <a:r>
              <a:rPr lang="en-US" sz="2100" b="1" dirty="0"/>
              <a:t>Our </a:t>
            </a:r>
            <a:r>
              <a:rPr lang="en-US" sz="2100" b="1" i="1" dirty="0"/>
              <a:t>specialized compute units </a:t>
            </a:r>
            <a:r>
              <a:rPr lang="en-US" sz="2100" b="1" dirty="0"/>
              <a:t>and </a:t>
            </a:r>
            <a:r>
              <a:rPr lang="en-US" sz="2100" b="1" i="1" dirty="0"/>
              <a:t>on-chip SRAMs </a:t>
            </a:r>
            <a:r>
              <a:rPr lang="en-US" sz="2100" b="1" dirty="0"/>
              <a:t>help us to: </a:t>
            </a:r>
          </a:p>
          <a:p>
            <a:pPr marL="342900" indent="-342900" algn="ctr">
              <a:lnSpc>
                <a:spcPct val="110000"/>
              </a:lnSpc>
              <a:spcAft>
                <a:spcPts val="300"/>
              </a:spcAft>
              <a:buFont typeface="Wingdings" pitchFamily="2" charset="2"/>
              <a:buChar char="à"/>
              <a:defRPr/>
            </a:pPr>
            <a:r>
              <a:rPr lang="en-US" sz="2100" b="1" dirty="0"/>
              <a:t>Match </a:t>
            </a:r>
            <a:r>
              <a:rPr lang="en-US" sz="2100" b="1" dirty="0">
                <a:solidFill>
                  <a:srgbClr val="00B050"/>
                </a:solidFill>
              </a:rPr>
              <a:t>the rate of computation </a:t>
            </a:r>
            <a:r>
              <a:rPr lang="en-US" sz="2100" b="1" dirty="0"/>
              <a:t>with </a:t>
            </a:r>
            <a:r>
              <a:rPr lang="en-US" sz="2100" b="1" dirty="0">
                <a:solidFill>
                  <a:srgbClr val="0070C0"/>
                </a:solidFill>
              </a:rPr>
              <a:t>memory capacity and bandwidth </a:t>
            </a:r>
          </a:p>
          <a:p>
            <a:pPr marL="342900" indent="-342900" algn="ctr">
              <a:lnSpc>
                <a:spcPct val="110000"/>
              </a:lnSpc>
              <a:spcAft>
                <a:spcPts val="300"/>
              </a:spcAft>
              <a:buFont typeface="Wingdings" pitchFamily="2" charset="2"/>
              <a:buChar char="à"/>
              <a:defRPr/>
            </a:pPr>
            <a:r>
              <a:rPr lang="en-US" sz="2100" b="1" dirty="0">
                <a:solidFill>
                  <a:srgbClr val="FE6200"/>
                </a:solidFill>
              </a:rPr>
              <a:t>Achieve high performance and power efficiency</a:t>
            </a:r>
            <a:endParaRPr lang="en-US" sz="2100" b="1" dirty="0">
              <a:solidFill>
                <a:srgbClr val="FE6200"/>
              </a:solidFill>
              <a:sym typeface="Wingdings" pitchFamily="2" charset="2"/>
            </a:endParaRPr>
          </a:p>
          <a:p>
            <a:pPr marL="342900" lvl="0" indent="-342900" algn="ctr">
              <a:lnSpc>
                <a:spcPct val="110000"/>
              </a:lnSpc>
              <a:spcAft>
                <a:spcPts val="300"/>
              </a:spcAft>
              <a:buFont typeface="Wingdings" pitchFamily="2" charset="2"/>
              <a:buChar char="à"/>
              <a:defRPr/>
            </a:pPr>
            <a:r>
              <a:rPr lang="en-US" sz="2100" b="1" dirty="0">
                <a:solidFill>
                  <a:srgbClr val="7030A0"/>
                </a:solidFill>
                <a:sym typeface="Wingdings" pitchFamily="2" charset="2"/>
              </a:rPr>
              <a:t>Scale </a:t>
            </a:r>
            <a:r>
              <a:rPr lang="en-US" sz="2100" b="1" dirty="0">
                <a:solidFill>
                  <a:srgbClr val="7030A0"/>
                </a:solidFill>
              </a:rPr>
              <a:t>linearly in performance </a:t>
            </a:r>
            <a:r>
              <a:rPr lang="en-US" sz="2100" b="1" dirty="0"/>
              <a:t>with                                                                     the number of parallel compute units that we add to the system</a:t>
            </a:r>
          </a:p>
        </p:txBody>
      </p:sp>
    </p:spTree>
    <p:custDataLst>
      <p:tags r:id="rId1"/>
    </p:custDataLst>
    <p:extLst>
      <p:ext uri="{BB962C8B-B14F-4D97-AF65-F5344CB8AC3E}">
        <p14:creationId xmlns:p14="http://schemas.microsoft.com/office/powerpoint/2010/main" val="15345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allAtOnce"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E9A963-8108-2943-BF4E-A6A14A9AD83C}"/>
              </a:ext>
            </a:extLst>
          </p:cNvPr>
          <p:cNvSpPr>
            <a:spLocks noGrp="1"/>
          </p:cNvSpPr>
          <p:nvPr>
            <p:ph type="title"/>
          </p:nvPr>
        </p:nvSpPr>
        <p:spPr>
          <a:xfrm>
            <a:off x="366963" y="257434"/>
            <a:ext cx="8410073" cy="753467"/>
          </a:xfrm>
        </p:spPr>
        <p:txBody>
          <a:bodyPr>
            <a:noAutofit/>
          </a:bodyPr>
          <a:lstStyle/>
          <a:p>
            <a:r>
              <a:rPr lang="en-US" sz="4300" dirty="0"/>
              <a:t>GenASM-DC: Hardware Design</a:t>
            </a:r>
          </a:p>
        </p:txBody>
      </p:sp>
      <p:sp>
        <p:nvSpPr>
          <p:cNvPr id="12" name="Content Placeholder 11">
            <a:extLst>
              <a:ext uri="{FF2B5EF4-FFF2-40B4-BE49-F238E27FC236}">
                <a16:creationId xmlns:a16="http://schemas.microsoft.com/office/drawing/2014/main" id="{633A231E-505C-8549-BF45-E9E2E42E1EC0}"/>
              </a:ext>
            </a:extLst>
          </p:cNvPr>
          <p:cNvSpPr>
            <a:spLocks noGrp="1"/>
          </p:cNvSpPr>
          <p:nvPr>
            <p:ph idx="1"/>
          </p:nvPr>
        </p:nvSpPr>
        <p:spPr>
          <a:xfrm>
            <a:off x="366963" y="1116611"/>
            <a:ext cx="8410073" cy="4467117"/>
          </a:xfrm>
        </p:spPr>
        <p:txBody>
          <a:bodyPr>
            <a:normAutofit/>
          </a:bodyPr>
          <a:lstStyle/>
          <a:p>
            <a:pPr marL="520700" indent="-342900">
              <a:lnSpc>
                <a:spcPct val="100000"/>
              </a:lnSpc>
              <a:spcBef>
                <a:spcPts val="0"/>
              </a:spcBef>
              <a:spcAft>
                <a:spcPts val="0"/>
              </a:spcAft>
            </a:pPr>
            <a:r>
              <a:rPr lang="en-US" b="1" dirty="0">
                <a:solidFill>
                  <a:schemeClr val="tx1"/>
                </a:solidFill>
              </a:rPr>
              <a:t>Linear cyclic systolic array-</a:t>
            </a:r>
            <a:r>
              <a:rPr lang="en-US" dirty="0">
                <a:solidFill>
                  <a:schemeClr val="tx1"/>
                </a:solidFill>
              </a:rPr>
              <a:t>based accelerator</a:t>
            </a:r>
          </a:p>
          <a:p>
            <a:pPr marL="784225" lvl="1" indent="-246063">
              <a:lnSpc>
                <a:spcPct val="100000"/>
              </a:lnSpc>
              <a:spcBef>
                <a:spcPts val="400"/>
              </a:spcBef>
              <a:spcAft>
                <a:spcPts val="0"/>
              </a:spcAft>
            </a:pPr>
            <a:r>
              <a:rPr lang="en-US" sz="2000" dirty="0">
                <a:solidFill>
                  <a:schemeClr val="tx1"/>
                </a:solidFill>
              </a:rPr>
              <a:t>Designed to </a:t>
            </a:r>
            <a:r>
              <a:rPr lang="en-US" sz="2000" dirty="0">
                <a:solidFill>
                  <a:srgbClr val="00B050"/>
                </a:solidFill>
              </a:rPr>
              <a:t>maximize parallelism </a:t>
            </a:r>
            <a:r>
              <a:rPr lang="en-US" sz="2000" dirty="0">
                <a:solidFill>
                  <a:schemeClr val="tx1"/>
                </a:solidFill>
              </a:rPr>
              <a:t>and </a:t>
            </a:r>
            <a:r>
              <a:rPr lang="en-US" sz="2000" dirty="0">
                <a:solidFill>
                  <a:srgbClr val="FE6200"/>
                </a:solidFill>
              </a:rPr>
              <a:t>minimize memory bandwidth and</a:t>
            </a:r>
            <a:r>
              <a:rPr lang="en-US" sz="2000" dirty="0"/>
              <a:t> </a:t>
            </a:r>
            <a:r>
              <a:rPr lang="en-US" sz="2000" dirty="0">
                <a:solidFill>
                  <a:srgbClr val="FE6200"/>
                </a:solidFill>
              </a:rPr>
              <a:t>memory footprint</a:t>
            </a:r>
          </a:p>
          <a:p>
            <a:pPr marL="520700" indent="-342900">
              <a:lnSpc>
                <a:spcPct val="100000"/>
              </a:lnSpc>
              <a:spcBef>
                <a:spcPts val="600"/>
              </a:spcBef>
              <a:spcAft>
                <a:spcPts val="0"/>
              </a:spcAft>
            </a:pPr>
            <a:endParaRPr lang="en-US" b="1" dirty="0"/>
          </a:p>
          <a:p>
            <a:endParaRPr lang="en-US" dirty="0"/>
          </a:p>
          <a:p>
            <a:endParaRPr lang="en-US" dirty="0"/>
          </a:p>
        </p:txBody>
      </p:sp>
      <p:sp>
        <p:nvSpPr>
          <p:cNvPr id="3" name="Slide Number Placeholder 2">
            <a:extLst>
              <a:ext uri="{FF2B5EF4-FFF2-40B4-BE49-F238E27FC236}">
                <a16:creationId xmlns:a16="http://schemas.microsoft.com/office/drawing/2014/main" id="{0DF195B6-6931-0D48-A63D-5C8C781B120B}"/>
              </a:ext>
            </a:extLst>
          </p:cNvPr>
          <p:cNvSpPr>
            <a:spLocks noGrp="1"/>
          </p:cNvSpPr>
          <p:nvPr>
            <p:ph type="sldNum" sz="quarter" idx="10"/>
          </p:nvPr>
        </p:nvSpPr>
        <p:spPr/>
        <p:txBody>
          <a:bodyPr/>
          <a:lstStyle/>
          <a:p>
            <a:fld id="{BE67019E-6B59-9444-A8F8-0CFAB6B6981D}" type="slidenum">
              <a:rPr lang="en-US" smtClean="0"/>
              <a:pPr/>
              <a:t>39</a:t>
            </a:fld>
            <a:endParaRPr lang="en-US" dirty="0"/>
          </a:p>
        </p:txBody>
      </p:sp>
      <p:sp>
        <p:nvSpPr>
          <p:cNvPr id="130" name="TextBox 129">
            <a:extLst>
              <a:ext uri="{FF2B5EF4-FFF2-40B4-BE49-F238E27FC236}">
                <a16:creationId xmlns:a16="http://schemas.microsoft.com/office/drawing/2014/main" id="{7B9C2CB9-78A4-C841-AB56-0303FB4DD3C0}"/>
              </a:ext>
            </a:extLst>
          </p:cNvPr>
          <p:cNvSpPr txBox="1"/>
          <p:nvPr/>
        </p:nvSpPr>
        <p:spPr>
          <a:xfrm>
            <a:off x="5449738" y="4240245"/>
            <a:ext cx="3058383" cy="323165"/>
          </a:xfrm>
          <a:prstGeom prst="rect">
            <a:avLst/>
          </a:prstGeom>
          <a:noFill/>
        </p:spPr>
        <p:txBody>
          <a:bodyPr wrap="square" rtlCol="0">
            <a:spAutoFit/>
          </a:bodyPr>
          <a:lstStyle/>
          <a:p>
            <a:pPr algn="r"/>
            <a:r>
              <a:rPr lang="en-US" sz="1500" b="1" dirty="0">
                <a:latin typeface="Corbel" panose="020B0503020204020204" pitchFamily="34" charset="0"/>
              </a:rPr>
              <a:t>Processing Block (PB)</a:t>
            </a:r>
          </a:p>
        </p:txBody>
      </p:sp>
      <p:sp>
        <p:nvSpPr>
          <p:cNvPr id="131" name="TextBox 130">
            <a:extLst>
              <a:ext uri="{FF2B5EF4-FFF2-40B4-BE49-F238E27FC236}">
                <a16:creationId xmlns:a16="http://schemas.microsoft.com/office/drawing/2014/main" id="{029C2511-A4D1-834E-8FE0-F9C4E2BF1F80}"/>
              </a:ext>
            </a:extLst>
          </p:cNvPr>
          <p:cNvSpPr txBox="1"/>
          <p:nvPr/>
        </p:nvSpPr>
        <p:spPr>
          <a:xfrm>
            <a:off x="3558395" y="6143354"/>
            <a:ext cx="1988653" cy="350099"/>
          </a:xfrm>
          <a:prstGeom prst="rect">
            <a:avLst/>
          </a:prstGeom>
          <a:noFill/>
        </p:spPr>
        <p:txBody>
          <a:bodyPr wrap="square" rtlCol="0">
            <a:spAutoFit/>
          </a:bodyPr>
          <a:lstStyle/>
          <a:p>
            <a:pPr algn="ctr"/>
            <a:r>
              <a:rPr lang="en-US" sz="1500" b="1" dirty="0">
                <a:latin typeface="Corbel" panose="020B0503020204020204" pitchFamily="34" charset="0"/>
              </a:rPr>
              <a:t>Processing Core (PC)</a:t>
            </a:r>
          </a:p>
        </p:txBody>
      </p:sp>
      <p:pic>
        <p:nvPicPr>
          <p:cNvPr id="35" name="Picture 34">
            <a:extLst>
              <a:ext uri="{FF2B5EF4-FFF2-40B4-BE49-F238E27FC236}">
                <a16:creationId xmlns:a16="http://schemas.microsoft.com/office/drawing/2014/main" id="{77453367-17DF-8442-A57E-B0014010A9CE}"/>
              </a:ext>
            </a:extLst>
          </p:cNvPr>
          <p:cNvPicPr>
            <a:picLocks noChangeAspect="1"/>
          </p:cNvPicPr>
          <p:nvPr/>
        </p:nvPicPr>
        <p:blipFill>
          <a:blip r:embed="rId4"/>
          <a:stretch>
            <a:fillRect/>
          </a:stretch>
        </p:blipFill>
        <p:spPr>
          <a:xfrm>
            <a:off x="3157654" y="4951007"/>
            <a:ext cx="2828689" cy="1188525"/>
          </a:xfrm>
          <a:prstGeom prst="rect">
            <a:avLst/>
          </a:prstGeom>
        </p:spPr>
      </p:pic>
      <p:pic>
        <p:nvPicPr>
          <p:cNvPr id="8" name="Picture 7">
            <a:extLst>
              <a:ext uri="{FF2B5EF4-FFF2-40B4-BE49-F238E27FC236}">
                <a16:creationId xmlns:a16="http://schemas.microsoft.com/office/drawing/2014/main" id="{98482649-2984-1F48-B85E-6C80293D298E}"/>
              </a:ext>
            </a:extLst>
          </p:cNvPr>
          <p:cNvPicPr>
            <a:picLocks noChangeAspect="1"/>
          </p:cNvPicPr>
          <p:nvPr/>
        </p:nvPicPr>
        <p:blipFill>
          <a:blip r:embed="rId5"/>
          <a:stretch>
            <a:fillRect/>
          </a:stretch>
        </p:blipFill>
        <p:spPr>
          <a:xfrm>
            <a:off x="1281821" y="2806510"/>
            <a:ext cx="7226300" cy="1397000"/>
          </a:xfrm>
          <a:prstGeom prst="rect">
            <a:avLst/>
          </a:prstGeom>
        </p:spPr>
      </p:pic>
      <p:pic>
        <p:nvPicPr>
          <p:cNvPr id="36" name="Picture 35">
            <a:extLst>
              <a:ext uri="{FF2B5EF4-FFF2-40B4-BE49-F238E27FC236}">
                <a16:creationId xmlns:a16="http://schemas.microsoft.com/office/drawing/2014/main" id="{644AF721-EC20-A544-B9F1-0E84E13EC5E8}"/>
              </a:ext>
            </a:extLst>
          </p:cNvPr>
          <p:cNvPicPr>
            <a:picLocks noChangeAspect="1"/>
          </p:cNvPicPr>
          <p:nvPr/>
        </p:nvPicPr>
        <p:blipFill>
          <a:blip r:embed="rId6"/>
          <a:stretch>
            <a:fillRect/>
          </a:stretch>
        </p:blipFill>
        <p:spPr>
          <a:xfrm>
            <a:off x="3981222" y="3006722"/>
            <a:ext cx="1143000" cy="1092200"/>
          </a:xfrm>
          <a:prstGeom prst="rect">
            <a:avLst/>
          </a:prstGeom>
        </p:spPr>
      </p:pic>
      <p:cxnSp>
        <p:nvCxnSpPr>
          <p:cNvPr id="38" name="Straight Connector 37">
            <a:extLst>
              <a:ext uri="{FF2B5EF4-FFF2-40B4-BE49-F238E27FC236}">
                <a16:creationId xmlns:a16="http://schemas.microsoft.com/office/drawing/2014/main" id="{58C7AE05-2F8C-6C44-9AD3-F12DE78EDF4C}"/>
              </a:ext>
            </a:extLst>
          </p:cNvPr>
          <p:cNvCxnSpPr>
            <a:cxnSpLocks/>
          </p:cNvCxnSpPr>
          <p:nvPr/>
        </p:nvCxnSpPr>
        <p:spPr>
          <a:xfrm flipH="1">
            <a:off x="3863163" y="3554539"/>
            <a:ext cx="590304" cy="14073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44FF9-C847-844D-A5ED-CB47F19C1FBA}"/>
              </a:ext>
            </a:extLst>
          </p:cNvPr>
          <p:cNvCxnSpPr>
            <a:cxnSpLocks/>
          </p:cNvCxnSpPr>
          <p:nvPr/>
        </p:nvCxnSpPr>
        <p:spPr>
          <a:xfrm>
            <a:off x="4662311" y="3565828"/>
            <a:ext cx="505112" cy="14031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0A6624-E7EF-5C41-9E8C-EE7563115FC9}"/>
              </a:ext>
            </a:extLst>
          </p:cNvPr>
          <p:cNvPicPr>
            <a:picLocks noChangeAspect="1"/>
          </p:cNvPicPr>
          <p:nvPr/>
        </p:nvPicPr>
        <p:blipFill>
          <a:blip r:embed="rId7"/>
          <a:stretch>
            <a:fillRect/>
          </a:stretch>
        </p:blipFill>
        <p:spPr>
          <a:xfrm>
            <a:off x="472478" y="2806510"/>
            <a:ext cx="1549400" cy="1397000"/>
          </a:xfrm>
          <a:prstGeom prst="rect">
            <a:avLst/>
          </a:prstGeom>
        </p:spPr>
      </p:pic>
      <p:pic>
        <p:nvPicPr>
          <p:cNvPr id="54" name="Picture 53">
            <a:extLst>
              <a:ext uri="{FF2B5EF4-FFF2-40B4-BE49-F238E27FC236}">
                <a16:creationId xmlns:a16="http://schemas.microsoft.com/office/drawing/2014/main" id="{4DB16E6A-8930-6141-A702-23B833211FBE}"/>
              </a:ext>
            </a:extLst>
          </p:cNvPr>
          <p:cNvPicPr>
            <a:picLocks noChangeAspect="1"/>
          </p:cNvPicPr>
          <p:nvPr/>
        </p:nvPicPr>
        <p:blipFill>
          <a:blip r:embed="rId8"/>
          <a:stretch>
            <a:fillRect/>
          </a:stretch>
        </p:blipFill>
        <p:spPr>
          <a:xfrm>
            <a:off x="2501601" y="2157386"/>
            <a:ext cx="5689600" cy="1117600"/>
          </a:xfrm>
          <a:prstGeom prst="rect">
            <a:avLst/>
          </a:prstGeom>
        </p:spPr>
      </p:pic>
    </p:spTree>
    <p:custDataLst>
      <p:tags r:id="rId1"/>
    </p:custDataLst>
    <p:extLst>
      <p:ext uri="{BB962C8B-B14F-4D97-AF65-F5344CB8AC3E}">
        <p14:creationId xmlns:p14="http://schemas.microsoft.com/office/powerpoint/2010/main" val="39398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All nanopore sequencing devices">
            <a:extLst>
              <a:ext uri="{FF2B5EF4-FFF2-40B4-BE49-F238E27FC236}">
                <a16:creationId xmlns:a16="http://schemas.microsoft.com/office/drawing/2014/main" id="{65E8F293-F8F2-3949-A3FA-92EF679E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39" y="1269595"/>
            <a:ext cx="7923722" cy="1653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Sequencing Technologies</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4</a:t>
            </a:fld>
            <a:endParaRPr lang="en-US" dirty="0"/>
          </a:p>
        </p:txBody>
      </p:sp>
      <p:sp>
        <p:nvSpPr>
          <p:cNvPr id="42" name="Content Placeholder 2">
            <a:extLst>
              <a:ext uri="{FF2B5EF4-FFF2-40B4-BE49-F238E27FC236}">
                <a16:creationId xmlns:a16="http://schemas.microsoft.com/office/drawing/2014/main" id="{66B2D06E-05B3-0548-970D-25ED2FA211D3}"/>
              </a:ext>
            </a:extLst>
          </p:cNvPr>
          <p:cNvSpPr>
            <a:spLocks noGrp="1"/>
          </p:cNvSpPr>
          <p:nvPr>
            <p:ph idx="1"/>
          </p:nvPr>
        </p:nvSpPr>
        <p:spPr>
          <a:xfrm>
            <a:off x="330926" y="5484539"/>
            <a:ext cx="8410073" cy="883153"/>
          </a:xfrm>
          <a:prstGeom prst="roundRect">
            <a:avLst>
              <a:gd name="adj" fmla="val 5860"/>
            </a:avLst>
          </a:prstGeom>
          <a:solidFill>
            <a:schemeClr val="bg1">
              <a:lumMod val="85000"/>
            </a:schemeClr>
          </a:solidFill>
        </p:spPr>
        <p:txBody>
          <a:bodyPr anchor="ctr" anchorCtr="0">
            <a:noAutofit/>
          </a:bodyPr>
          <a:lstStyle/>
          <a:p>
            <a:pPr marL="0" indent="0" algn="ctr">
              <a:lnSpc>
                <a:spcPct val="110000"/>
              </a:lnSpc>
              <a:spcBef>
                <a:spcPts val="1800"/>
              </a:spcBef>
              <a:spcAft>
                <a:spcPts val="0"/>
              </a:spcAft>
              <a:buNone/>
            </a:pPr>
            <a:r>
              <a:rPr lang="en-US" b="1" i="1" dirty="0">
                <a:solidFill>
                  <a:schemeClr val="tx1"/>
                </a:solidFill>
              </a:rPr>
              <a:t>Short reads: </a:t>
            </a:r>
            <a:r>
              <a:rPr lang="en-US" b="1" dirty="0">
                <a:solidFill>
                  <a:srgbClr val="C00000"/>
                </a:solidFill>
              </a:rPr>
              <a:t>a few hundred base pairs</a:t>
            </a:r>
            <a:r>
              <a:rPr lang="en-US" b="1" dirty="0">
                <a:solidFill>
                  <a:schemeClr val="tx1"/>
                </a:solidFill>
              </a:rPr>
              <a:t> </a:t>
            </a:r>
            <a:r>
              <a:rPr lang="en-US" dirty="0">
                <a:solidFill>
                  <a:schemeClr val="tx1"/>
                </a:solidFill>
              </a:rPr>
              <a:t>and</a:t>
            </a:r>
            <a:r>
              <a:rPr lang="en-US" b="1" dirty="0">
                <a:solidFill>
                  <a:schemeClr val="tx1"/>
                </a:solidFill>
              </a:rPr>
              <a:t> </a:t>
            </a:r>
            <a:r>
              <a:rPr lang="en-US" b="1" dirty="0">
                <a:solidFill>
                  <a:srgbClr val="00B050"/>
                </a:solidFill>
              </a:rPr>
              <a:t>error rate of </a:t>
            </a:r>
            <a:r>
              <a:rPr lang="en-US" b="1" dirty="0">
                <a:solidFill>
                  <a:srgbClr val="00B050"/>
                </a:solidFill>
                <a:latin typeface="Calibri" panose="020F0502020204030204" pitchFamily="34" charset="0"/>
              </a:rPr>
              <a:t>∼0.1%</a:t>
            </a:r>
            <a:endParaRPr lang="en-US" b="1" dirty="0">
              <a:solidFill>
                <a:schemeClr val="tx1"/>
              </a:solidFill>
            </a:endParaRPr>
          </a:p>
          <a:p>
            <a:pPr marL="503238" lvl="1" indent="0">
              <a:lnSpc>
                <a:spcPct val="120000"/>
              </a:lnSpc>
              <a:spcBef>
                <a:spcPts val="0"/>
              </a:spcBef>
              <a:spcAft>
                <a:spcPts val="0"/>
              </a:spcAft>
              <a:buNone/>
            </a:pPr>
            <a:r>
              <a:rPr lang="en-US" sz="2000" b="1" i="1" dirty="0">
                <a:solidFill>
                  <a:schemeClr val="tx1"/>
                </a:solidFill>
              </a:rPr>
              <a:t>Long reads: </a:t>
            </a:r>
            <a:r>
              <a:rPr lang="en-US" sz="2000" b="1" dirty="0">
                <a:solidFill>
                  <a:srgbClr val="00B050"/>
                </a:solidFill>
              </a:rPr>
              <a:t>thousands to millions of base pairs</a:t>
            </a:r>
            <a:r>
              <a:rPr lang="en-US" sz="2000" b="1" dirty="0">
                <a:solidFill>
                  <a:schemeClr val="tx1"/>
                </a:solidFill>
              </a:rPr>
              <a:t> </a:t>
            </a:r>
            <a:r>
              <a:rPr lang="en-US" sz="2000" dirty="0">
                <a:solidFill>
                  <a:schemeClr val="tx1"/>
                </a:solidFill>
              </a:rPr>
              <a:t>and</a:t>
            </a:r>
            <a:r>
              <a:rPr lang="en-US" sz="2000" b="1" dirty="0">
                <a:solidFill>
                  <a:srgbClr val="00B050"/>
                </a:solidFill>
              </a:rPr>
              <a:t> </a:t>
            </a:r>
            <a:r>
              <a:rPr lang="en-US" sz="2000" b="1" dirty="0">
                <a:solidFill>
                  <a:srgbClr val="C00000"/>
                </a:solidFill>
              </a:rPr>
              <a:t>error rate of </a:t>
            </a:r>
            <a:r>
              <a:rPr lang="en-US" sz="2000" b="1" dirty="0">
                <a:solidFill>
                  <a:srgbClr val="C00000"/>
                </a:solidFill>
                <a:latin typeface="Calibri" panose="020F0502020204030204" pitchFamily="34" charset="0"/>
              </a:rPr>
              <a:t>5–10%</a:t>
            </a:r>
            <a:endParaRPr lang="en-US" sz="2000" b="1" i="1" dirty="0">
              <a:solidFill>
                <a:srgbClr val="0070C0"/>
              </a:solidFill>
            </a:endParaRPr>
          </a:p>
        </p:txBody>
      </p:sp>
      <p:pic>
        <p:nvPicPr>
          <p:cNvPr id="11268" name="Picture 4" descr="Instruments">
            <a:extLst>
              <a:ext uri="{FF2B5EF4-FFF2-40B4-BE49-F238E27FC236}">
                <a16:creationId xmlns:a16="http://schemas.microsoft.com/office/drawing/2014/main" id="{CC0851B3-60E2-824A-BE7D-2803E73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639" y="3066008"/>
            <a:ext cx="3406397" cy="23163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AFE62BC-9A6F-8F41-B7E1-C9E3512F874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92405" y="3618274"/>
            <a:ext cx="2019864" cy="1570979"/>
          </a:xfrm>
          <a:prstGeom prst="rect">
            <a:avLst/>
          </a:prstGeom>
        </p:spPr>
      </p:pic>
      <p:pic>
        <p:nvPicPr>
          <p:cNvPr id="46" name="Picture 45">
            <a:extLst>
              <a:ext uri="{FF2B5EF4-FFF2-40B4-BE49-F238E27FC236}">
                <a16:creationId xmlns:a16="http://schemas.microsoft.com/office/drawing/2014/main" id="{07B34340-077E-5C4E-9D5F-96B81D79513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6027" y="3177149"/>
            <a:ext cx="1393037" cy="2205209"/>
          </a:xfrm>
          <a:prstGeom prst="rect">
            <a:avLst/>
          </a:prstGeom>
        </p:spPr>
      </p:pic>
      <p:sp>
        <p:nvSpPr>
          <p:cNvPr id="47" name="TextBox 46">
            <a:extLst>
              <a:ext uri="{FF2B5EF4-FFF2-40B4-BE49-F238E27FC236}">
                <a16:creationId xmlns:a16="http://schemas.microsoft.com/office/drawing/2014/main" id="{9302C736-B6B5-254B-9174-7488DBE7BDF4}"/>
              </a:ext>
            </a:extLst>
          </p:cNvPr>
          <p:cNvSpPr txBox="1"/>
          <p:nvPr/>
        </p:nvSpPr>
        <p:spPr>
          <a:xfrm>
            <a:off x="6721135" y="1266833"/>
            <a:ext cx="2019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Oxford Nanopore (ONT)</a:t>
            </a:r>
          </a:p>
        </p:txBody>
      </p:sp>
      <p:sp>
        <p:nvSpPr>
          <p:cNvPr id="48" name="TextBox 47">
            <a:extLst>
              <a:ext uri="{FF2B5EF4-FFF2-40B4-BE49-F238E27FC236}">
                <a16:creationId xmlns:a16="http://schemas.microsoft.com/office/drawing/2014/main" id="{77A7B23A-A5D9-854A-A303-9E1EA3E72B58}"/>
              </a:ext>
            </a:extLst>
          </p:cNvPr>
          <p:cNvSpPr txBox="1"/>
          <p:nvPr/>
        </p:nvSpPr>
        <p:spPr>
          <a:xfrm>
            <a:off x="3081038" y="3207849"/>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PacBio</a:t>
            </a:r>
          </a:p>
        </p:txBody>
      </p:sp>
      <p:sp>
        <p:nvSpPr>
          <p:cNvPr id="49" name="TextBox 48">
            <a:extLst>
              <a:ext uri="{FF2B5EF4-FFF2-40B4-BE49-F238E27FC236}">
                <a16:creationId xmlns:a16="http://schemas.microsoft.com/office/drawing/2014/main" id="{8149AD99-E90D-0946-A26D-1977A470545E}"/>
              </a:ext>
            </a:extLst>
          </p:cNvPr>
          <p:cNvSpPr txBox="1"/>
          <p:nvPr/>
        </p:nvSpPr>
        <p:spPr>
          <a:xfrm>
            <a:off x="5254255" y="3072402"/>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Illumina</a:t>
            </a:r>
          </a:p>
        </p:txBody>
      </p:sp>
    </p:spTree>
    <p:extLst>
      <p:ext uri="{BB962C8B-B14F-4D97-AF65-F5344CB8AC3E}">
        <p14:creationId xmlns:p14="http://schemas.microsoft.com/office/powerpoint/2010/main" val="2669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758">
            <a:extLst>
              <a:ext uri="{FF2B5EF4-FFF2-40B4-BE49-F238E27FC236}">
                <a16:creationId xmlns:a16="http://schemas.microsoft.com/office/drawing/2014/main" id="{7EE613AD-AC3B-9F43-A0AB-F2D30C7C66B8}"/>
              </a:ext>
            </a:extLst>
          </p:cNvPr>
          <p:cNvSpPr txBox="1"/>
          <p:nvPr/>
        </p:nvSpPr>
        <p:spPr>
          <a:xfrm>
            <a:off x="1146019" y="1317535"/>
            <a:ext cx="6844996" cy="2759436"/>
          </a:xfrm>
          <a:prstGeom prst="roundRect">
            <a:avLst>
              <a:gd name="adj" fmla="val 921"/>
            </a:avLst>
          </a:prstGeom>
          <a:solidFill>
            <a:srgbClr val="E9E7FF"/>
          </a:solidFill>
          <a:ln w="19050">
            <a:solidFill>
              <a:schemeClr val="tx1"/>
            </a:solidFill>
            <a:prstDash val="sysDash"/>
          </a:ln>
        </p:spPr>
        <p:txBody>
          <a:bodyPr wrap="square" rtlCol="0" anchor="ctr" anchorCtr="0">
            <a:noAutofit/>
          </a:bodyPr>
          <a:lstStyle>
            <a:defPPr>
              <a:defRPr lang="en-US"/>
            </a:defPPr>
            <a:lvl1pPr algn="ctr">
              <a:defRPr sz="2500" b="1">
                <a:latin typeface="Corbel" panose="020B0503020204020204" pitchFamily="34" charset="0"/>
              </a:defRPr>
            </a:lvl1pPr>
          </a:lstStyle>
          <a:p>
            <a:endParaRPr lang="en-US" sz="1677" dirty="0"/>
          </a:p>
        </p:txBody>
      </p:sp>
      <p:cxnSp>
        <p:nvCxnSpPr>
          <p:cNvPr id="761" name="Elbow Connector 760">
            <a:extLst>
              <a:ext uri="{FF2B5EF4-FFF2-40B4-BE49-F238E27FC236}">
                <a16:creationId xmlns:a16="http://schemas.microsoft.com/office/drawing/2014/main" id="{ACF2C94D-0B72-C44A-A47E-33DE55BE4A91}"/>
              </a:ext>
            </a:extLst>
          </p:cNvPr>
          <p:cNvCxnSpPr>
            <a:cxnSpLocks/>
          </p:cNvCxnSpPr>
          <p:nvPr/>
        </p:nvCxnSpPr>
        <p:spPr>
          <a:xfrm rot="5400000">
            <a:off x="209970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2" name="TextBox 761">
            <a:extLst>
              <a:ext uri="{FF2B5EF4-FFF2-40B4-BE49-F238E27FC236}">
                <a16:creationId xmlns:a16="http://schemas.microsoft.com/office/drawing/2014/main" id="{F9B6713B-A23F-9643-96E1-E52EC854DFAB}"/>
              </a:ext>
            </a:extLst>
          </p:cNvPr>
          <p:cNvSpPr txBox="1"/>
          <p:nvPr/>
        </p:nvSpPr>
        <p:spPr>
          <a:xfrm>
            <a:off x="4581175" y="1931079"/>
            <a:ext cx="1068719" cy="988647"/>
          </a:xfrm>
          <a:prstGeom prst="roundRect">
            <a:avLst>
              <a:gd name="adj" fmla="val 6208"/>
            </a:avLst>
          </a:prstGeom>
          <a:solidFill>
            <a:schemeClr val="bg1"/>
          </a:solidFill>
          <a:ln w="28575">
            <a:solidFill>
              <a:schemeClr val="tx1"/>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763" name="TextBox 762">
            <a:extLst>
              <a:ext uri="{FF2B5EF4-FFF2-40B4-BE49-F238E27FC236}">
                <a16:creationId xmlns:a16="http://schemas.microsoft.com/office/drawing/2014/main" id="{3ED69375-E475-7A4D-9F79-B1AC31E2575C}"/>
              </a:ext>
            </a:extLst>
          </p:cNvPr>
          <p:cNvSpPr txBox="1"/>
          <p:nvPr/>
        </p:nvSpPr>
        <p:spPr>
          <a:xfrm>
            <a:off x="6480441"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764" name="TextBox 763">
            <a:extLst>
              <a:ext uri="{FF2B5EF4-FFF2-40B4-BE49-F238E27FC236}">
                <a16:creationId xmlns:a16="http://schemas.microsoft.com/office/drawing/2014/main" id="{6FAFCACC-640A-0A49-A7A5-CA2A150CC446}"/>
              </a:ext>
            </a:extLst>
          </p:cNvPr>
          <p:cNvSpPr txBox="1"/>
          <p:nvPr/>
        </p:nvSpPr>
        <p:spPr>
          <a:xfrm>
            <a:off x="4582889"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765" name="Straight Connector 764">
            <a:extLst>
              <a:ext uri="{FF2B5EF4-FFF2-40B4-BE49-F238E27FC236}">
                <a16:creationId xmlns:a16="http://schemas.microsoft.com/office/drawing/2014/main" id="{E102E5B6-26C4-C342-BE46-A3FA059D0E09}"/>
              </a:ext>
            </a:extLst>
          </p:cNvPr>
          <p:cNvCxnSpPr>
            <a:cxnSpLocks/>
          </p:cNvCxnSpPr>
          <p:nvPr/>
        </p:nvCxnSpPr>
        <p:spPr>
          <a:xfrm flipH="1">
            <a:off x="2369090" y="2426836"/>
            <a:ext cx="648961" cy="0"/>
          </a:xfrm>
          <a:prstGeom prst="line">
            <a:avLst/>
          </a:prstGeom>
          <a:noFill/>
          <a:ln w="38100" cap="flat" cmpd="sng" algn="ctr">
            <a:solidFill>
              <a:schemeClr val="tx1"/>
            </a:solidFill>
            <a:prstDash val="solid"/>
            <a:miter lim="800000"/>
          </a:ln>
          <a:effectLst/>
        </p:spPr>
      </p:cxnSp>
      <p:cxnSp>
        <p:nvCxnSpPr>
          <p:cNvPr id="766" name="Straight Connector 765">
            <a:extLst>
              <a:ext uri="{FF2B5EF4-FFF2-40B4-BE49-F238E27FC236}">
                <a16:creationId xmlns:a16="http://schemas.microsoft.com/office/drawing/2014/main" id="{55103B4C-ACA8-9843-A9B4-99D12142074F}"/>
              </a:ext>
            </a:extLst>
          </p:cNvPr>
          <p:cNvCxnSpPr>
            <a:cxnSpLocks/>
          </p:cNvCxnSpPr>
          <p:nvPr/>
        </p:nvCxnSpPr>
        <p:spPr>
          <a:xfrm flipV="1">
            <a:off x="3022011" y="2009160"/>
            <a:ext cx="0" cy="813058"/>
          </a:xfrm>
          <a:prstGeom prst="line">
            <a:avLst/>
          </a:prstGeom>
          <a:noFill/>
          <a:ln w="38100" cap="flat" cmpd="sng" algn="ctr">
            <a:solidFill>
              <a:schemeClr val="tx1"/>
            </a:solidFill>
            <a:prstDash val="solid"/>
            <a:miter lim="800000"/>
          </a:ln>
          <a:effectLst/>
        </p:spPr>
      </p:cxnSp>
      <p:cxnSp>
        <p:nvCxnSpPr>
          <p:cNvPr id="767" name="Straight Arrow Connector 766">
            <a:extLst>
              <a:ext uri="{FF2B5EF4-FFF2-40B4-BE49-F238E27FC236}">
                <a16:creationId xmlns:a16="http://schemas.microsoft.com/office/drawing/2014/main" id="{15B78698-2BB0-B94A-8CF0-5AE4CDDF910A}"/>
              </a:ext>
            </a:extLst>
          </p:cNvPr>
          <p:cNvCxnSpPr>
            <a:cxnSpLocks/>
          </p:cNvCxnSpPr>
          <p:nvPr/>
        </p:nvCxnSpPr>
        <p:spPr>
          <a:xfrm>
            <a:off x="3018050" y="2012147"/>
            <a:ext cx="1548920" cy="0"/>
          </a:xfrm>
          <a:prstGeom prst="straightConnector1">
            <a:avLst/>
          </a:prstGeom>
          <a:noFill/>
          <a:ln w="28575" cap="flat" cmpd="sng" algn="ctr">
            <a:solidFill>
              <a:schemeClr val="tx1"/>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D26BC35A-7B0D-344F-8429-D646ED2BF224}"/>
              </a:ext>
            </a:extLst>
          </p:cNvPr>
          <p:cNvCxnSpPr>
            <a:cxnSpLocks/>
          </p:cNvCxnSpPr>
          <p:nvPr/>
        </p:nvCxnSpPr>
        <p:spPr>
          <a:xfrm>
            <a:off x="3018051" y="2819553"/>
            <a:ext cx="1546983" cy="0"/>
          </a:xfrm>
          <a:prstGeom prst="straightConnector1">
            <a:avLst/>
          </a:prstGeom>
          <a:noFill/>
          <a:ln w="28575" cap="flat" cmpd="sng" algn="ctr">
            <a:solidFill>
              <a:schemeClr val="tx1"/>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AFD58206-A782-344F-8A2A-B3A0F89ABD60}"/>
              </a:ext>
            </a:extLst>
          </p:cNvPr>
          <p:cNvCxnSpPr>
            <a:cxnSpLocks/>
          </p:cNvCxnSpPr>
          <p:nvPr/>
        </p:nvCxnSpPr>
        <p:spPr>
          <a:xfrm>
            <a:off x="3018051" y="2556099"/>
            <a:ext cx="1546983" cy="0"/>
          </a:xfrm>
          <a:prstGeom prst="straightConnector1">
            <a:avLst/>
          </a:prstGeom>
          <a:noFill/>
          <a:ln w="28575" cap="flat" cmpd="sng" algn="ctr">
            <a:solidFill>
              <a:schemeClr val="tx1"/>
            </a:solidFill>
            <a:prstDash val="solid"/>
            <a:miter lim="800000"/>
            <a:tailEnd type="triangle"/>
          </a:ln>
          <a:effectLst/>
        </p:spPr>
      </p:cxnSp>
      <p:sp>
        <p:nvSpPr>
          <p:cNvPr id="770" name="Rounded Rectangle 769">
            <a:extLst>
              <a:ext uri="{FF2B5EF4-FFF2-40B4-BE49-F238E27FC236}">
                <a16:creationId xmlns:a16="http://schemas.microsoft.com/office/drawing/2014/main" id="{13393BC9-63DA-044A-869A-BC78A655D8F0}"/>
              </a:ext>
            </a:extLst>
          </p:cNvPr>
          <p:cNvSpPr/>
          <p:nvPr/>
        </p:nvSpPr>
        <p:spPr>
          <a:xfrm>
            <a:off x="3850385" y="2716037"/>
            <a:ext cx="255659" cy="163645"/>
          </a:xfrm>
          <a:prstGeom prst="roundRect">
            <a:avLst>
              <a:gd name="adj" fmla="val 13618"/>
            </a:avLst>
          </a:prstGeom>
          <a:solidFill>
            <a:schemeClr val="accent3">
              <a:lumMod val="20000"/>
              <a:lumOff val="80000"/>
            </a:schemeClr>
          </a:solidFill>
          <a:ln w="19050" cap="flat" cmpd="sng" algn="ctr">
            <a:solidFill>
              <a:schemeClr val="tx1"/>
            </a:solidFill>
            <a:prstDash val="solid"/>
            <a:miter lim="800000"/>
          </a:ln>
          <a:effectLst/>
        </p:spPr>
        <p:txBody>
          <a:bodyPr lIns="24163" tIns="24163" rIns="24163" bIns="24163" rtlCol="0" anchor="ctr"/>
          <a:lstStyle/>
          <a:p>
            <a:pPr algn="ctr" defTabSz="613688">
              <a:defRPr/>
            </a:pPr>
            <a:r>
              <a:rPr lang="en-US" sz="1342" b="1" kern="0" dirty="0">
                <a:latin typeface="Corbel" panose="020B0503020204020204" pitchFamily="34" charset="0"/>
              </a:rPr>
              <a:t>&lt;&lt;</a:t>
            </a:r>
          </a:p>
        </p:txBody>
      </p:sp>
      <p:sp>
        <p:nvSpPr>
          <p:cNvPr id="771" name="TextBox 770">
            <a:extLst>
              <a:ext uri="{FF2B5EF4-FFF2-40B4-BE49-F238E27FC236}">
                <a16:creationId xmlns:a16="http://schemas.microsoft.com/office/drawing/2014/main" id="{C869B5FE-BFF2-5944-8201-2F0B341E9D49}"/>
              </a:ext>
            </a:extLst>
          </p:cNvPr>
          <p:cNvSpPr txBox="1"/>
          <p:nvPr/>
        </p:nvSpPr>
        <p:spPr>
          <a:xfrm>
            <a:off x="3777229" y="1774928"/>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match</a:t>
            </a:r>
          </a:p>
        </p:txBody>
      </p:sp>
      <p:cxnSp>
        <p:nvCxnSpPr>
          <p:cNvPr id="772" name="Straight Arrow Connector 771">
            <a:extLst>
              <a:ext uri="{FF2B5EF4-FFF2-40B4-BE49-F238E27FC236}">
                <a16:creationId xmlns:a16="http://schemas.microsoft.com/office/drawing/2014/main" id="{5F78075F-8ADE-FD4C-A0A6-8F247DCC962B}"/>
              </a:ext>
            </a:extLst>
          </p:cNvPr>
          <p:cNvCxnSpPr>
            <a:cxnSpLocks/>
          </p:cNvCxnSpPr>
          <p:nvPr/>
        </p:nvCxnSpPr>
        <p:spPr>
          <a:xfrm>
            <a:off x="5041208" y="1763360"/>
            <a:ext cx="0" cy="158187"/>
          </a:xfrm>
          <a:prstGeom prst="straightConnector1">
            <a:avLst/>
          </a:prstGeom>
          <a:noFill/>
          <a:ln w="12700" cap="flat" cmpd="sng" algn="ctr">
            <a:solidFill>
              <a:schemeClr val="tx1"/>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72EA8FC8-B5CE-DD41-9C85-38A8A4F386EE}"/>
              </a:ext>
            </a:extLst>
          </p:cNvPr>
          <p:cNvCxnSpPr>
            <a:cxnSpLocks/>
          </p:cNvCxnSpPr>
          <p:nvPr/>
        </p:nvCxnSpPr>
        <p:spPr>
          <a:xfrm flipH="1" flipV="1">
            <a:off x="5134455" y="1763359"/>
            <a:ext cx="155" cy="160188"/>
          </a:xfrm>
          <a:prstGeom prst="straightConnector1">
            <a:avLst/>
          </a:prstGeom>
          <a:noFill/>
          <a:ln w="12700" cap="flat" cmpd="sng" algn="ctr">
            <a:solidFill>
              <a:schemeClr val="tx1"/>
            </a:solidFill>
            <a:prstDash val="solid"/>
            <a:miter lim="800000"/>
            <a:tailEnd type="triangle"/>
          </a:ln>
          <a:effectLst/>
        </p:spPr>
      </p:cxnSp>
      <p:sp>
        <p:nvSpPr>
          <p:cNvPr id="774" name="TextBox 773">
            <a:extLst>
              <a:ext uri="{FF2B5EF4-FFF2-40B4-BE49-F238E27FC236}">
                <a16:creationId xmlns:a16="http://schemas.microsoft.com/office/drawing/2014/main" id="{89146582-E0FF-7146-9C12-34DAC441EADA}"/>
              </a:ext>
            </a:extLst>
          </p:cNvPr>
          <p:cNvSpPr txBox="1"/>
          <p:nvPr/>
        </p:nvSpPr>
        <p:spPr>
          <a:xfrm>
            <a:off x="5578432" y="2162081"/>
            <a:ext cx="683064" cy="505395"/>
          </a:xfrm>
          <a:prstGeom prst="rect">
            <a:avLst/>
          </a:prstGeom>
          <a:noFill/>
          <a:ln>
            <a:noFill/>
          </a:ln>
        </p:spPr>
        <p:txBody>
          <a:bodyPr wrap="square" rtlCol="0">
            <a:spAutoFit/>
          </a:bodyPr>
          <a:lstStyle/>
          <a:p>
            <a:pPr algn="r"/>
            <a:r>
              <a:rPr lang="en-US" sz="1342" b="1" i="1" dirty="0">
                <a:latin typeface="Corbel" panose="020B0503020204020204" pitchFamily="34" charset="0"/>
              </a:rPr>
              <a:t>CIGAR</a:t>
            </a:r>
          </a:p>
          <a:p>
            <a:pPr algn="ctr"/>
            <a:r>
              <a:rPr lang="en-US" sz="1342" b="1" i="1" dirty="0">
                <a:latin typeface="Corbel" panose="020B0503020204020204" pitchFamily="34" charset="0"/>
              </a:rPr>
              <a:t>out</a:t>
            </a:r>
          </a:p>
        </p:txBody>
      </p:sp>
      <p:cxnSp>
        <p:nvCxnSpPr>
          <p:cNvPr id="775" name="Straight Arrow Connector 774">
            <a:extLst>
              <a:ext uri="{FF2B5EF4-FFF2-40B4-BE49-F238E27FC236}">
                <a16:creationId xmlns:a16="http://schemas.microsoft.com/office/drawing/2014/main" id="{A61581F4-CFBD-564F-8387-EC82DCE942B7}"/>
              </a:ext>
            </a:extLst>
          </p:cNvPr>
          <p:cNvCxnSpPr>
            <a:cxnSpLocks/>
          </p:cNvCxnSpPr>
          <p:nvPr/>
        </p:nvCxnSpPr>
        <p:spPr>
          <a:xfrm>
            <a:off x="6231122" y="2881025"/>
            <a:ext cx="265788" cy="0"/>
          </a:xfrm>
          <a:prstGeom prst="straightConnector1">
            <a:avLst/>
          </a:prstGeom>
          <a:noFill/>
          <a:ln w="25400" cap="flat" cmpd="sng" algn="ctr">
            <a:solidFill>
              <a:schemeClr val="tx1"/>
            </a:solidFill>
            <a:prstDash val="solid"/>
            <a:miter lim="800000"/>
            <a:tailEnd type="triangle"/>
          </a:ln>
          <a:effectLst/>
        </p:spPr>
      </p:cxnSp>
      <p:sp>
        <p:nvSpPr>
          <p:cNvPr id="776" name="Triangle 775">
            <a:extLst>
              <a:ext uri="{FF2B5EF4-FFF2-40B4-BE49-F238E27FC236}">
                <a16:creationId xmlns:a16="http://schemas.microsoft.com/office/drawing/2014/main" id="{29719223-0259-EE4F-B906-E85C6E9945E9}"/>
              </a:ext>
            </a:extLst>
          </p:cNvPr>
          <p:cNvSpPr/>
          <p:nvPr/>
        </p:nvSpPr>
        <p:spPr>
          <a:xfrm rot="5400000">
            <a:off x="6471959"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777" name="Group 776">
            <a:extLst>
              <a:ext uri="{FF2B5EF4-FFF2-40B4-BE49-F238E27FC236}">
                <a16:creationId xmlns:a16="http://schemas.microsoft.com/office/drawing/2014/main" id="{B31C5A53-2E89-9849-836D-B6460548C641}"/>
              </a:ext>
            </a:extLst>
          </p:cNvPr>
          <p:cNvGrpSpPr/>
          <p:nvPr/>
        </p:nvGrpSpPr>
        <p:grpSpPr>
          <a:xfrm>
            <a:off x="1889997" y="1519890"/>
            <a:ext cx="489309" cy="1545553"/>
            <a:chOff x="8731842" y="10098736"/>
            <a:chExt cx="729028" cy="2688281"/>
          </a:xfrm>
        </p:grpSpPr>
        <p:sp>
          <p:nvSpPr>
            <p:cNvPr id="778" name="Trapezoid 777">
              <a:extLst>
                <a:ext uri="{FF2B5EF4-FFF2-40B4-BE49-F238E27FC236}">
                  <a16:creationId xmlns:a16="http://schemas.microsoft.com/office/drawing/2014/main" id="{259DD956-9B91-574B-A373-D3A9346206D1}"/>
                </a:ext>
              </a:extLst>
            </p:cNvPr>
            <p:cNvSpPr/>
            <p:nvPr/>
          </p:nvSpPr>
          <p:spPr>
            <a:xfrm rot="5400000">
              <a:off x="7781130" y="11107277"/>
              <a:ext cx="2688281" cy="671199"/>
            </a:xfrm>
            <a:prstGeom prst="trapezoid">
              <a:avLst>
                <a:gd name="adj" fmla="val 5914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779" name="TextBox 778">
              <a:extLst>
                <a:ext uri="{FF2B5EF4-FFF2-40B4-BE49-F238E27FC236}">
                  <a16:creationId xmlns:a16="http://schemas.microsoft.com/office/drawing/2014/main" id="{B285317B-9BC4-8646-A141-ED56483B50B7}"/>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780" name="Elbow Connector 779">
            <a:extLst>
              <a:ext uri="{FF2B5EF4-FFF2-40B4-BE49-F238E27FC236}">
                <a16:creationId xmlns:a16="http://schemas.microsoft.com/office/drawing/2014/main" id="{8D286E7E-98AD-BE41-B76F-9E35C59A74A5}"/>
              </a:ext>
            </a:extLst>
          </p:cNvPr>
          <p:cNvCxnSpPr>
            <a:cxnSpLocks/>
          </p:cNvCxnSpPr>
          <p:nvPr/>
        </p:nvCxnSpPr>
        <p:spPr>
          <a:xfrm rot="5400000" flipH="1" flipV="1">
            <a:off x="831218" y="2605058"/>
            <a:ext cx="1933000" cy="265788"/>
          </a:xfrm>
          <a:prstGeom prst="bentConnector3">
            <a:avLst>
              <a:gd name="adj1" fmla="val 1000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Elbow Connector 780">
            <a:extLst>
              <a:ext uri="{FF2B5EF4-FFF2-40B4-BE49-F238E27FC236}">
                <a16:creationId xmlns:a16="http://schemas.microsoft.com/office/drawing/2014/main" id="{7332CE61-4A22-3A46-B934-67163B8D1C89}"/>
              </a:ext>
            </a:extLst>
          </p:cNvPr>
          <p:cNvCxnSpPr>
            <a:cxnSpLocks/>
          </p:cNvCxnSpPr>
          <p:nvPr/>
        </p:nvCxnSpPr>
        <p:spPr>
          <a:xfrm rot="5400000" flipH="1" flipV="1">
            <a:off x="1196789" y="2648502"/>
            <a:ext cx="1292694" cy="144975"/>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Elbow Connector 781">
            <a:extLst>
              <a:ext uri="{FF2B5EF4-FFF2-40B4-BE49-F238E27FC236}">
                <a16:creationId xmlns:a16="http://schemas.microsoft.com/office/drawing/2014/main" id="{96636239-8FBA-6B40-9665-3BA73212FADA}"/>
              </a:ext>
            </a:extLst>
          </p:cNvPr>
          <p:cNvCxnSpPr>
            <a:cxnSpLocks/>
          </p:cNvCxnSpPr>
          <p:nvPr/>
        </p:nvCxnSpPr>
        <p:spPr>
          <a:xfrm>
            <a:off x="1762443" y="3371805"/>
            <a:ext cx="1260000" cy="579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Elbow Connector 782">
            <a:extLst>
              <a:ext uri="{FF2B5EF4-FFF2-40B4-BE49-F238E27FC236}">
                <a16:creationId xmlns:a16="http://schemas.microsoft.com/office/drawing/2014/main" id="{4437FB6E-2015-094C-B0FF-4CB6DDA4A1A0}"/>
              </a:ext>
            </a:extLst>
          </p:cNvPr>
          <p:cNvCxnSpPr>
            <a:cxnSpLocks/>
          </p:cNvCxnSpPr>
          <p:nvPr/>
        </p:nvCxnSpPr>
        <p:spPr>
          <a:xfrm rot="5400000" flipH="1" flipV="1">
            <a:off x="1675290" y="2938191"/>
            <a:ext cx="432000" cy="108000"/>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Elbow Connector 783">
            <a:extLst>
              <a:ext uri="{FF2B5EF4-FFF2-40B4-BE49-F238E27FC236}">
                <a16:creationId xmlns:a16="http://schemas.microsoft.com/office/drawing/2014/main" id="{5C4A6F29-4023-CD4A-8FB8-77EE31E7145C}"/>
              </a:ext>
            </a:extLst>
          </p:cNvPr>
          <p:cNvCxnSpPr>
            <a:cxnSpLocks/>
          </p:cNvCxnSpPr>
          <p:nvPr/>
        </p:nvCxnSpPr>
        <p:spPr>
          <a:xfrm>
            <a:off x="1833006" y="3200756"/>
            <a:ext cx="4276763" cy="7732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Arrow Connector 784">
            <a:extLst>
              <a:ext uri="{FF2B5EF4-FFF2-40B4-BE49-F238E27FC236}">
                <a16:creationId xmlns:a16="http://schemas.microsoft.com/office/drawing/2014/main" id="{DE8E61BA-FE2D-7D4E-BB84-3314284CF911}"/>
              </a:ext>
            </a:extLst>
          </p:cNvPr>
          <p:cNvCxnSpPr>
            <a:cxnSpLocks/>
          </p:cNvCxnSpPr>
          <p:nvPr/>
        </p:nvCxnSpPr>
        <p:spPr>
          <a:xfrm>
            <a:off x="3018050" y="2285479"/>
            <a:ext cx="1548920" cy="0"/>
          </a:xfrm>
          <a:prstGeom prst="straightConnector1">
            <a:avLst/>
          </a:prstGeom>
          <a:noFill/>
          <a:ln w="28575" cap="flat" cmpd="sng" algn="ctr">
            <a:solidFill>
              <a:schemeClr val="tx1"/>
            </a:solidFill>
            <a:prstDash val="solid"/>
            <a:miter lim="800000"/>
            <a:tailEnd type="triangle"/>
          </a:ln>
          <a:effectLst/>
        </p:spPr>
      </p:cxnSp>
      <p:sp>
        <p:nvSpPr>
          <p:cNvPr id="786" name="TextBox 785">
            <a:extLst>
              <a:ext uri="{FF2B5EF4-FFF2-40B4-BE49-F238E27FC236}">
                <a16:creationId xmlns:a16="http://schemas.microsoft.com/office/drawing/2014/main" id="{C0782D26-D04B-7240-9E78-4AD36E5917E9}"/>
              </a:ext>
            </a:extLst>
          </p:cNvPr>
          <p:cNvSpPr txBox="1"/>
          <p:nvPr/>
        </p:nvSpPr>
        <p:spPr>
          <a:xfrm>
            <a:off x="2398772" y="2164755"/>
            <a:ext cx="740488" cy="278089"/>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787" name="Straight Connector 786">
            <a:extLst>
              <a:ext uri="{FF2B5EF4-FFF2-40B4-BE49-F238E27FC236}">
                <a16:creationId xmlns:a16="http://schemas.microsoft.com/office/drawing/2014/main" id="{E1A6C8F7-0E17-794C-B694-7DA64D081DA3}"/>
              </a:ext>
            </a:extLst>
          </p:cNvPr>
          <p:cNvCxnSpPr>
            <a:cxnSpLocks/>
          </p:cNvCxnSpPr>
          <p:nvPr/>
        </p:nvCxnSpPr>
        <p:spPr>
          <a:xfrm flipV="1">
            <a:off x="2568356" y="2343040"/>
            <a:ext cx="210863" cy="183833"/>
          </a:xfrm>
          <a:prstGeom prst="line">
            <a:avLst/>
          </a:prstGeom>
          <a:noFill/>
          <a:ln w="25400" cap="flat" cmpd="sng" algn="ctr">
            <a:solidFill>
              <a:schemeClr val="tx1"/>
            </a:solidFill>
            <a:prstDash val="solid"/>
            <a:miter lim="800000"/>
          </a:ln>
          <a:effectLst/>
        </p:spPr>
      </p:cxnSp>
      <p:sp>
        <p:nvSpPr>
          <p:cNvPr id="788" name="TextBox 787">
            <a:extLst>
              <a:ext uri="{FF2B5EF4-FFF2-40B4-BE49-F238E27FC236}">
                <a16:creationId xmlns:a16="http://schemas.microsoft.com/office/drawing/2014/main" id="{E8E4F495-7230-184F-9121-E1F68C29A4E2}"/>
              </a:ext>
            </a:extLst>
          </p:cNvPr>
          <p:cNvSpPr txBox="1"/>
          <p:nvPr/>
        </p:nvSpPr>
        <p:spPr>
          <a:xfrm>
            <a:off x="3704642" y="2050408"/>
            <a:ext cx="844029"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insertion</a:t>
            </a:r>
          </a:p>
        </p:txBody>
      </p:sp>
      <p:sp>
        <p:nvSpPr>
          <p:cNvPr id="789" name="TextBox 788">
            <a:extLst>
              <a:ext uri="{FF2B5EF4-FFF2-40B4-BE49-F238E27FC236}">
                <a16:creationId xmlns:a16="http://schemas.microsoft.com/office/drawing/2014/main" id="{DBE06A68-1360-B040-AE34-6F0C19F56895}"/>
              </a:ext>
            </a:extLst>
          </p:cNvPr>
          <p:cNvSpPr txBox="1"/>
          <p:nvPr/>
        </p:nvSpPr>
        <p:spPr>
          <a:xfrm>
            <a:off x="3777229" y="2310187"/>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deletion</a:t>
            </a:r>
          </a:p>
        </p:txBody>
      </p:sp>
      <p:sp>
        <p:nvSpPr>
          <p:cNvPr id="790" name="TextBox 789">
            <a:extLst>
              <a:ext uri="{FF2B5EF4-FFF2-40B4-BE49-F238E27FC236}">
                <a16:creationId xmlns:a16="http://schemas.microsoft.com/office/drawing/2014/main" id="{41281511-09CA-C84B-B412-C7457DE38B8F}"/>
              </a:ext>
            </a:extLst>
          </p:cNvPr>
          <p:cNvSpPr txBox="1"/>
          <p:nvPr/>
        </p:nvSpPr>
        <p:spPr>
          <a:xfrm>
            <a:off x="3777229" y="2577030"/>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subs</a:t>
            </a:r>
          </a:p>
        </p:txBody>
      </p:sp>
      <p:cxnSp>
        <p:nvCxnSpPr>
          <p:cNvPr id="791" name="Straight Arrow Connector 790">
            <a:extLst>
              <a:ext uri="{FF2B5EF4-FFF2-40B4-BE49-F238E27FC236}">
                <a16:creationId xmlns:a16="http://schemas.microsoft.com/office/drawing/2014/main" id="{F39516B6-B12A-7D42-93C6-DDA250EAD8BA}"/>
              </a:ext>
            </a:extLst>
          </p:cNvPr>
          <p:cNvCxnSpPr>
            <a:cxnSpLocks/>
          </p:cNvCxnSpPr>
          <p:nvPr/>
        </p:nvCxnSpPr>
        <p:spPr>
          <a:xfrm flipV="1">
            <a:off x="6218760" y="1877894"/>
            <a:ext cx="265788" cy="247"/>
          </a:xfrm>
          <a:prstGeom prst="straightConnector1">
            <a:avLst/>
          </a:prstGeom>
          <a:noFill/>
          <a:ln w="25400" cap="flat" cmpd="sng" algn="ctr">
            <a:solidFill>
              <a:schemeClr val="tx1"/>
            </a:solidFill>
            <a:prstDash val="solid"/>
            <a:miter lim="800000"/>
            <a:tailEnd type="triangle"/>
          </a:ln>
          <a:effectLst/>
        </p:spPr>
      </p:cxnSp>
      <p:cxnSp>
        <p:nvCxnSpPr>
          <p:cNvPr id="792" name="Straight Connector 791">
            <a:extLst>
              <a:ext uri="{FF2B5EF4-FFF2-40B4-BE49-F238E27FC236}">
                <a16:creationId xmlns:a16="http://schemas.microsoft.com/office/drawing/2014/main" id="{44E6BFF3-EF67-B346-B7E6-269886FE3C78}"/>
              </a:ext>
            </a:extLst>
          </p:cNvPr>
          <p:cNvCxnSpPr>
            <a:cxnSpLocks/>
          </p:cNvCxnSpPr>
          <p:nvPr/>
        </p:nvCxnSpPr>
        <p:spPr>
          <a:xfrm flipH="1">
            <a:off x="5647955" y="2424496"/>
            <a:ext cx="564904" cy="0"/>
          </a:xfrm>
          <a:prstGeom prst="line">
            <a:avLst/>
          </a:prstGeom>
          <a:noFill/>
          <a:ln w="38100" cap="flat" cmpd="sng" algn="ctr">
            <a:solidFill>
              <a:schemeClr val="tx1"/>
            </a:solidFill>
            <a:prstDash val="solid"/>
            <a:miter lim="800000"/>
          </a:ln>
          <a:effectLst/>
        </p:spPr>
      </p:cxnSp>
      <p:cxnSp>
        <p:nvCxnSpPr>
          <p:cNvPr id="793" name="Straight Connector 792">
            <a:extLst>
              <a:ext uri="{FF2B5EF4-FFF2-40B4-BE49-F238E27FC236}">
                <a16:creationId xmlns:a16="http://schemas.microsoft.com/office/drawing/2014/main" id="{DA54B754-3B74-C242-A10B-BF686134AC1D}"/>
              </a:ext>
            </a:extLst>
          </p:cNvPr>
          <p:cNvCxnSpPr>
            <a:cxnSpLocks/>
          </p:cNvCxnSpPr>
          <p:nvPr/>
        </p:nvCxnSpPr>
        <p:spPr>
          <a:xfrm flipH="1" flipV="1">
            <a:off x="6228630" y="1880029"/>
            <a:ext cx="0" cy="558000"/>
          </a:xfrm>
          <a:prstGeom prst="line">
            <a:avLst/>
          </a:prstGeom>
          <a:noFill/>
          <a:ln w="25400" cap="flat" cmpd="sng" algn="ctr">
            <a:solidFill>
              <a:schemeClr val="tx1"/>
            </a:solidFill>
            <a:prstDash val="solid"/>
            <a:miter lim="800000"/>
          </a:ln>
          <a:effectLst/>
        </p:spPr>
      </p:cxnSp>
      <p:cxnSp>
        <p:nvCxnSpPr>
          <p:cNvPr id="794" name="Elbow Connector 793">
            <a:extLst>
              <a:ext uri="{FF2B5EF4-FFF2-40B4-BE49-F238E27FC236}">
                <a16:creationId xmlns:a16="http://schemas.microsoft.com/office/drawing/2014/main" id="{9D1D2090-8162-3D4D-A30B-6A0C62D6983A}"/>
              </a:ext>
            </a:extLst>
          </p:cNvPr>
          <p:cNvCxnSpPr>
            <a:cxnSpLocks/>
          </p:cNvCxnSpPr>
          <p:nvPr/>
        </p:nvCxnSpPr>
        <p:spPr>
          <a:xfrm flipH="1" flipV="1">
            <a:off x="2168653" y="1659171"/>
            <a:ext cx="5146612" cy="1183963"/>
          </a:xfrm>
          <a:prstGeom prst="bentConnector4">
            <a:avLst>
              <a:gd name="adj1" fmla="val -10722"/>
              <a:gd name="adj2" fmla="val 1178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DA92E638-D96D-B544-94D7-8B92839C34F0}"/>
              </a:ext>
            </a:extLst>
          </p:cNvPr>
          <p:cNvGrpSpPr/>
          <p:nvPr/>
        </p:nvGrpSpPr>
        <p:grpSpPr>
          <a:xfrm>
            <a:off x="3120106" y="1756090"/>
            <a:ext cx="740488" cy="340345"/>
            <a:chOff x="4885665" y="9917646"/>
            <a:chExt cx="1103262" cy="507084"/>
          </a:xfrm>
        </p:grpSpPr>
        <p:sp>
          <p:nvSpPr>
            <p:cNvPr id="796" name="TextBox 795">
              <a:extLst>
                <a:ext uri="{FF2B5EF4-FFF2-40B4-BE49-F238E27FC236}">
                  <a16:creationId xmlns:a16="http://schemas.microsoft.com/office/drawing/2014/main" id="{EF7B792D-9DE5-0249-9E6C-FE60B2F37D2D}"/>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797" name="Straight Connector 796">
              <a:extLst>
                <a:ext uri="{FF2B5EF4-FFF2-40B4-BE49-F238E27FC236}">
                  <a16:creationId xmlns:a16="http://schemas.microsoft.com/office/drawing/2014/main" id="{42192E1C-F445-3F49-866B-BD1B8B12E98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798" name="Group 797">
            <a:extLst>
              <a:ext uri="{FF2B5EF4-FFF2-40B4-BE49-F238E27FC236}">
                <a16:creationId xmlns:a16="http://schemas.microsoft.com/office/drawing/2014/main" id="{769E5367-C56A-2C4B-AFB4-D58BE1853899}"/>
              </a:ext>
            </a:extLst>
          </p:cNvPr>
          <p:cNvGrpSpPr/>
          <p:nvPr/>
        </p:nvGrpSpPr>
        <p:grpSpPr>
          <a:xfrm>
            <a:off x="3346719" y="2040556"/>
            <a:ext cx="740488" cy="340345"/>
            <a:chOff x="4885665" y="9917646"/>
            <a:chExt cx="1103262" cy="507084"/>
          </a:xfrm>
        </p:grpSpPr>
        <p:sp>
          <p:nvSpPr>
            <p:cNvPr id="799" name="TextBox 798">
              <a:extLst>
                <a:ext uri="{FF2B5EF4-FFF2-40B4-BE49-F238E27FC236}">
                  <a16:creationId xmlns:a16="http://schemas.microsoft.com/office/drawing/2014/main" id="{58C929D0-8BFC-9745-8488-B635734E927B}"/>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0" name="Straight Connector 799">
              <a:extLst>
                <a:ext uri="{FF2B5EF4-FFF2-40B4-BE49-F238E27FC236}">
                  <a16:creationId xmlns:a16="http://schemas.microsoft.com/office/drawing/2014/main" id="{16457AEA-85C2-304F-988E-00CA29CFEF9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1" name="Group 800">
            <a:extLst>
              <a:ext uri="{FF2B5EF4-FFF2-40B4-BE49-F238E27FC236}">
                <a16:creationId xmlns:a16="http://schemas.microsoft.com/office/drawing/2014/main" id="{E18125AF-714F-EC43-BC05-DB403A321AD4}"/>
              </a:ext>
            </a:extLst>
          </p:cNvPr>
          <p:cNvGrpSpPr/>
          <p:nvPr/>
        </p:nvGrpSpPr>
        <p:grpSpPr>
          <a:xfrm>
            <a:off x="3120106" y="2326787"/>
            <a:ext cx="740488" cy="340345"/>
            <a:chOff x="4885665" y="9917646"/>
            <a:chExt cx="1103262" cy="507084"/>
          </a:xfrm>
        </p:grpSpPr>
        <p:sp>
          <p:nvSpPr>
            <p:cNvPr id="802" name="TextBox 801">
              <a:extLst>
                <a:ext uri="{FF2B5EF4-FFF2-40B4-BE49-F238E27FC236}">
                  <a16:creationId xmlns:a16="http://schemas.microsoft.com/office/drawing/2014/main" id="{6987A492-1D5C-9942-8378-518A156C4BA4}"/>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3" name="Straight Connector 802">
              <a:extLst>
                <a:ext uri="{FF2B5EF4-FFF2-40B4-BE49-F238E27FC236}">
                  <a16:creationId xmlns:a16="http://schemas.microsoft.com/office/drawing/2014/main" id="{AA4AA63E-1122-A94A-8C06-8A0D3B27B6A7}"/>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4" name="Group 803">
            <a:extLst>
              <a:ext uri="{FF2B5EF4-FFF2-40B4-BE49-F238E27FC236}">
                <a16:creationId xmlns:a16="http://schemas.microsoft.com/office/drawing/2014/main" id="{DCAA5890-122D-654A-B049-63B75EE5BE27}"/>
              </a:ext>
            </a:extLst>
          </p:cNvPr>
          <p:cNvGrpSpPr/>
          <p:nvPr/>
        </p:nvGrpSpPr>
        <p:grpSpPr>
          <a:xfrm>
            <a:off x="3345967" y="2579389"/>
            <a:ext cx="740488" cy="340345"/>
            <a:chOff x="4885665" y="9917646"/>
            <a:chExt cx="1103262" cy="507084"/>
          </a:xfrm>
        </p:grpSpPr>
        <p:sp>
          <p:nvSpPr>
            <p:cNvPr id="805" name="TextBox 804">
              <a:extLst>
                <a:ext uri="{FF2B5EF4-FFF2-40B4-BE49-F238E27FC236}">
                  <a16:creationId xmlns:a16="http://schemas.microsoft.com/office/drawing/2014/main" id="{E6A93A2A-3997-BB40-8373-DF9EF198A99F}"/>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6" name="Straight Connector 805">
              <a:extLst>
                <a:ext uri="{FF2B5EF4-FFF2-40B4-BE49-F238E27FC236}">
                  <a16:creationId xmlns:a16="http://schemas.microsoft.com/office/drawing/2014/main" id="{381AFAB0-F232-B64D-BCFC-1D44D3B8993F}"/>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cxnSp>
        <p:nvCxnSpPr>
          <p:cNvPr id="809" name="Straight Connector 808">
            <a:extLst>
              <a:ext uri="{FF2B5EF4-FFF2-40B4-BE49-F238E27FC236}">
                <a16:creationId xmlns:a16="http://schemas.microsoft.com/office/drawing/2014/main" id="{144AD7CE-0CB9-F047-AACB-6642A1A43167}"/>
              </a:ext>
            </a:extLst>
          </p:cNvPr>
          <p:cNvCxnSpPr>
            <a:cxnSpLocks/>
          </p:cNvCxnSpPr>
          <p:nvPr/>
        </p:nvCxnSpPr>
        <p:spPr>
          <a:xfrm flipH="1">
            <a:off x="2479055" y="3611757"/>
            <a:ext cx="4479057" cy="92"/>
          </a:xfrm>
          <a:prstGeom prst="line">
            <a:avLst/>
          </a:prstGeom>
          <a:noFill/>
          <a:ln w="28575" cap="flat" cmpd="sng" algn="ctr">
            <a:solidFill>
              <a:schemeClr val="tx1"/>
            </a:solidFill>
            <a:prstDash val="solid"/>
            <a:miter lim="800000"/>
          </a:ln>
          <a:effectLst/>
        </p:spPr>
      </p:cxnSp>
      <p:sp>
        <p:nvSpPr>
          <p:cNvPr id="810" name="TextBox 809">
            <a:extLst>
              <a:ext uri="{FF2B5EF4-FFF2-40B4-BE49-F238E27FC236}">
                <a16:creationId xmlns:a16="http://schemas.microsoft.com/office/drawing/2014/main" id="{0059F2ED-43F8-594A-8F1A-0A2D9AEE7EDB}"/>
              </a:ext>
            </a:extLst>
          </p:cNvPr>
          <p:cNvSpPr txBox="1">
            <a:spLocks noChangeAspect="1"/>
          </p:cNvSpPr>
          <p:nvPr/>
        </p:nvSpPr>
        <p:spPr>
          <a:xfrm>
            <a:off x="1791120" y="1372652"/>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11" name="TextBox 810">
            <a:extLst>
              <a:ext uri="{FF2B5EF4-FFF2-40B4-BE49-F238E27FC236}">
                <a16:creationId xmlns:a16="http://schemas.microsoft.com/office/drawing/2014/main" id="{C9135D80-771F-7C43-AFB7-AEE99FEF10DD}"/>
              </a:ext>
            </a:extLst>
          </p:cNvPr>
          <p:cNvSpPr txBox="1">
            <a:spLocks noChangeAspect="1"/>
          </p:cNvSpPr>
          <p:nvPr/>
        </p:nvSpPr>
        <p:spPr>
          <a:xfrm>
            <a:off x="5482017" y="178279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12" name="Triangle 811">
            <a:extLst>
              <a:ext uri="{FF2B5EF4-FFF2-40B4-BE49-F238E27FC236}">
                <a16:creationId xmlns:a16="http://schemas.microsoft.com/office/drawing/2014/main" id="{5810D8AC-714C-244D-85A8-A3700A024A68}"/>
              </a:ext>
            </a:extLst>
          </p:cNvPr>
          <p:cNvSpPr/>
          <p:nvPr/>
        </p:nvSpPr>
        <p:spPr>
          <a:xfrm rot="5400000">
            <a:off x="4574405"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813" name="Elbow Connector 812">
            <a:extLst>
              <a:ext uri="{FF2B5EF4-FFF2-40B4-BE49-F238E27FC236}">
                <a16:creationId xmlns:a16="http://schemas.microsoft.com/office/drawing/2014/main" id="{24E0B3E8-DC63-9949-B7A2-D597FF9017EB}"/>
              </a:ext>
            </a:extLst>
          </p:cNvPr>
          <p:cNvCxnSpPr>
            <a:cxnSpLocks/>
          </p:cNvCxnSpPr>
          <p:nvPr/>
        </p:nvCxnSpPr>
        <p:spPr>
          <a:xfrm rot="5400000">
            <a:off x="348474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Elbow Connector 813">
            <a:extLst>
              <a:ext uri="{FF2B5EF4-FFF2-40B4-BE49-F238E27FC236}">
                <a16:creationId xmlns:a16="http://schemas.microsoft.com/office/drawing/2014/main" id="{72364EE0-32CE-FC4F-914F-CE0E08202C1B}"/>
              </a:ext>
            </a:extLst>
          </p:cNvPr>
          <p:cNvCxnSpPr>
            <a:cxnSpLocks/>
          </p:cNvCxnSpPr>
          <p:nvPr/>
        </p:nvCxnSpPr>
        <p:spPr>
          <a:xfrm rot="5400000">
            <a:off x="6362505" y="3418682"/>
            <a:ext cx="845688"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98278C39-E66B-2A45-9638-496C6637B7F3}"/>
              </a:ext>
            </a:extLst>
          </p:cNvPr>
          <p:cNvSpPr txBox="1"/>
          <p:nvPr/>
        </p:nvSpPr>
        <p:spPr>
          <a:xfrm>
            <a:off x="6493787" y="2527692"/>
            <a:ext cx="884758" cy="669477"/>
          </a:xfrm>
          <a:prstGeom prst="roundRect">
            <a:avLst>
              <a:gd name="adj" fmla="val 4956"/>
            </a:avLst>
          </a:prstGeom>
          <a:solidFill>
            <a:schemeClr val="bg1"/>
          </a:solidFill>
          <a:ln w="28575">
            <a:solidFill>
              <a:schemeClr val="tx1"/>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816" name="TextBox 815">
            <a:extLst>
              <a:ext uri="{FF2B5EF4-FFF2-40B4-BE49-F238E27FC236}">
                <a16:creationId xmlns:a16="http://schemas.microsoft.com/office/drawing/2014/main" id="{2193DECC-E67C-F44A-93E1-17BC68257E72}"/>
              </a:ext>
            </a:extLst>
          </p:cNvPr>
          <p:cNvSpPr txBox="1">
            <a:spLocks noChangeAspect="1"/>
          </p:cNvSpPr>
          <p:nvPr/>
        </p:nvSpPr>
        <p:spPr>
          <a:xfrm>
            <a:off x="7238516" y="234800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
        <p:nvSpPr>
          <p:cNvPr id="817" name="TextBox 816">
            <a:extLst>
              <a:ext uri="{FF2B5EF4-FFF2-40B4-BE49-F238E27FC236}">
                <a16:creationId xmlns:a16="http://schemas.microsoft.com/office/drawing/2014/main" id="{BF03D2D7-735A-724D-A3D8-C9B5149EC064}"/>
              </a:ext>
            </a:extLst>
          </p:cNvPr>
          <p:cNvSpPr txBox="1"/>
          <p:nvPr/>
        </p:nvSpPr>
        <p:spPr>
          <a:xfrm>
            <a:off x="4076231" y="3681774"/>
            <a:ext cx="1331456" cy="500419"/>
          </a:xfrm>
          <a:prstGeom prst="roundRect">
            <a:avLst>
              <a:gd name="adj" fmla="val 0"/>
            </a:avLst>
          </a:prstGeom>
          <a:noFill/>
          <a:ln>
            <a:noFill/>
          </a:ln>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cxnSp>
        <p:nvCxnSpPr>
          <p:cNvPr id="818" name="Straight Connector 817">
            <a:extLst>
              <a:ext uri="{FF2B5EF4-FFF2-40B4-BE49-F238E27FC236}">
                <a16:creationId xmlns:a16="http://schemas.microsoft.com/office/drawing/2014/main" id="{421EA3EA-C32E-6E4A-9A23-78291D91012A}"/>
              </a:ext>
            </a:extLst>
          </p:cNvPr>
          <p:cNvCxnSpPr>
            <a:cxnSpLocks/>
          </p:cNvCxnSpPr>
          <p:nvPr/>
        </p:nvCxnSpPr>
        <p:spPr>
          <a:xfrm flipV="1">
            <a:off x="6228630" y="2407482"/>
            <a:ext cx="0" cy="478800"/>
          </a:xfrm>
          <a:prstGeom prst="line">
            <a:avLst/>
          </a:prstGeom>
          <a:noFill/>
          <a:ln w="25400" cap="flat" cmpd="sng" algn="ctr">
            <a:solidFill>
              <a:schemeClr val="tx1"/>
            </a:solidFill>
            <a:prstDash val="solid"/>
            <a:miter lim="800000"/>
          </a:ln>
          <a:effectLst/>
        </p:spPr>
      </p:cxnSp>
      <p:sp>
        <p:nvSpPr>
          <p:cNvPr id="2" name="Title 1">
            <a:extLst>
              <a:ext uri="{FF2B5EF4-FFF2-40B4-BE49-F238E27FC236}">
                <a16:creationId xmlns:a16="http://schemas.microsoft.com/office/drawing/2014/main" id="{2A21F9FE-D2D1-2F45-BAE5-42DAD2A940A9}"/>
              </a:ext>
            </a:extLst>
          </p:cNvPr>
          <p:cNvSpPr>
            <a:spLocks noGrp="1"/>
          </p:cNvSpPr>
          <p:nvPr>
            <p:ph type="title"/>
          </p:nvPr>
        </p:nvSpPr>
        <p:spPr>
          <a:xfrm>
            <a:off x="366963" y="257434"/>
            <a:ext cx="8410073" cy="753467"/>
          </a:xfrm>
        </p:spPr>
        <p:txBody>
          <a:bodyPr>
            <a:normAutofit fontScale="90000"/>
          </a:bodyPr>
          <a:lstStyle/>
          <a:p>
            <a:r>
              <a:rPr lang="en-US" dirty="0"/>
              <a:t>GenASM-TB: Hardware Design</a:t>
            </a:r>
          </a:p>
        </p:txBody>
      </p:sp>
      <p:sp>
        <p:nvSpPr>
          <p:cNvPr id="3" name="Content Placeholder 2">
            <a:extLst>
              <a:ext uri="{FF2B5EF4-FFF2-40B4-BE49-F238E27FC236}">
                <a16:creationId xmlns:a16="http://schemas.microsoft.com/office/drawing/2014/main" id="{D9C16949-81DF-AE42-AD76-9FC4CA057DC8}"/>
              </a:ext>
            </a:extLst>
          </p:cNvPr>
          <p:cNvSpPr>
            <a:spLocks noGrp="1"/>
          </p:cNvSpPr>
          <p:nvPr>
            <p:ph idx="1"/>
          </p:nvPr>
        </p:nvSpPr>
        <p:spPr>
          <a:xfrm>
            <a:off x="366961" y="4451273"/>
            <a:ext cx="8410073" cy="2013829"/>
          </a:xfrm>
        </p:spPr>
        <p:txBody>
          <a:bodyPr>
            <a:noAutofit/>
          </a:bodyPr>
          <a:lstStyle/>
          <a:p>
            <a:pPr>
              <a:lnSpc>
                <a:spcPct val="100000"/>
              </a:lnSpc>
              <a:spcBef>
                <a:spcPts val="0"/>
              </a:spcBef>
              <a:spcAft>
                <a:spcPts val="300"/>
              </a:spcAft>
            </a:pPr>
            <a:r>
              <a:rPr lang="en-US" dirty="0">
                <a:solidFill>
                  <a:schemeClr val="tx1"/>
                </a:solidFill>
              </a:rPr>
              <a:t>Very simple logic: </a:t>
            </a:r>
          </a:p>
          <a:p>
            <a:pPr marL="454025" lvl="1" indent="0">
              <a:lnSpc>
                <a:spcPct val="100000"/>
              </a:lnSpc>
              <a:spcBef>
                <a:spcPts val="0"/>
              </a:spcBef>
              <a:spcAft>
                <a:spcPts val="0"/>
              </a:spcAft>
              <a:buNone/>
            </a:pPr>
            <a:r>
              <a:rPr lang="en-US" sz="2000" b="1" dirty="0">
                <a:solidFill>
                  <a:srgbClr val="FE6200"/>
                </a:solidFill>
                <a:latin typeface="Calibri" panose="020F0502020204030204" pitchFamily="34" charset="0"/>
              </a:rPr>
              <a:t>❶</a:t>
            </a:r>
            <a:r>
              <a:rPr lang="en-US" sz="2000" dirty="0">
                <a:solidFill>
                  <a:srgbClr val="FE6200"/>
                </a:solidFill>
              </a:rPr>
              <a:t>Reads the bitvectors </a:t>
            </a:r>
            <a:r>
              <a:rPr lang="en-US" sz="2000" dirty="0">
                <a:solidFill>
                  <a:schemeClr val="tx1"/>
                </a:solidFill>
              </a:rPr>
              <a:t>from one of the TB-SRAMs using the computed address </a:t>
            </a:r>
          </a:p>
          <a:p>
            <a:pPr marL="454025" lvl="1" indent="0">
              <a:lnSpc>
                <a:spcPct val="100000"/>
              </a:lnSpc>
              <a:spcBef>
                <a:spcPts val="0"/>
              </a:spcBef>
              <a:spcAft>
                <a:spcPts val="0"/>
              </a:spcAft>
              <a:buNone/>
            </a:pPr>
            <a:r>
              <a:rPr lang="en-US" sz="2000" b="1" dirty="0">
                <a:solidFill>
                  <a:srgbClr val="00B050"/>
                </a:solidFill>
                <a:latin typeface="Calibri" panose="020F0502020204030204" pitchFamily="34" charset="0"/>
              </a:rPr>
              <a:t>❷</a:t>
            </a:r>
            <a:r>
              <a:rPr lang="en-US" sz="2000" dirty="0">
                <a:solidFill>
                  <a:srgbClr val="00B050"/>
                </a:solidFill>
              </a:rPr>
              <a:t>Performs the required bitwise comparisons </a:t>
            </a:r>
            <a:r>
              <a:rPr lang="en-US" sz="2000" dirty="0">
                <a:solidFill>
                  <a:schemeClr val="tx1"/>
                </a:solidFill>
              </a:rPr>
              <a:t>to find the traceback output for the current position</a:t>
            </a:r>
          </a:p>
          <a:p>
            <a:pPr marL="454025" lvl="1" indent="0">
              <a:lnSpc>
                <a:spcPct val="100000"/>
              </a:lnSpc>
              <a:spcBef>
                <a:spcPts val="0"/>
              </a:spcBef>
              <a:spcAft>
                <a:spcPts val="0"/>
              </a:spcAft>
              <a:buNone/>
            </a:pPr>
            <a:r>
              <a:rPr lang="en-US" sz="2000" b="1" dirty="0">
                <a:solidFill>
                  <a:srgbClr val="0070C0"/>
                </a:solidFill>
              </a:rPr>
              <a:t>❸</a:t>
            </a:r>
            <a:r>
              <a:rPr lang="en-US" sz="2000" dirty="0">
                <a:solidFill>
                  <a:srgbClr val="1F8DD3"/>
                </a:solidFill>
              </a:rPr>
              <a:t>Computes the next TB-SRAM address </a:t>
            </a:r>
            <a:r>
              <a:rPr lang="en-US" sz="2000" dirty="0">
                <a:solidFill>
                  <a:schemeClr val="tx1"/>
                </a:solidFill>
              </a:rPr>
              <a:t>to read the new set of bitvectors</a:t>
            </a:r>
          </a:p>
          <a:p>
            <a:pPr marL="454025" lvl="1" indent="0">
              <a:lnSpc>
                <a:spcPct val="100000"/>
              </a:lnSpc>
              <a:spcBef>
                <a:spcPts val="0"/>
              </a:spcBef>
              <a:spcAft>
                <a:spcPts val="0"/>
              </a:spcAft>
              <a:buNone/>
            </a:pPr>
            <a:endParaRPr lang="en-US" sz="2000" dirty="0"/>
          </a:p>
        </p:txBody>
      </p:sp>
      <p:sp>
        <p:nvSpPr>
          <p:cNvPr id="9" name="Slide Number Placeholder 8">
            <a:extLst>
              <a:ext uri="{FF2B5EF4-FFF2-40B4-BE49-F238E27FC236}">
                <a16:creationId xmlns:a16="http://schemas.microsoft.com/office/drawing/2014/main" id="{4ADC880C-7F82-9E41-871E-89B70A6CD4ED}"/>
              </a:ext>
            </a:extLst>
          </p:cNvPr>
          <p:cNvSpPr>
            <a:spLocks noGrp="1"/>
          </p:cNvSpPr>
          <p:nvPr>
            <p:ph type="sldNum" sz="quarter" idx="10"/>
          </p:nvPr>
        </p:nvSpPr>
        <p:spPr/>
        <p:txBody>
          <a:bodyPr/>
          <a:lstStyle/>
          <a:p>
            <a:fld id="{BE67019E-6B59-9444-A8F8-0CFAB6B6981D}" type="slidenum">
              <a:rPr lang="en-US" smtClean="0"/>
              <a:pPr/>
              <a:t>40</a:t>
            </a:fld>
            <a:endParaRPr lang="en-US" dirty="0"/>
          </a:p>
        </p:txBody>
      </p:sp>
      <p:cxnSp>
        <p:nvCxnSpPr>
          <p:cNvPr id="563" name="Elbow Connector 562">
            <a:extLst>
              <a:ext uri="{FF2B5EF4-FFF2-40B4-BE49-F238E27FC236}">
                <a16:creationId xmlns:a16="http://schemas.microsoft.com/office/drawing/2014/main" id="{0B82A8C2-74C0-F943-B650-18CBE6154000}"/>
              </a:ext>
            </a:extLst>
          </p:cNvPr>
          <p:cNvCxnSpPr>
            <a:cxnSpLocks/>
          </p:cNvCxnSpPr>
          <p:nvPr/>
        </p:nvCxnSpPr>
        <p:spPr>
          <a:xfrm rot="5400000">
            <a:off x="210318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E5334EE5-BBF6-EB40-ADF3-E758C18E8684}"/>
              </a:ext>
            </a:extLst>
          </p:cNvPr>
          <p:cNvSpPr txBox="1"/>
          <p:nvPr/>
        </p:nvSpPr>
        <p:spPr>
          <a:xfrm>
            <a:off x="4584658" y="1931079"/>
            <a:ext cx="1068719" cy="988647"/>
          </a:xfrm>
          <a:prstGeom prst="roundRect">
            <a:avLst>
              <a:gd name="adj" fmla="val 6208"/>
            </a:avLst>
          </a:prstGeom>
          <a:solidFill>
            <a:schemeClr val="bg1"/>
          </a:solidFill>
          <a:ln w="28575">
            <a:solidFill>
              <a:srgbClr val="00B050"/>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565" name="TextBox 564">
            <a:extLst>
              <a:ext uri="{FF2B5EF4-FFF2-40B4-BE49-F238E27FC236}">
                <a16:creationId xmlns:a16="http://schemas.microsoft.com/office/drawing/2014/main" id="{1E0AAD06-BCC3-6343-A374-CBD99B79E884}"/>
              </a:ext>
            </a:extLst>
          </p:cNvPr>
          <p:cNvSpPr txBox="1"/>
          <p:nvPr/>
        </p:nvSpPr>
        <p:spPr>
          <a:xfrm>
            <a:off x="6483924"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566" name="TextBox 565">
            <a:extLst>
              <a:ext uri="{FF2B5EF4-FFF2-40B4-BE49-F238E27FC236}">
                <a16:creationId xmlns:a16="http://schemas.microsoft.com/office/drawing/2014/main" id="{3FA9E386-0DD1-6F4F-ADAE-9A15D42B3E58}"/>
              </a:ext>
            </a:extLst>
          </p:cNvPr>
          <p:cNvSpPr txBox="1"/>
          <p:nvPr/>
        </p:nvSpPr>
        <p:spPr>
          <a:xfrm>
            <a:off x="4586372"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567" name="Straight Connector 566">
            <a:extLst>
              <a:ext uri="{FF2B5EF4-FFF2-40B4-BE49-F238E27FC236}">
                <a16:creationId xmlns:a16="http://schemas.microsoft.com/office/drawing/2014/main" id="{A08A14DE-2049-7E4F-8C82-CEC0BEBD9F46}"/>
              </a:ext>
            </a:extLst>
          </p:cNvPr>
          <p:cNvCxnSpPr>
            <a:cxnSpLocks/>
          </p:cNvCxnSpPr>
          <p:nvPr/>
        </p:nvCxnSpPr>
        <p:spPr>
          <a:xfrm flipH="1">
            <a:off x="2372573" y="2426836"/>
            <a:ext cx="648961" cy="0"/>
          </a:xfrm>
          <a:prstGeom prst="line">
            <a:avLst/>
          </a:prstGeom>
          <a:noFill/>
          <a:ln w="38100" cap="flat" cmpd="sng" algn="ctr">
            <a:solidFill>
              <a:srgbClr val="FE6200"/>
            </a:solidFill>
            <a:prstDash val="solid"/>
            <a:miter lim="800000"/>
          </a:ln>
          <a:effectLst/>
        </p:spPr>
      </p:cxnSp>
      <p:cxnSp>
        <p:nvCxnSpPr>
          <p:cNvPr id="568" name="Straight Connector 567">
            <a:extLst>
              <a:ext uri="{FF2B5EF4-FFF2-40B4-BE49-F238E27FC236}">
                <a16:creationId xmlns:a16="http://schemas.microsoft.com/office/drawing/2014/main" id="{CCFB98FF-DF4C-104A-A206-2AE0834543DD}"/>
              </a:ext>
            </a:extLst>
          </p:cNvPr>
          <p:cNvCxnSpPr>
            <a:cxnSpLocks/>
          </p:cNvCxnSpPr>
          <p:nvPr/>
        </p:nvCxnSpPr>
        <p:spPr>
          <a:xfrm flipV="1">
            <a:off x="3025494" y="2009160"/>
            <a:ext cx="0" cy="813058"/>
          </a:xfrm>
          <a:prstGeom prst="line">
            <a:avLst/>
          </a:prstGeom>
          <a:noFill/>
          <a:ln w="38100" cap="flat" cmpd="sng" algn="ctr">
            <a:solidFill>
              <a:srgbClr val="00B050"/>
            </a:solidFill>
            <a:prstDash val="solid"/>
            <a:miter lim="800000"/>
          </a:ln>
          <a:effectLst/>
        </p:spPr>
      </p:cxnSp>
      <p:cxnSp>
        <p:nvCxnSpPr>
          <p:cNvPr id="569" name="Straight Arrow Connector 568">
            <a:extLst>
              <a:ext uri="{FF2B5EF4-FFF2-40B4-BE49-F238E27FC236}">
                <a16:creationId xmlns:a16="http://schemas.microsoft.com/office/drawing/2014/main" id="{CDC9AF70-BDA4-D74B-AB7B-5F9CB52CC166}"/>
              </a:ext>
            </a:extLst>
          </p:cNvPr>
          <p:cNvCxnSpPr>
            <a:cxnSpLocks/>
          </p:cNvCxnSpPr>
          <p:nvPr/>
        </p:nvCxnSpPr>
        <p:spPr>
          <a:xfrm>
            <a:off x="3021533" y="2012147"/>
            <a:ext cx="1548920" cy="0"/>
          </a:xfrm>
          <a:prstGeom prst="straightConnector1">
            <a:avLst/>
          </a:prstGeom>
          <a:noFill/>
          <a:ln w="28575" cap="flat" cmpd="sng" algn="ctr">
            <a:solidFill>
              <a:srgbClr val="00B050"/>
            </a:solidFill>
            <a:prstDash val="solid"/>
            <a:miter lim="800000"/>
            <a:tailEnd type="triangle"/>
          </a:ln>
          <a:effectLst/>
        </p:spPr>
      </p:cxnSp>
      <p:cxnSp>
        <p:nvCxnSpPr>
          <p:cNvPr id="570" name="Straight Arrow Connector 569">
            <a:extLst>
              <a:ext uri="{FF2B5EF4-FFF2-40B4-BE49-F238E27FC236}">
                <a16:creationId xmlns:a16="http://schemas.microsoft.com/office/drawing/2014/main" id="{FB7058E2-454F-2548-867A-2559B42DB0E0}"/>
              </a:ext>
            </a:extLst>
          </p:cNvPr>
          <p:cNvCxnSpPr>
            <a:cxnSpLocks/>
          </p:cNvCxnSpPr>
          <p:nvPr/>
        </p:nvCxnSpPr>
        <p:spPr>
          <a:xfrm>
            <a:off x="3021534" y="2819553"/>
            <a:ext cx="1546983" cy="0"/>
          </a:xfrm>
          <a:prstGeom prst="straightConnector1">
            <a:avLst/>
          </a:prstGeom>
          <a:noFill/>
          <a:ln w="28575" cap="flat" cmpd="sng" algn="ctr">
            <a:solidFill>
              <a:srgbClr val="00B050"/>
            </a:solidFill>
            <a:prstDash val="solid"/>
            <a:miter lim="800000"/>
            <a:tailEnd type="triangle"/>
          </a:ln>
          <a:effectLst/>
        </p:spPr>
      </p:cxnSp>
      <p:cxnSp>
        <p:nvCxnSpPr>
          <p:cNvPr id="571" name="Straight Arrow Connector 570">
            <a:extLst>
              <a:ext uri="{FF2B5EF4-FFF2-40B4-BE49-F238E27FC236}">
                <a16:creationId xmlns:a16="http://schemas.microsoft.com/office/drawing/2014/main" id="{861664B2-DB72-5347-A843-42F2E33593D4}"/>
              </a:ext>
            </a:extLst>
          </p:cNvPr>
          <p:cNvCxnSpPr>
            <a:cxnSpLocks/>
          </p:cNvCxnSpPr>
          <p:nvPr/>
        </p:nvCxnSpPr>
        <p:spPr>
          <a:xfrm>
            <a:off x="3021534" y="2556099"/>
            <a:ext cx="1546983" cy="0"/>
          </a:xfrm>
          <a:prstGeom prst="straightConnector1">
            <a:avLst/>
          </a:prstGeom>
          <a:noFill/>
          <a:ln w="28575" cap="flat" cmpd="sng" algn="ctr">
            <a:solidFill>
              <a:srgbClr val="00B050"/>
            </a:solidFill>
            <a:prstDash val="solid"/>
            <a:miter lim="800000"/>
            <a:tailEnd type="triangle"/>
          </a:ln>
          <a:effectLst/>
        </p:spPr>
      </p:cxnSp>
      <p:sp>
        <p:nvSpPr>
          <p:cNvPr id="572" name="Rounded Rectangle 571">
            <a:extLst>
              <a:ext uri="{FF2B5EF4-FFF2-40B4-BE49-F238E27FC236}">
                <a16:creationId xmlns:a16="http://schemas.microsoft.com/office/drawing/2014/main" id="{8708CD68-56EE-B046-BD4D-B162066469E3}"/>
              </a:ext>
            </a:extLst>
          </p:cNvPr>
          <p:cNvSpPr/>
          <p:nvPr/>
        </p:nvSpPr>
        <p:spPr>
          <a:xfrm>
            <a:off x="3853868" y="2716037"/>
            <a:ext cx="255659" cy="163645"/>
          </a:xfrm>
          <a:prstGeom prst="roundRect">
            <a:avLst>
              <a:gd name="adj" fmla="val 13618"/>
            </a:avLst>
          </a:prstGeom>
          <a:solidFill>
            <a:schemeClr val="accent3">
              <a:lumMod val="20000"/>
              <a:lumOff val="80000"/>
            </a:schemeClr>
          </a:solidFill>
          <a:ln w="19050" cap="flat" cmpd="sng" algn="ctr">
            <a:solidFill>
              <a:srgbClr val="00B050"/>
            </a:solidFill>
            <a:prstDash val="solid"/>
            <a:miter lim="800000"/>
          </a:ln>
          <a:effectLst/>
        </p:spPr>
        <p:txBody>
          <a:bodyPr lIns="24163" tIns="24163" rIns="24163" bIns="24163" rtlCol="0" anchor="ctr"/>
          <a:lstStyle/>
          <a:p>
            <a:pPr algn="ctr" defTabSz="613688">
              <a:defRPr/>
            </a:pPr>
            <a:r>
              <a:rPr lang="en-US" sz="1342" b="1" kern="0" dirty="0">
                <a:solidFill>
                  <a:srgbClr val="00B050"/>
                </a:solidFill>
                <a:latin typeface="Corbel" panose="020B0503020204020204" pitchFamily="34" charset="0"/>
              </a:rPr>
              <a:t>&lt;&lt;</a:t>
            </a:r>
          </a:p>
        </p:txBody>
      </p:sp>
      <p:sp>
        <p:nvSpPr>
          <p:cNvPr id="573" name="TextBox 572">
            <a:extLst>
              <a:ext uri="{FF2B5EF4-FFF2-40B4-BE49-F238E27FC236}">
                <a16:creationId xmlns:a16="http://schemas.microsoft.com/office/drawing/2014/main" id="{B974ACE9-EB80-F84A-9CEB-AE0D33D7FDD9}"/>
              </a:ext>
            </a:extLst>
          </p:cNvPr>
          <p:cNvSpPr txBox="1"/>
          <p:nvPr/>
        </p:nvSpPr>
        <p:spPr>
          <a:xfrm>
            <a:off x="3780712" y="1774928"/>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match</a:t>
            </a:r>
          </a:p>
        </p:txBody>
      </p:sp>
      <p:cxnSp>
        <p:nvCxnSpPr>
          <p:cNvPr id="574" name="Straight Arrow Connector 573">
            <a:extLst>
              <a:ext uri="{FF2B5EF4-FFF2-40B4-BE49-F238E27FC236}">
                <a16:creationId xmlns:a16="http://schemas.microsoft.com/office/drawing/2014/main" id="{DE8D8392-5D67-C44C-BC64-5810CC694411}"/>
              </a:ext>
            </a:extLst>
          </p:cNvPr>
          <p:cNvCxnSpPr>
            <a:cxnSpLocks/>
          </p:cNvCxnSpPr>
          <p:nvPr/>
        </p:nvCxnSpPr>
        <p:spPr>
          <a:xfrm>
            <a:off x="5044691" y="1763360"/>
            <a:ext cx="0" cy="158187"/>
          </a:xfrm>
          <a:prstGeom prst="straightConnector1">
            <a:avLst/>
          </a:prstGeom>
          <a:noFill/>
          <a:ln w="12700" cap="flat" cmpd="sng" algn="ctr">
            <a:solidFill>
              <a:sysClr val="windowText" lastClr="000000"/>
            </a:solidFill>
            <a:prstDash val="solid"/>
            <a:miter lim="800000"/>
            <a:tailEnd type="triangle"/>
          </a:ln>
          <a:effectLst/>
        </p:spPr>
      </p:cxnSp>
      <p:cxnSp>
        <p:nvCxnSpPr>
          <p:cNvPr id="575" name="Straight Arrow Connector 574">
            <a:extLst>
              <a:ext uri="{FF2B5EF4-FFF2-40B4-BE49-F238E27FC236}">
                <a16:creationId xmlns:a16="http://schemas.microsoft.com/office/drawing/2014/main" id="{AEB65493-7199-4D49-8E45-62C6BC260A6A}"/>
              </a:ext>
            </a:extLst>
          </p:cNvPr>
          <p:cNvCxnSpPr>
            <a:cxnSpLocks/>
          </p:cNvCxnSpPr>
          <p:nvPr/>
        </p:nvCxnSpPr>
        <p:spPr>
          <a:xfrm flipH="1" flipV="1">
            <a:off x="5137938" y="1763359"/>
            <a:ext cx="155" cy="160188"/>
          </a:xfrm>
          <a:prstGeom prst="straightConnector1">
            <a:avLst/>
          </a:prstGeom>
          <a:noFill/>
          <a:ln w="12700" cap="flat" cmpd="sng" algn="ctr">
            <a:solidFill>
              <a:sysClr val="windowText" lastClr="000000"/>
            </a:solidFill>
            <a:prstDash val="solid"/>
            <a:miter lim="800000"/>
            <a:tailEnd type="triangle"/>
          </a:ln>
          <a:effectLst/>
        </p:spPr>
      </p:cxnSp>
      <p:sp>
        <p:nvSpPr>
          <p:cNvPr id="576" name="TextBox 575">
            <a:extLst>
              <a:ext uri="{FF2B5EF4-FFF2-40B4-BE49-F238E27FC236}">
                <a16:creationId xmlns:a16="http://schemas.microsoft.com/office/drawing/2014/main" id="{E3AFEA1C-F036-5E40-8D21-E26E2F4C63B4}"/>
              </a:ext>
            </a:extLst>
          </p:cNvPr>
          <p:cNvSpPr txBox="1"/>
          <p:nvPr/>
        </p:nvSpPr>
        <p:spPr>
          <a:xfrm>
            <a:off x="5581915" y="2162081"/>
            <a:ext cx="683064" cy="505395"/>
          </a:xfrm>
          <a:prstGeom prst="rect">
            <a:avLst/>
          </a:prstGeom>
          <a:noFill/>
        </p:spPr>
        <p:txBody>
          <a:bodyPr wrap="square" rtlCol="0">
            <a:spAutoFit/>
          </a:bodyPr>
          <a:lstStyle/>
          <a:p>
            <a:pPr algn="r"/>
            <a:r>
              <a:rPr lang="en-US" sz="1342" b="1" i="1" dirty="0">
                <a:solidFill>
                  <a:srgbClr val="00B050"/>
                </a:solidFill>
                <a:latin typeface="Corbel" panose="020B0503020204020204" pitchFamily="34" charset="0"/>
              </a:rPr>
              <a:t>CIGAR</a:t>
            </a:r>
          </a:p>
          <a:p>
            <a:pPr algn="ctr"/>
            <a:r>
              <a:rPr lang="en-US" sz="1342" b="1" i="1" dirty="0">
                <a:solidFill>
                  <a:srgbClr val="00B050"/>
                </a:solidFill>
                <a:latin typeface="Corbel" panose="020B0503020204020204" pitchFamily="34" charset="0"/>
              </a:rPr>
              <a:t>out</a:t>
            </a:r>
          </a:p>
        </p:txBody>
      </p:sp>
      <p:cxnSp>
        <p:nvCxnSpPr>
          <p:cNvPr id="577" name="Straight Arrow Connector 576">
            <a:extLst>
              <a:ext uri="{FF2B5EF4-FFF2-40B4-BE49-F238E27FC236}">
                <a16:creationId xmlns:a16="http://schemas.microsoft.com/office/drawing/2014/main" id="{BBF611C3-FA31-864F-8783-06834C2B694F}"/>
              </a:ext>
            </a:extLst>
          </p:cNvPr>
          <p:cNvCxnSpPr>
            <a:cxnSpLocks/>
          </p:cNvCxnSpPr>
          <p:nvPr/>
        </p:nvCxnSpPr>
        <p:spPr>
          <a:xfrm>
            <a:off x="6234605" y="2881025"/>
            <a:ext cx="265788" cy="0"/>
          </a:xfrm>
          <a:prstGeom prst="straightConnector1">
            <a:avLst/>
          </a:prstGeom>
          <a:noFill/>
          <a:ln w="25400" cap="flat" cmpd="sng" algn="ctr">
            <a:solidFill>
              <a:sysClr val="windowText" lastClr="000000"/>
            </a:solidFill>
            <a:prstDash val="solid"/>
            <a:miter lim="800000"/>
            <a:tailEnd type="triangle"/>
          </a:ln>
          <a:effectLst/>
        </p:spPr>
      </p:cxnSp>
      <p:sp>
        <p:nvSpPr>
          <p:cNvPr id="578" name="Triangle 577">
            <a:extLst>
              <a:ext uri="{FF2B5EF4-FFF2-40B4-BE49-F238E27FC236}">
                <a16:creationId xmlns:a16="http://schemas.microsoft.com/office/drawing/2014/main" id="{098B194D-D68F-9842-9199-763F21D443F2}"/>
              </a:ext>
            </a:extLst>
          </p:cNvPr>
          <p:cNvSpPr/>
          <p:nvPr/>
        </p:nvSpPr>
        <p:spPr>
          <a:xfrm rot="5400000">
            <a:off x="6475442"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581" name="Group 580">
            <a:extLst>
              <a:ext uri="{FF2B5EF4-FFF2-40B4-BE49-F238E27FC236}">
                <a16:creationId xmlns:a16="http://schemas.microsoft.com/office/drawing/2014/main" id="{BB03096E-BD7A-DD44-8FB6-4488AFD44C0D}"/>
              </a:ext>
            </a:extLst>
          </p:cNvPr>
          <p:cNvGrpSpPr/>
          <p:nvPr/>
        </p:nvGrpSpPr>
        <p:grpSpPr>
          <a:xfrm>
            <a:off x="1893480" y="1519890"/>
            <a:ext cx="489309" cy="1545553"/>
            <a:chOff x="8731842" y="10098736"/>
            <a:chExt cx="729028" cy="2688281"/>
          </a:xfrm>
        </p:grpSpPr>
        <p:sp>
          <p:nvSpPr>
            <p:cNvPr id="582" name="Trapezoid 581">
              <a:extLst>
                <a:ext uri="{FF2B5EF4-FFF2-40B4-BE49-F238E27FC236}">
                  <a16:creationId xmlns:a16="http://schemas.microsoft.com/office/drawing/2014/main" id="{B3BB41C3-64B7-7548-865A-3A363AAAA509}"/>
                </a:ext>
              </a:extLst>
            </p:cNvPr>
            <p:cNvSpPr/>
            <p:nvPr/>
          </p:nvSpPr>
          <p:spPr>
            <a:xfrm rot="5400000">
              <a:off x="7781130" y="11107277"/>
              <a:ext cx="2688281" cy="671199"/>
            </a:xfrm>
            <a:prstGeom prst="trapezoid">
              <a:avLst>
                <a:gd name="adj" fmla="val 59146"/>
              </a:avLst>
            </a:prstGeom>
            <a:solidFill>
              <a:schemeClr val="bg1"/>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583" name="TextBox 582">
              <a:extLst>
                <a:ext uri="{FF2B5EF4-FFF2-40B4-BE49-F238E27FC236}">
                  <a16:creationId xmlns:a16="http://schemas.microsoft.com/office/drawing/2014/main" id="{8FA70E3B-445B-A94F-8C98-99EFA4DB4B19}"/>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584" name="Elbow Connector 583">
            <a:extLst>
              <a:ext uri="{FF2B5EF4-FFF2-40B4-BE49-F238E27FC236}">
                <a16:creationId xmlns:a16="http://schemas.microsoft.com/office/drawing/2014/main" id="{C6654352-9FEF-DA4B-9F42-DC8631E7CB75}"/>
              </a:ext>
            </a:extLst>
          </p:cNvPr>
          <p:cNvCxnSpPr>
            <a:cxnSpLocks/>
          </p:cNvCxnSpPr>
          <p:nvPr/>
        </p:nvCxnSpPr>
        <p:spPr>
          <a:xfrm rot="5400000" flipH="1" flipV="1">
            <a:off x="834701" y="2605058"/>
            <a:ext cx="1933000" cy="265788"/>
          </a:xfrm>
          <a:prstGeom prst="bentConnector3">
            <a:avLst>
              <a:gd name="adj1" fmla="val 100005"/>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Elbow Connector 584">
            <a:extLst>
              <a:ext uri="{FF2B5EF4-FFF2-40B4-BE49-F238E27FC236}">
                <a16:creationId xmlns:a16="http://schemas.microsoft.com/office/drawing/2014/main" id="{50F04BE6-B360-464D-BFD0-9D03B27316AC}"/>
              </a:ext>
            </a:extLst>
          </p:cNvPr>
          <p:cNvCxnSpPr>
            <a:cxnSpLocks/>
          </p:cNvCxnSpPr>
          <p:nvPr/>
        </p:nvCxnSpPr>
        <p:spPr>
          <a:xfrm rot="5400000" flipH="1" flipV="1">
            <a:off x="1200272" y="2648502"/>
            <a:ext cx="1292694" cy="144975"/>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Elbow Connector 585">
            <a:extLst>
              <a:ext uri="{FF2B5EF4-FFF2-40B4-BE49-F238E27FC236}">
                <a16:creationId xmlns:a16="http://schemas.microsoft.com/office/drawing/2014/main" id="{9C15819A-0468-004C-B0E7-4CC47838EC18}"/>
              </a:ext>
            </a:extLst>
          </p:cNvPr>
          <p:cNvCxnSpPr>
            <a:cxnSpLocks/>
          </p:cNvCxnSpPr>
          <p:nvPr/>
        </p:nvCxnSpPr>
        <p:spPr>
          <a:xfrm>
            <a:off x="1765926" y="3371805"/>
            <a:ext cx="1260000" cy="5799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87" name="Elbow Connector 586">
            <a:extLst>
              <a:ext uri="{FF2B5EF4-FFF2-40B4-BE49-F238E27FC236}">
                <a16:creationId xmlns:a16="http://schemas.microsoft.com/office/drawing/2014/main" id="{3DDD82D3-C5B3-9744-836A-D2D10EF7A0D3}"/>
              </a:ext>
            </a:extLst>
          </p:cNvPr>
          <p:cNvCxnSpPr>
            <a:cxnSpLocks/>
          </p:cNvCxnSpPr>
          <p:nvPr/>
        </p:nvCxnSpPr>
        <p:spPr>
          <a:xfrm rot="5400000" flipH="1" flipV="1">
            <a:off x="1678773" y="2938191"/>
            <a:ext cx="432000" cy="108000"/>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Elbow Connector 587">
            <a:extLst>
              <a:ext uri="{FF2B5EF4-FFF2-40B4-BE49-F238E27FC236}">
                <a16:creationId xmlns:a16="http://schemas.microsoft.com/office/drawing/2014/main" id="{EDF44B07-41E7-A44E-BB98-D10329211503}"/>
              </a:ext>
            </a:extLst>
          </p:cNvPr>
          <p:cNvCxnSpPr>
            <a:cxnSpLocks/>
          </p:cNvCxnSpPr>
          <p:nvPr/>
        </p:nvCxnSpPr>
        <p:spPr>
          <a:xfrm>
            <a:off x="1836489" y="3200756"/>
            <a:ext cx="4276763" cy="7732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28F693E7-383B-2E47-9AB2-EF68DC3D3B06}"/>
              </a:ext>
            </a:extLst>
          </p:cNvPr>
          <p:cNvCxnSpPr>
            <a:cxnSpLocks/>
          </p:cNvCxnSpPr>
          <p:nvPr/>
        </p:nvCxnSpPr>
        <p:spPr>
          <a:xfrm>
            <a:off x="3021533" y="2285479"/>
            <a:ext cx="1548920" cy="0"/>
          </a:xfrm>
          <a:prstGeom prst="straightConnector1">
            <a:avLst/>
          </a:prstGeom>
          <a:noFill/>
          <a:ln w="28575" cap="flat" cmpd="sng" algn="ctr">
            <a:solidFill>
              <a:srgbClr val="00B050"/>
            </a:solidFill>
            <a:prstDash val="solid"/>
            <a:miter lim="800000"/>
            <a:tailEnd type="triangle"/>
          </a:ln>
          <a:effectLst/>
        </p:spPr>
      </p:cxnSp>
      <p:sp>
        <p:nvSpPr>
          <p:cNvPr id="592" name="TextBox 591">
            <a:extLst>
              <a:ext uri="{FF2B5EF4-FFF2-40B4-BE49-F238E27FC236}">
                <a16:creationId xmlns:a16="http://schemas.microsoft.com/office/drawing/2014/main" id="{A92B5A6D-2AE8-BB43-BEC1-84F9E2B19C82}"/>
              </a:ext>
            </a:extLst>
          </p:cNvPr>
          <p:cNvSpPr txBox="1"/>
          <p:nvPr/>
        </p:nvSpPr>
        <p:spPr>
          <a:xfrm>
            <a:off x="2402255" y="2164755"/>
            <a:ext cx="740488" cy="278089"/>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593" name="Straight Connector 592">
            <a:extLst>
              <a:ext uri="{FF2B5EF4-FFF2-40B4-BE49-F238E27FC236}">
                <a16:creationId xmlns:a16="http://schemas.microsoft.com/office/drawing/2014/main" id="{C388A2BB-7AF9-F246-B338-DE879117FE70}"/>
              </a:ext>
            </a:extLst>
          </p:cNvPr>
          <p:cNvCxnSpPr>
            <a:cxnSpLocks/>
          </p:cNvCxnSpPr>
          <p:nvPr/>
        </p:nvCxnSpPr>
        <p:spPr>
          <a:xfrm flipV="1">
            <a:off x="2571839" y="2343040"/>
            <a:ext cx="210863" cy="183833"/>
          </a:xfrm>
          <a:prstGeom prst="line">
            <a:avLst/>
          </a:prstGeom>
          <a:noFill/>
          <a:ln w="25400" cap="flat" cmpd="sng" algn="ctr">
            <a:solidFill>
              <a:sysClr val="windowText" lastClr="000000"/>
            </a:solidFill>
            <a:prstDash val="solid"/>
            <a:miter lim="800000"/>
          </a:ln>
          <a:effectLst/>
        </p:spPr>
      </p:cxnSp>
      <p:sp>
        <p:nvSpPr>
          <p:cNvPr id="596" name="TextBox 595">
            <a:extLst>
              <a:ext uri="{FF2B5EF4-FFF2-40B4-BE49-F238E27FC236}">
                <a16:creationId xmlns:a16="http://schemas.microsoft.com/office/drawing/2014/main" id="{AD7BACB7-46EE-8745-B6BA-776F2321642F}"/>
              </a:ext>
            </a:extLst>
          </p:cNvPr>
          <p:cNvSpPr txBox="1"/>
          <p:nvPr/>
        </p:nvSpPr>
        <p:spPr>
          <a:xfrm>
            <a:off x="3708125" y="2050408"/>
            <a:ext cx="844029"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insertion</a:t>
            </a:r>
          </a:p>
        </p:txBody>
      </p:sp>
      <p:sp>
        <p:nvSpPr>
          <p:cNvPr id="597" name="TextBox 596">
            <a:extLst>
              <a:ext uri="{FF2B5EF4-FFF2-40B4-BE49-F238E27FC236}">
                <a16:creationId xmlns:a16="http://schemas.microsoft.com/office/drawing/2014/main" id="{BCF652AD-8AE6-7C44-8646-3E7D921ED24E}"/>
              </a:ext>
            </a:extLst>
          </p:cNvPr>
          <p:cNvSpPr txBox="1"/>
          <p:nvPr/>
        </p:nvSpPr>
        <p:spPr>
          <a:xfrm>
            <a:off x="3780712" y="2310187"/>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deletion</a:t>
            </a:r>
          </a:p>
        </p:txBody>
      </p:sp>
      <p:sp>
        <p:nvSpPr>
          <p:cNvPr id="598" name="TextBox 597">
            <a:extLst>
              <a:ext uri="{FF2B5EF4-FFF2-40B4-BE49-F238E27FC236}">
                <a16:creationId xmlns:a16="http://schemas.microsoft.com/office/drawing/2014/main" id="{D44B4EB5-27DC-6E4C-92CB-01DF2A513642}"/>
              </a:ext>
            </a:extLst>
          </p:cNvPr>
          <p:cNvSpPr txBox="1"/>
          <p:nvPr/>
        </p:nvSpPr>
        <p:spPr>
          <a:xfrm>
            <a:off x="3780712" y="2577030"/>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subs</a:t>
            </a:r>
          </a:p>
        </p:txBody>
      </p:sp>
      <p:cxnSp>
        <p:nvCxnSpPr>
          <p:cNvPr id="599" name="Straight Arrow Connector 598">
            <a:extLst>
              <a:ext uri="{FF2B5EF4-FFF2-40B4-BE49-F238E27FC236}">
                <a16:creationId xmlns:a16="http://schemas.microsoft.com/office/drawing/2014/main" id="{D1077A70-E05F-2245-86A5-E94803DC5B87}"/>
              </a:ext>
            </a:extLst>
          </p:cNvPr>
          <p:cNvCxnSpPr>
            <a:cxnSpLocks/>
          </p:cNvCxnSpPr>
          <p:nvPr/>
        </p:nvCxnSpPr>
        <p:spPr>
          <a:xfrm flipV="1">
            <a:off x="6222243" y="1877894"/>
            <a:ext cx="265788" cy="247"/>
          </a:xfrm>
          <a:prstGeom prst="straightConnector1">
            <a:avLst/>
          </a:prstGeom>
          <a:noFill/>
          <a:ln w="25400" cap="flat" cmpd="sng" algn="ctr">
            <a:solidFill>
              <a:sysClr val="windowText" lastClr="000000"/>
            </a:solidFill>
            <a:prstDash val="solid"/>
            <a:miter lim="800000"/>
            <a:tailEnd type="triangle"/>
          </a:ln>
          <a:effectLst/>
        </p:spPr>
      </p:cxnSp>
      <p:cxnSp>
        <p:nvCxnSpPr>
          <p:cNvPr id="600" name="Straight Connector 599">
            <a:extLst>
              <a:ext uri="{FF2B5EF4-FFF2-40B4-BE49-F238E27FC236}">
                <a16:creationId xmlns:a16="http://schemas.microsoft.com/office/drawing/2014/main" id="{4A131C07-DBEE-2046-B5F9-9561CD5C84DF}"/>
              </a:ext>
            </a:extLst>
          </p:cNvPr>
          <p:cNvCxnSpPr>
            <a:cxnSpLocks/>
          </p:cNvCxnSpPr>
          <p:nvPr/>
        </p:nvCxnSpPr>
        <p:spPr>
          <a:xfrm flipH="1">
            <a:off x="5651438" y="2424496"/>
            <a:ext cx="564904" cy="0"/>
          </a:xfrm>
          <a:prstGeom prst="line">
            <a:avLst/>
          </a:prstGeom>
          <a:noFill/>
          <a:ln w="38100" cap="flat" cmpd="sng" algn="ctr">
            <a:solidFill>
              <a:srgbClr val="00B050"/>
            </a:solidFill>
            <a:prstDash val="solid"/>
            <a:miter lim="800000"/>
          </a:ln>
          <a:effectLst/>
        </p:spPr>
      </p:cxnSp>
      <p:cxnSp>
        <p:nvCxnSpPr>
          <p:cNvPr id="601" name="Straight Connector 600">
            <a:extLst>
              <a:ext uri="{FF2B5EF4-FFF2-40B4-BE49-F238E27FC236}">
                <a16:creationId xmlns:a16="http://schemas.microsoft.com/office/drawing/2014/main" id="{C2799503-01D4-E44C-88E3-02E6407AD831}"/>
              </a:ext>
            </a:extLst>
          </p:cNvPr>
          <p:cNvCxnSpPr>
            <a:cxnSpLocks/>
          </p:cNvCxnSpPr>
          <p:nvPr/>
        </p:nvCxnSpPr>
        <p:spPr>
          <a:xfrm flipH="1" flipV="1">
            <a:off x="6232113" y="1880029"/>
            <a:ext cx="0" cy="558000"/>
          </a:xfrm>
          <a:prstGeom prst="line">
            <a:avLst/>
          </a:prstGeom>
          <a:noFill/>
          <a:ln w="25400" cap="flat" cmpd="sng" algn="ctr">
            <a:solidFill>
              <a:sysClr val="windowText" lastClr="000000"/>
            </a:solidFill>
            <a:prstDash val="solid"/>
            <a:miter lim="800000"/>
          </a:ln>
          <a:effectLst/>
        </p:spPr>
      </p:cxnSp>
      <p:cxnSp>
        <p:nvCxnSpPr>
          <p:cNvPr id="602" name="Elbow Connector 601">
            <a:extLst>
              <a:ext uri="{FF2B5EF4-FFF2-40B4-BE49-F238E27FC236}">
                <a16:creationId xmlns:a16="http://schemas.microsoft.com/office/drawing/2014/main" id="{EBF8330A-AB2E-3944-919B-2303B9A47DC5}"/>
              </a:ext>
            </a:extLst>
          </p:cNvPr>
          <p:cNvCxnSpPr>
            <a:cxnSpLocks/>
          </p:cNvCxnSpPr>
          <p:nvPr/>
        </p:nvCxnSpPr>
        <p:spPr>
          <a:xfrm flipH="1" flipV="1">
            <a:off x="2172136" y="1659171"/>
            <a:ext cx="5146612" cy="1183963"/>
          </a:xfrm>
          <a:prstGeom prst="bentConnector4">
            <a:avLst>
              <a:gd name="adj1" fmla="val -10722"/>
              <a:gd name="adj2" fmla="val 11789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06809DCA-8BCB-FD44-8F78-99FBE71E5E36}"/>
              </a:ext>
            </a:extLst>
          </p:cNvPr>
          <p:cNvGrpSpPr/>
          <p:nvPr/>
        </p:nvGrpSpPr>
        <p:grpSpPr>
          <a:xfrm>
            <a:off x="3123589" y="1756090"/>
            <a:ext cx="740488" cy="340345"/>
            <a:chOff x="4885665" y="9917646"/>
            <a:chExt cx="1103262" cy="507084"/>
          </a:xfrm>
        </p:grpSpPr>
        <p:sp>
          <p:nvSpPr>
            <p:cNvPr id="604" name="TextBox 603">
              <a:extLst>
                <a:ext uri="{FF2B5EF4-FFF2-40B4-BE49-F238E27FC236}">
                  <a16:creationId xmlns:a16="http://schemas.microsoft.com/office/drawing/2014/main" id="{3C95F26E-E38F-A94E-A5A4-41871B6B04A5}"/>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5" name="Straight Connector 604">
              <a:extLst>
                <a:ext uri="{FF2B5EF4-FFF2-40B4-BE49-F238E27FC236}">
                  <a16:creationId xmlns:a16="http://schemas.microsoft.com/office/drawing/2014/main" id="{C9FB4E5B-CC78-A240-A7E1-111E4923C7DA}"/>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6" name="Group 605">
            <a:extLst>
              <a:ext uri="{FF2B5EF4-FFF2-40B4-BE49-F238E27FC236}">
                <a16:creationId xmlns:a16="http://schemas.microsoft.com/office/drawing/2014/main" id="{3CC76A91-0F69-6349-A693-1D70B0A72DF4}"/>
              </a:ext>
            </a:extLst>
          </p:cNvPr>
          <p:cNvGrpSpPr/>
          <p:nvPr/>
        </p:nvGrpSpPr>
        <p:grpSpPr>
          <a:xfrm>
            <a:off x="3350202" y="2040556"/>
            <a:ext cx="740488" cy="340345"/>
            <a:chOff x="4885665" y="9917646"/>
            <a:chExt cx="1103262" cy="507084"/>
          </a:xfrm>
        </p:grpSpPr>
        <p:sp>
          <p:nvSpPr>
            <p:cNvPr id="607" name="TextBox 606">
              <a:extLst>
                <a:ext uri="{FF2B5EF4-FFF2-40B4-BE49-F238E27FC236}">
                  <a16:creationId xmlns:a16="http://schemas.microsoft.com/office/drawing/2014/main" id="{8A061629-6256-7F4C-A047-85D45E30EDF3}"/>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8" name="Straight Connector 607">
              <a:extLst>
                <a:ext uri="{FF2B5EF4-FFF2-40B4-BE49-F238E27FC236}">
                  <a16:creationId xmlns:a16="http://schemas.microsoft.com/office/drawing/2014/main" id="{5320A65B-F2CE-CE4D-AC1E-6A49F74F5F08}"/>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9" name="Group 608">
            <a:extLst>
              <a:ext uri="{FF2B5EF4-FFF2-40B4-BE49-F238E27FC236}">
                <a16:creationId xmlns:a16="http://schemas.microsoft.com/office/drawing/2014/main" id="{7A4AD672-2E16-E44D-BD5A-DDDB6A3B3CF0}"/>
              </a:ext>
            </a:extLst>
          </p:cNvPr>
          <p:cNvGrpSpPr/>
          <p:nvPr/>
        </p:nvGrpSpPr>
        <p:grpSpPr>
          <a:xfrm>
            <a:off x="3123589" y="2326787"/>
            <a:ext cx="740488" cy="340345"/>
            <a:chOff x="4885665" y="9917646"/>
            <a:chExt cx="1103262" cy="507084"/>
          </a:xfrm>
        </p:grpSpPr>
        <p:sp>
          <p:nvSpPr>
            <p:cNvPr id="610" name="TextBox 609">
              <a:extLst>
                <a:ext uri="{FF2B5EF4-FFF2-40B4-BE49-F238E27FC236}">
                  <a16:creationId xmlns:a16="http://schemas.microsoft.com/office/drawing/2014/main" id="{5A7B4C62-F9B6-8047-9A7F-8DCED48C7A6D}"/>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1" name="Straight Connector 610">
              <a:extLst>
                <a:ext uri="{FF2B5EF4-FFF2-40B4-BE49-F238E27FC236}">
                  <a16:creationId xmlns:a16="http://schemas.microsoft.com/office/drawing/2014/main" id="{A79053E8-5E62-614E-A5F0-BB057A943076}"/>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12" name="Group 611">
            <a:extLst>
              <a:ext uri="{FF2B5EF4-FFF2-40B4-BE49-F238E27FC236}">
                <a16:creationId xmlns:a16="http://schemas.microsoft.com/office/drawing/2014/main" id="{BAB7FB5E-CFFD-3C42-B4E6-B5C4A1398080}"/>
              </a:ext>
            </a:extLst>
          </p:cNvPr>
          <p:cNvGrpSpPr/>
          <p:nvPr/>
        </p:nvGrpSpPr>
        <p:grpSpPr>
          <a:xfrm>
            <a:off x="3349450" y="2579389"/>
            <a:ext cx="740488" cy="340345"/>
            <a:chOff x="4885665" y="9917646"/>
            <a:chExt cx="1103262" cy="507084"/>
          </a:xfrm>
        </p:grpSpPr>
        <p:sp>
          <p:nvSpPr>
            <p:cNvPr id="613" name="TextBox 612">
              <a:extLst>
                <a:ext uri="{FF2B5EF4-FFF2-40B4-BE49-F238E27FC236}">
                  <a16:creationId xmlns:a16="http://schemas.microsoft.com/office/drawing/2014/main" id="{2880583D-EEF8-8846-9CF0-B6D311B7753C}"/>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4" name="Straight Connector 613">
              <a:extLst>
                <a:ext uri="{FF2B5EF4-FFF2-40B4-BE49-F238E27FC236}">
                  <a16:creationId xmlns:a16="http://schemas.microsoft.com/office/drawing/2014/main" id="{F5363486-A11B-AE45-88C7-463F1C839614}"/>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cxnSp>
        <p:nvCxnSpPr>
          <p:cNvPr id="615" name="Elbow Connector 614">
            <a:extLst>
              <a:ext uri="{FF2B5EF4-FFF2-40B4-BE49-F238E27FC236}">
                <a16:creationId xmlns:a16="http://schemas.microsoft.com/office/drawing/2014/main" id="{80EE5B8B-035E-254A-B4D5-EF759E4808AC}"/>
              </a:ext>
            </a:extLst>
          </p:cNvPr>
          <p:cNvCxnSpPr>
            <a:cxnSpLocks/>
            <a:stCxn id="565" idx="3"/>
            <a:endCxn id="616" idx="0"/>
          </p:cNvCxnSpPr>
          <p:nvPr/>
        </p:nvCxnSpPr>
        <p:spPr>
          <a:xfrm>
            <a:off x="7586359" y="1885642"/>
            <a:ext cx="52703" cy="235704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9669A2DD-B39E-CE46-8579-825EB9656649}"/>
              </a:ext>
            </a:extLst>
          </p:cNvPr>
          <p:cNvSpPr txBox="1"/>
          <p:nvPr/>
        </p:nvSpPr>
        <p:spPr>
          <a:xfrm>
            <a:off x="7186883" y="4242687"/>
            <a:ext cx="904358" cy="459228"/>
          </a:xfrm>
          <a:prstGeom prst="rect">
            <a:avLst/>
          </a:prstGeom>
          <a:noFill/>
        </p:spPr>
        <p:txBody>
          <a:bodyPr wrap="square" tIns="0" rtlCol="0">
            <a:spAutoFit/>
          </a:bodyPr>
          <a:lstStyle/>
          <a:p>
            <a:pPr algn="ctr"/>
            <a:r>
              <a:rPr lang="en-US" sz="1342" b="1" i="1" dirty="0">
                <a:latin typeface="Corbel" panose="020B0503020204020204" pitchFamily="34" charset="0"/>
              </a:rPr>
              <a:t>to main </a:t>
            </a:r>
          </a:p>
          <a:p>
            <a:pPr algn="ctr"/>
            <a:r>
              <a:rPr lang="en-US" sz="1342" b="1" i="1" dirty="0">
                <a:latin typeface="Corbel" panose="020B0503020204020204" pitchFamily="34" charset="0"/>
              </a:rPr>
              <a:t>memory</a:t>
            </a:r>
          </a:p>
        </p:txBody>
      </p:sp>
      <p:cxnSp>
        <p:nvCxnSpPr>
          <p:cNvPr id="619" name="Straight Connector 618">
            <a:extLst>
              <a:ext uri="{FF2B5EF4-FFF2-40B4-BE49-F238E27FC236}">
                <a16:creationId xmlns:a16="http://schemas.microsoft.com/office/drawing/2014/main" id="{892F1FDA-66AF-2644-9BDF-0EA0E3E61A5F}"/>
              </a:ext>
            </a:extLst>
          </p:cNvPr>
          <p:cNvCxnSpPr>
            <a:cxnSpLocks/>
          </p:cNvCxnSpPr>
          <p:nvPr/>
        </p:nvCxnSpPr>
        <p:spPr>
          <a:xfrm flipH="1">
            <a:off x="2482538" y="3611757"/>
            <a:ext cx="4479057" cy="92"/>
          </a:xfrm>
          <a:prstGeom prst="line">
            <a:avLst/>
          </a:prstGeom>
          <a:noFill/>
          <a:ln w="28575" cap="flat" cmpd="sng" algn="ctr">
            <a:solidFill>
              <a:srgbClr val="0070C0"/>
            </a:solidFill>
            <a:prstDash val="solid"/>
            <a:miter lim="800000"/>
          </a:ln>
          <a:effectLst/>
        </p:spPr>
      </p:cxnSp>
      <p:sp>
        <p:nvSpPr>
          <p:cNvPr id="620" name="TextBox 619">
            <a:extLst>
              <a:ext uri="{FF2B5EF4-FFF2-40B4-BE49-F238E27FC236}">
                <a16:creationId xmlns:a16="http://schemas.microsoft.com/office/drawing/2014/main" id="{41B2967F-A153-9440-8232-D459120E4A7D}"/>
              </a:ext>
            </a:extLst>
          </p:cNvPr>
          <p:cNvSpPr txBox="1">
            <a:spLocks noChangeAspect="1"/>
          </p:cNvSpPr>
          <p:nvPr/>
        </p:nvSpPr>
        <p:spPr>
          <a:xfrm>
            <a:off x="1794603" y="1372652"/>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621" name="TextBox 620">
            <a:extLst>
              <a:ext uri="{FF2B5EF4-FFF2-40B4-BE49-F238E27FC236}">
                <a16:creationId xmlns:a16="http://schemas.microsoft.com/office/drawing/2014/main" id="{D8CB2AC5-BDEF-E849-8626-F104AFCBF28E}"/>
              </a:ext>
            </a:extLst>
          </p:cNvPr>
          <p:cNvSpPr txBox="1">
            <a:spLocks noChangeAspect="1"/>
          </p:cNvSpPr>
          <p:nvPr/>
        </p:nvSpPr>
        <p:spPr>
          <a:xfrm>
            <a:off x="5485500" y="1782791"/>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622" name="Triangle 621">
            <a:extLst>
              <a:ext uri="{FF2B5EF4-FFF2-40B4-BE49-F238E27FC236}">
                <a16:creationId xmlns:a16="http://schemas.microsoft.com/office/drawing/2014/main" id="{61D11769-E980-9C4C-BBF0-9C56FC771118}"/>
              </a:ext>
            </a:extLst>
          </p:cNvPr>
          <p:cNvSpPr/>
          <p:nvPr/>
        </p:nvSpPr>
        <p:spPr>
          <a:xfrm rot="5400000">
            <a:off x="4577888"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623" name="Elbow Connector 622">
            <a:extLst>
              <a:ext uri="{FF2B5EF4-FFF2-40B4-BE49-F238E27FC236}">
                <a16:creationId xmlns:a16="http://schemas.microsoft.com/office/drawing/2014/main" id="{9D6AC028-6990-264B-A180-357F8F745CFD}"/>
              </a:ext>
            </a:extLst>
          </p:cNvPr>
          <p:cNvCxnSpPr>
            <a:cxnSpLocks/>
          </p:cNvCxnSpPr>
          <p:nvPr/>
        </p:nvCxnSpPr>
        <p:spPr>
          <a:xfrm rot="5400000">
            <a:off x="348822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Elbow Connector 623">
            <a:extLst>
              <a:ext uri="{FF2B5EF4-FFF2-40B4-BE49-F238E27FC236}">
                <a16:creationId xmlns:a16="http://schemas.microsoft.com/office/drawing/2014/main" id="{6141D439-AF99-2746-92B4-47ABB0006FF9}"/>
              </a:ext>
            </a:extLst>
          </p:cNvPr>
          <p:cNvCxnSpPr>
            <a:cxnSpLocks/>
          </p:cNvCxnSpPr>
          <p:nvPr/>
        </p:nvCxnSpPr>
        <p:spPr>
          <a:xfrm rot="5400000">
            <a:off x="6365988" y="3418682"/>
            <a:ext cx="845688"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5" name="TextBox 624">
            <a:extLst>
              <a:ext uri="{FF2B5EF4-FFF2-40B4-BE49-F238E27FC236}">
                <a16:creationId xmlns:a16="http://schemas.microsoft.com/office/drawing/2014/main" id="{73B5E7F1-88C1-924D-A95D-995D82F3EAAC}"/>
              </a:ext>
            </a:extLst>
          </p:cNvPr>
          <p:cNvSpPr txBox="1"/>
          <p:nvPr/>
        </p:nvSpPr>
        <p:spPr>
          <a:xfrm>
            <a:off x="6497270" y="2527692"/>
            <a:ext cx="884758" cy="669477"/>
          </a:xfrm>
          <a:prstGeom prst="roundRect">
            <a:avLst>
              <a:gd name="adj" fmla="val 4956"/>
            </a:avLst>
          </a:prstGeom>
          <a:solidFill>
            <a:schemeClr val="bg1"/>
          </a:solidFill>
          <a:ln w="28575">
            <a:solidFill>
              <a:srgbClr val="0070C0"/>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626" name="TextBox 625">
            <a:extLst>
              <a:ext uri="{FF2B5EF4-FFF2-40B4-BE49-F238E27FC236}">
                <a16:creationId xmlns:a16="http://schemas.microsoft.com/office/drawing/2014/main" id="{D75819ED-38CD-F444-B8AB-3F3B9230D58A}"/>
              </a:ext>
            </a:extLst>
          </p:cNvPr>
          <p:cNvSpPr txBox="1">
            <a:spLocks noChangeAspect="1"/>
          </p:cNvSpPr>
          <p:nvPr/>
        </p:nvSpPr>
        <p:spPr>
          <a:xfrm>
            <a:off x="7241999" y="2348001"/>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cxnSp>
        <p:nvCxnSpPr>
          <p:cNvPr id="634" name="Straight Connector 633">
            <a:extLst>
              <a:ext uri="{FF2B5EF4-FFF2-40B4-BE49-F238E27FC236}">
                <a16:creationId xmlns:a16="http://schemas.microsoft.com/office/drawing/2014/main" id="{F637A0EB-0283-0644-958B-A111256F9F89}"/>
              </a:ext>
            </a:extLst>
          </p:cNvPr>
          <p:cNvCxnSpPr>
            <a:cxnSpLocks/>
          </p:cNvCxnSpPr>
          <p:nvPr/>
        </p:nvCxnSpPr>
        <p:spPr>
          <a:xfrm flipV="1">
            <a:off x="6232113" y="2407482"/>
            <a:ext cx="0" cy="478800"/>
          </a:xfrm>
          <a:prstGeom prst="line">
            <a:avLst/>
          </a:prstGeom>
          <a:noFill/>
          <a:ln w="25400" cap="flat" cmpd="sng" algn="ctr">
            <a:solidFill>
              <a:sysClr val="windowText" lastClr="000000"/>
            </a:solidFill>
            <a:prstDash val="solid"/>
            <a:miter lim="800000"/>
          </a:ln>
          <a:effectLst/>
        </p:spPr>
      </p:cxnSp>
      <p:sp>
        <p:nvSpPr>
          <p:cNvPr id="760" name="TextBox 759">
            <a:extLst>
              <a:ext uri="{FF2B5EF4-FFF2-40B4-BE49-F238E27FC236}">
                <a16:creationId xmlns:a16="http://schemas.microsoft.com/office/drawing/2014/main" id="{9F8E3053-2901-3241-8947-D6EFE7CA2FC5}"/>
              </a:ext>
            </a:extLst>
          </p:cNvPr>
          <p:cNvSpPr txBox="1"/>
          <p:nvPr/>
        </p:nvSpPr>
        <p:spPr>
          <a:xfrm>
            <a:off x="1217846" y="3705666"/>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1</a:t>
            </a:r>
          </a:p>
        </p:txBody>
      </p:sp>
      <p:sp>
        <p:nvSpPr>
          <p:cNvPr id="807" name="TextBox 806">
            <a:extLst>
              <a:ext uri="{FF2B5EF4-FFF2-40B4-BE49-F238E27FC236}">
                <a16:creationId xmlns:a16="http://schemas.microsoft.com/office/drawing/2014/main" id="{5882546B-DF2E-B74E-8A18-AEB68712A87C}"/>
              </a:ext>
            </a:extLst>
          </p:cNvPr>
          <p:cNvSpPr txBox="1"/>
          <p:nvPr/>
        </p:nvSpPr>
        <p:spPr>
          <a:xfrm>
            <a:off x="2608139"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2</a:t>
            </a:r>
          </a:p>
        </p:txBody>
      </p:sp>
      <p:sp>
        <p:nvSpPr>
          <p:cNvPr id="808" name="TextBox 807">
            <a:extLst>
              <a:ext uri="{FF2B5EF4-FFF2-40B4-BE49-F238E27FC236}">
                <a16:creationId xmlns:a16="http://schemas.microsoft.com/office/drawing/2014/main" id="{77791768-CF28-1B46-88A6-A4B4389B810B}"/>
              </a:ext>
            </a:extLst>
          </p:cNvPr>
          <p:cNvSpPr txBox="1"/>
          <p:nvPr/>
        </p:nvSpPr>
        <p:spPr>
          <a:xfrm>
            <a:off x="5703606"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20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64</a:t>
            </a:r>
          </a:p>
        </p:txBody>
      </p:sp>
      <p:sp>
        <p:nvSpPr>
          <p:cNvPr id="820" name="TextBox 819">
            <a:extLst>
              <a:ext uri="{FF2B5EF4-FFF2-40B4-BE49-F238E27FC236}">
                <a16:creationId xmlns:a16="http://schemas.microsoft.com/office/drawing/2014/main" id="{C4879A81-B0EF-5946-8E32-3D800C33907D}"/>
              </a:ext>
            </a:extLst>
          </p:cNvPr>
          <p:cNvSpPr txBox="1">
            <a:spLocks noChangeAspect="1"/>
          </p:cNvSpPr>
          <p:nvPr/>
        </p:nvSpPr>
        <p:spPr>
          <a:xfrm>
            <a:off x="843876" y="4853468"/>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21" name="TextBox 820">
            <a:extLst>
              <a:ext uri="{FF2B5EF4-FFF2-40B4-BE49-F238E27FC236}">
                <a16:creationId xmlns:a16="http://schemas.microsoft.com/office/drawing/2014/main" id="{84E138AE-E4A0-EF4E-A5AB-8812E913ADEB}"/>
              </a:ext>
            </a:extLst>
          </p:cNvPr>
          <p:cNvSpPr txBox="1">
            <a:spLocks noChangeAspect="1"/>
          </p:cNvSpPr>
          <p:nvPr/>
        </p:nvSpPr>
        <p:spPr>
          <a:xfrm>
            <a:off x="843875" y="5459490"/>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22" name="TextBox 821">
            <a:extLst>
              <a:ext uri="{FF2B5EF4-FFF2-40B4-BE49-F238E27FC236}">
                <a16:creationId xmlns:a16="http://schemas.microsoft.com/office/drawing/2014/main" id="{9F86C368-CA92-884E-9C8D-EABB0E5C7C62}"/>
              </a:ext>
            </a:extLst>
          </p:cNvPr>
          <p:cNvSpPr txBox="1">
            <a:spLocks noChangeAspect="1"/>
          </p:cNvSpPr>
          <p:nvPr/>
        </p:nvSpPr>
        <p:spPr>
          <a:xfrm>
            <a:off x="843875" y="6066990"/>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Tree>
    <p:custDataLst>
      <p:tags r:id="rId1"/>
    </p:custDataLst>
    <p:extLst>
      <p:ext uri="{BB962C8B-B14F-4D97-AF65-F5344CB8AC3E}">
        <p14:creationId xmlns:p14="http://schemas.microsoft.com/office/powerpoint/2010/main" val="25025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animBg="1"/>
      <p:bldP spid="572" grpId="0" animBg="1"/>
      <p:bldP spid="573" grpId="0"/>
      <p:bldP spid="576" grpId="0"/>
      <p:bldP spid="578" grpId="0" animBg="1"/>
      <p:bldP spid="592" grpId="0"/>
      <p:bldP spid="596" grpId="0"/>
      <p:bldP spid="597" grpId="0"/>
      <p:bldP spid="598" grpId="0"/>
      <p:bldP spid="616" grpId="0"/>
      <p:bldP spid="620" grpId="0" animBg="1"/>
      <p:bldP spid="621" grpId="0" animBg="1"/>
      <p:bldP spid="622" grpId="0" animBg="1"/>
      <p:bldP spid="625" grpId="0" animBg="1"/>
      <p:bldP spid="626" grpId="0" animBg="1"/>
      <p:bldP spid="820" grpId="1" animBg="1"/>
      <p:bldP spid="821" grpId="0" animBg="1"/>
      <p:bldP spid="8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GenASM</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7030A0"/>
              </a:buClr>
              <a:buAutoNum type="arabicParenBoth"/>
            </a:pPr>
            <a:r>
              <a:rPr lang="en-US" sz="2200" b="1" dirty="0">
                <a:solidFill>
                  <a:srgbClr val="7030A0"/>
                </a:solidFill>
              </a:rPr>
              <a:t>Read Alignment Step of Read Mapping</a:t>
            </a:r>
          </a:p>
          <a:p>
            <a:pPr lvl="1" indent="-217488">
              <a:lnSpc>
                <a:spcPct val="120000"/>
              </a:lnSpc>
              <a:spcBef>
                <a:spcPts val="0"/>
              </a:spcBef>
              <a:spcAft>
                <a:spcPts val="0"/>
              </a:spcAft>
              <a:buClr>
                <a:srgbClr val="7030A0"/>
              </a:buClr>
            </a:pPr>
            <a:r>
              <a:rPr lang="en-US" sz="2200" dirty="0">
                <a:solidFill>
                  <a:schemeClr val="tx1"/>
                </a:solidFill>
              </a:rPr>
              <a:t>Find the </a:t>
            </a:r>
            <a:r>
              <a:rPr lang="en-US" sz="2200" dirty="0">
                <a:solidFill>
                  <a:srgbClr val="7A20C9"/>
                </a:solidFill>
              </a:rPr>
              <a:t>optimal alignment</a:t>
            </a:r>
            <a:r>
              <a:rPr lang="en-US" sz="2200" dirty="0">
                <a:solidFill>
                  <a:schemeClr val="tx1"/>
                </a:solidFill>
              </a:rPr>
              <a:t> of how reads map to candidate reference regions</a:t>
            </a:r>
          </a:p>
          <a:p>
            <a:pPr marL="500063" indent="-360363">
              <a:lnSpc>
                <a:spcPct val="120000"/>
              </a:lnSpc>
              <a:spcAft>
                <a:spcPts val="0"/>
              </a:spcAft>
              <a:buClr>
                <a:srgbClr val="00B050"/>
              </a:buClr>
              <a:buFont typeface="Wingdings" pitchFamily="2" charset="2"/>
              <a:buAutoNum type="arabicParenBoth"/>
            </a:pPr>
            <a:r>
              <a:rPr lang="en-US" sz="22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200" dirty="0">
                <a:solidFill>
                  <a:schemeClr val="tx1"/>
                </a:solidFill>
              </a:rPr>
              <a:t>Quickly identify and </a:t>
            </a:r>
            <a:r>
              <a:rPr lang="en-US" sz="2200" dirty="0">
                <a:solidFill>
                  <a:srgbClr val="00B050"/>
                </a:solidFill>
              </a:rPr>
              <a:t>filter out the unlikely</a:t>
            </a:r>
            <a:r>
              <a:rPr lang="en-US" sz="2200" dirty="0">
                <a:solidFill>
                  <a:schemeClr val="tx1"/>
                </a:solidFill>
              </a:rPr>
              <a:t> candidate reference regions for each read</a:t>
            </a:r>
            <a:endParaRPr lang="en-US" sz="2200" b="1" dirty="0">
              <a:solidFill>
                <a:schemeClr val="tx1"/>
              </a:solidFill>
            </a:endParaRPr>
          </a:p>
          <a:p>
            <a:pPr marL="500063" indent="-360363">
              <a:lnSpc>
                <a:spcPct val="120000"/>
              </a:lnSpc>
              <a:spcAft>
                <a:spcPts val="0"/>
              </a:spcAft>
              <a:buClr>
                <a:srgbClr val="FE6200"/>
              </a:buClr>
              <a:buAutoNum type="arabicParenBoth"/>
            </a:pPr>
            <a:r>
              <a:rPr lang="en-US" sz="2200" b="1" dirty="0">
                <a:solidFill>
                  <a:srgbClr val="FE6200"/>
                </a:solidFill>
              </a:rPr>
              <a:t>Edit Distance Calculation</a:t>
            </a:r>
          </a:p>
          <a:p>
            <a:pPr lvl="1" indent="-217488">
              <a:lnSpc>
                <a:spcPct val="120000"/>
              </a:lnSpc>
              <a:spcBef>
                <a:spcPts val="0"/>
              </a:spcBef>
              <a:spcAft>
                <a:spcPts val="0"/>
              </a:spcAft>
              <a:buClr>
                <a:srgbClr val="FE6200"/>
              </a:buClr>
            </a:pPr>
            <a:r>
              <a:rPr lang="en-US" sz="2200" dirty="0">
                <a:solidFill>
                  <a:schemeClr val="tx1"/>
                </a:solidFill>
              </a:rPr>
              <a:t>Measure the </a:t>
            </a:r>
            <a:r>
              <a:rPr lang="en-US" sz="2200" dirty="0">
                <a:solidFill>
                  <a:srgbClr val="FE6200"/>
                </a:solidFill>
              </a:rPr>
              <a:t>similarity</a:t>
            </a:r>
            <a:r>
              <a:rPr lang="en-US" sz="2200" dirty="0"/>
              <a:t> or </a:t>
            </a:r>
            <a:r>
              <a:rPr lang="en-US" sz="2200" dirty="0">
                <a:solidFill>
                  <a:srgbClr val="FE6200"/>
                </a:solidFill>
              </a:rPr>
              <a:t>distance</a:t>
            </a:r>
            <a:r>
              <a:rPr lang="en-US" sz="2200" dirty="0"/>
              <a:t> </a:t>
            </a:r>
            <a:r>
              <a:rPr lang="en-US" sz="2200" dirty="0">
                <a:solidFill>
                  <a:schemeClr val="tx1"/>
                </a:solidFill>
              </a:rPr>
              <a:t>between two sequences</a:t>
            </a:r>
          </a:p>
          <a:p>
            <a:pPr marL="500063" indent="-360363">
              <a:lnSpc>
                <a:spcPct val="120000"/>
              </a:lnSpc>
              <a:spcBef>
                <a:spcPts val="2400"/>
              </a:spcBef>
              <a:spcAft>
                <a:spcPts val="0"/>
              </a:spcAft>
            </a:pPr>
            <a:r>
              <a:rPr lang="en-US" sz="2200" dirty="0">
                <a:solidFill>
                  <a:schemeClr val="tx1"/>
                </a:solidFill>
              </a:rPr>
              <a:t>We also discuss </a:t>
            </a:r>
            <a:r>
              <a:rPr lang="en-US" sz="2200" dirty="0">
                <a:solidFill>
                  <a:srgbClr val="1F8DD3"/>
                </a:solidFill>
              </a:rPr>
              <a:t>other possible use cases of GenASM </a:t>
            </a:r>
            <a:r>
              <a:rPr lang="en-US" sz="2200" dirty="0">
                <a:solidFill>
                  <a:schemeClr val="tx1"/>
                </a:solidFill>
              </a:rPr>
              <a:t>in our paper:</a:t>
            </a:r>
          </a:p>
          <a:p>
            <a:pPr lvl="1" indent="-217488">
              <a:lnSpc>
                <a:spcPct val="120000"/>
              </a:lnSpc>
              <a:spcBef>
                <a:spcPts val="0"/>
              </a:spcBef>
              <a:spcAft>
                <a:spcPts val="0"/>
              </a:spcAft>
              <a:buClr>
                <a:srgbClr val="0070C0"/>
              </a:buClr>
            </a:pPr>
            <a:r>
              <a:rPr lang="en-US" sz="2200" dirty="0">
                <a:solidFill>
                  <a:schemeClr val="tx1"/>
                </a:solidFill>
              </a:rPr>
              <a:t>Read-to-read overlap finding, hash-table based indexing, whole genome alignment, generic text search</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41</a:t>
            </a:fld>
            <a:endParaRPr lang="en-US" dirty="0"/>
          </a:p>
        </p:txBody>
      </p:sp>
    </p:spTree>
    <p:custDataLst>
      <p:tags r:id="rId1"/>
    </p:custDataLst>
    <p:extLst>
      <p:ext uri="{BB962C8B-B14F-4D97-AF65-F5344CB8AC3E}">
        <p14:creationId xmlns:p14="http://schemas.microsoft.com/office/powerpoint/2010/main" val="33907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0000"/>
              </a:lnSpc>
              <a:spcBef>
                <a:spcPts val="0"/>
              </a:spcBef>
              <a:spcAft>
                <a:spcPts val="0"/>
              </a:spcAft>
            </a:pPr>
            <a:r>
              <a:rPr lang="en-US" sz="2200" dirty="0">
                <a:solidFill>
                  <a:schemeClr val="tx1"/>
                </a:solidFill>
              </a:rPr>
              <a:t>We evaluate GenASM using:</a:t>
            </a:r>
          </a:p>
          <a:p>
            <a:pPr lvl="1">
              <a:lnSpc>
                <a:spcPct val="120000"/>
              </a:lnSpc>
              <a:spcBef>
                <a:spcPts val="0"/>
              </a:spcBef>
              <a:spcAft>
                <a:spcPts val="0"/>
              </a:spcAft>
            </a:pPr>
            <a:r>
              <a:rPr lang="en-US" sz="2200" dirty="0">
                <a:solidFill>
                  <a:srgbClr val="7030A0"/>
                </a:solidFill>
              </a:rPr>
              <a:t>Synthesized</a:t>
            </a:r>
            <a:r>
              <a:rPr lang="en-US" sz="2200" dirty="0">
                <a:solidFill>
                  <a:schemeClr val="tx1"/>
                </a:solidFill>
              </a:rPr>
              <a:t> SystemVerilog models of the GenASM-DC and GenASM-TB accelerator datapaths </a:t>
            </a:r>
          </a:p>
          <a:p>
            <a:pPr lvl="1">
              <a:lnSpc>
                <a:spcPct val="120000"/>
              </a:lnSpc>
              <a:spcBef>
                <a:spcPts val="0"/>
              </a:spcBef>
              <a:spcAft>
                <a:spcPts val="0"/>
              </a:spcAft>
            </a:pPr>
            <a:r>
              <a:rPr lang="en-US" sz="2200" dirty="0">
                <a:solidFill>
                  <a:schemeClr val="tx1"/>
                </a:solidFill>
              </a:rPr>
              <a:t>Detailed </a:t>
            </a:r>
            <a:r>
              <a:rPr lang="en-US" sz="2200" dirty="0">
                <a:solidFill>
                  <a:srgbClr val="7030A0"/>
                </a:solidFill>
              </a:rPr>
              <a:t>simulation-based performance modeling</a:t>
            </a:r>
          </a:p>
          <a:p>
            <a:pPr>
              <a:lnSpc>
                <a:spcPct val="120000"/>
              </a:lnSpc>
              <a:spcBef>
                <a:spcPts val="4200"/>
              </a:spcBef>
              <a:spcAft>
                <a:spcPts val="0"/>
              </a:spcAft>
            </a:pPr>
            <a:r>
              <a:rPr lang="en-US" sz="2200" dirty="0">
                <a:solidFill>
                  <a:schemeClr val="tx1"/>
                </a:solidFill>
                <a:latin typeface="Calibri" panose="020F0502020204030204" pitchFamily="34" charset="0"/>
              </a:rPr>
              <a:t>16</a:t>
            </a:r>
            <a:r>
              <a:rPr lang="en-US" sz="2200" dirty="0">
                <a:solidFill>
                  <a:schemeClr val="tx1"/>
                </a:solidFill>
              </a:rPr>
              <a:t>GB HMC-like </a:t>
            </a:r>
            <a:r>
              <a:rPr lang="en-US" sz="2200" dirty="0">
                <a:solidFill>
                  <a:srgbClr val="0070C0"/>
                </a:solidFill>
                <a:latin typeface="Calibri" panose="020F0502020204030204" pitchFamily="34" charset="0"/>
              </a:rPr>
              <a:t>3</a:t>
            </a:r>
            <a:r>
              <a:rPr lang="en-US" sz="2200" dirty="0">
                <a:solidFill>
                  <a:srgbClr val="0070C0"/>
                </a:solidFill>
              </a:rPr>
              <a:t>D-stacked DRAM architecture</a:t>
            </a:r>
          </a:p>
          <a:p>
            <a:pPr lvl="1">
              <a:lnSpc>
                <a:spcPct val="120000"/>
              </a:lnSpc>
              <a:spcBef>
                <a:spcPts val="0"/>
              </a:spcBef>
              <a:spcAft>
                <a:spcPts val="0"/>
              </a:spcAft>
            </a:pPr>
            <a:r>
              <a:rPr lang="en-US" sz="2200" dirty="0">
                <a:solidFill>
                  <a:srgbClr val="0070C0"/>
                </a:solidFill>
                <a:latin typeface="Calibri" panose="020F0502020204030204" pitchFamily="34" charset="0"/>
              </a:rPr>
              <a:t>32</a:t>
            </a:r>
            <a:r>
              <a:rPr lang="en-US" sz="2200" dirty="0">
                <a:solidFill>
                  <a:srgbClr val="0070C0"/>
                </a:solidFill>
              </a:rPr>
              <a:t> vaults </a:t>
            </a:r>
          </a:p>
          <a:p>
            <a:pPr lvl="1">
              <a:lnSpc>
                <a:spcPct val="120000"/>
              </a:lnSpc>
              <a:spcBef>
                <a:spcPts val="0"/>
              </a:spcBef>
              <a:spcAft>
                <a:spcPts val="0"/>
              </a:spcAft>
            </a:pPr>
            <a:r>
              <a:rPr lang="en-US" sz="2200" dirty="0">
                <a:solidFill>
                  <a:schemeClr val="tx1"/>
                </a:solidFill>
                <a:latin typeface="Calibri" panose="020F0502020204030204" pitchFamily="34" charset="0"/>
              </a:rPr>
              <a:t>256</a:t>
            </a:r>
            <a:r>
              <a:rPr lang="en-US" sz="2200" dirty="0">
                <a:solidFill>
                  <a:schemeClr val="tx1"/>
                </a:solidFill>
              </a:rPr>
              <a:t>GB/s of internal bandwidth, clock frequency of </a:t>
            </a:r>
            <a:r>
              <a:rPr lang="en-US" sz="2200" dirty="0">
                <a:solidFill>
                  <a:schemeClr val="tx1"/>
                </a:solidFill>
                <a:latin typeface="Calibri" panose="020F0502020204030204" pitchFamily="34" charset="0"/>
              </a:rPr>
              <a:t>1.25</a:t>
            </a:r>
            <a:r>
              <a:rPr lang="en-US" sz="2200" dirty="0">
                <a:solidFill>
                  <a:schemeClr val="tx1"/>
                </a:solidFill>
              </a:rPr>
              <a:t>GHz</a:t>
            </a:r>
          </a:p>
          <a:p>
            <a:pPr lvl="1">
              <a:lnSpc>
                <a:spcPct val="120000"/>
              </a:lnSpc>
              <a:spcBef>
                <a:spcPts val="0"/>
              </a:spcBef>
              <a:spcAft>
                <a:spcPts val="0"/>
              </a:spcAft>
            </a:pPr>
            <a:r>
              <a:rPr lang="en-US" sz="2200" dirty="0">
                <a:solidFill>
                  <a:schemeClr val="tx1"/>
                </a:solidFill>
              </a:rPr>
              <a:t>In order to achieve </a:t>
            </a:r>
            <a:r>
              <a:rPr lang="en-US" sz="2200" dirty="0">
                <a:solidFill>
                  <a:srgbClr val="0070C0"/>
                </a:solidFill>
              </a:rPr>
              <a:t>high parallelism </a:t>
            </a:r>
            <a:r>
              <a:rPr lang="en-US" sz="2200" dirty="0">
                <a:solidFill>
                  <a:schemeClr val="tx1"/>
                </a:solidFill>
              </a:rPr>
              <a:t>and </a:t>
            </a:r>
            <a:r>
              <a:rPr lang="en-US" sz="2200" dirty="0">
                <a:solidFill>
                  <a:srgbClr val="0070C0"/>
                </a:solidFill>
              </a:rPr>
              <a:t>low power-consumption</a:t>
            </a:r>
          </a:p>
          <a:p>
            <a:pPr lvl="1">
              <a:lnSpc>
                <a:spcPct val="120000"/>
              </a:lnSpc>
              <a:spcBef>
                <a:spcPts val="0"/>
              </a:spcBef>
              <a:spcAft>
                <a:spcPts val="0"/>
              </a:spcAft>
            </a:pPr>
            <a:r>
              <a:rPr lang="en-US" sz="2200" dirty="0">
                <a:solidFill>
                  <a:srgbClr val="0070C0"/>
                </a:solidFill>
              </a:rPr>
              <a:t>Within each vault, </a:t>
            </a:r>
            <a:r>
              <a:rPr lang="en-US" sz="2200" dirty="0">
                <a:solidFill>
                  <a:schemeClr val="tx1"/>
                </a:solidFill>
              </a:rPr>
              <a:t>the logic layer contains a GenASM-DC accelerator, its associated DC-SRAM, a GenASM-TB accelerator, and TB-SRAMs.</a:t>
            </a:r>
          </a:p>
          <a:p>
            <a:pPr marL="454025" lvl="1" indent="0">
              <a:lnSpc>
                <a:spcPct val="120000"/>
              </a:lnSpc>
              <a:spcBef>
                <a:spcPts val="0"/>
              </a:spcBef>
              <a:spcAft>
                <a:spcPts val="0"/>
              </a:spcAft>
              <a:buNone/>
            </a:pPr>
            <a:endParaRPr lang="en-US" sz="2200" dirty="0">
              <a:solidFill>
                <a:srgbClr val="00B050"/>
              </a:solidFill>
            </a:endParaRP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42</a:t>
            </a:fld>
            <a:endParaRPr lang="en-US" dirty="0"/>
          </a:p>
        </p:txBody>
      </p:sp>
    </p:spTree>
    <p:custDataLst>
      <p:tags r:id="rId1"/>
    </p:custDataLst>
    <p:extLst>
      <p:ext uri="{BB962C8B-B14F-4D97-AF65-F5344CB8AC3E}">
        <p14:creationId xmlns:p14="http://schemas.microsoft.com/office/powerpoint/2010/main" val="244949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01D8-6865-6044-B9F0-D748E5A3E2E6}"/>
              </a:ext>
            </a:extLst>
          </p:cNvPr>
          <p:cNvSpPr>
            <a:spLocks noGrp="1"/>
          </p:cNvSpPr>
          <p:nvPr>
            <p:ph type="title"/>
          </p:nvPr>
        </p:nvSpPr>
        <p:spPr/>
        <p:txBody>
          <a:bodyPr>
            <a:normAutofit fontScale="90000"/>
          </a:bodyPr>
          <a:lstStyle/>
          <a:p>
            <a:r>
              <a:rPr lang="en-US" dirty="0"/>
              <a:t>Evaluation Methodology (cont’d.)</a:t>
            </a:r>
          </a:p>
        </p:txBody>
      </p:sp>
      <p:sp>
        <p:nvSpPr>
          <p:cNvPr id="4" name="Slide Number Placeholder 3">
            <a:extLst>
              <a:ext uri="{FF2B5EF4-FFF2-40B4-BE49-F238E27FC236}">
                <a16:creationId xmlns:a16="http://schemas.microsoft.com/office/drawing/2014/main" id="{691DAFF5-3E0D-D841-AA3E-7D9156941797}"/>
              </a:ext>
            </a:extLst>
          </p:cNvPr>
          <p:cNvSpPr>
            <a:spLocks noGrp="1"/>
          </p:cNvSpPr>
          <p:nvPr>
            <p:ph type="sldNum" sz="quarter" idx="10"/>
          </p:nvPr>
        </p:nvSpPr>
        <p:spPr/>
        <p:txBody>
          <a:bodyPr/>
          <a:lstStyle/>
          <a:p>
            <a:fld id="{BE67019E-6B59-9444-A8F8-0CFAB6B6981D}" type="slidenum">
              <a:rPr lang="en-US" smtClean="0"/>
              <a:pPr/>
              <a:t>43</a:t>
            </a:fld>
            <a:endParaRPr lang="en-US" dirty="0"/>
          </a:p>
        </p:txBody>
      </p:sp>
      <p:graphicFrame>
        <p:nvGraphicFramePr>
          <p:cNvPr id="5" name="Table 5">
            <a:extLst>
              <a:ext uri="{FF2B5EF4-FFF2-40B4-BE49-F238E27FC236}">
                <a16:creationId xmlns:a16="http://schemas.microsoft.com/office/drawing/2014/main" id="{9349D892-1E36-FE41-B37E-3675C7599CBB}"/>
              </a:ext>
            </a:extLst>
          </p:cNvPr>
          <p:cNvGraphicFramePr>
            <a:graphicFrameLocks noGrp="1"/>
          </p:cNvGraphicFramePr>
          <p:nvPr>
            <p:extLst>
              <p:ext uri="{D42A27DB-BD31-4B8C-83A1-F6EECF244321}">
                <p14:modId xmlns:p14="http://schemas.microsoft.com/office/powerpoint/2010/main" val="941548769"/>
              </p:ext>
            </p:extLst>
          </p:nvPr>
        </p:nvGraphicFramePr>
        <p:xfrm>
          <a:off x="366962" y="1550444"/>
          <a:ext cx="8410074" cy="3062981"/>
        </p:xfrm>
        <a:graphic>
          <a:graphicData uri="http://schemas.openxmlformats.org/drawingml/2006/table">
            <a:tbl>
              <a:tblPr firstRow="1" bandRow="1">
                <a:tableStyleId>{5940675A-B579-460E-94D1-54222C63F5DA}</a:tableStyleId>
              </a:tblPr>
              <a:tblGrid>
                <a:gridCol w="3180910">
                  <a:extLst>
                    <a:ext uri="{9D8B030D-6E8A-4147-A177-3AD203B41FA5}">
                      <a16:colId xmlns:a16="http://schemas.microsoft.com/office/drawing/2014/main" val="3479334533"/>
                    </a:ext>
                  </a:extLst>
                </a:gridCol>
                <a:gridCol w="2596896">
                  <a:extLst>
                    <a:ext uri="{9D8B030D-6E8A-4147-A177-3AD203B41FA5}">
                      <a16:colId xmlns:a16="http://schemas.microsoft.com/office/drawing/2014/main" val="1590512115"/>
                    </a:ext>
                  </a:extLst>
                </a:gridCol>
                <a:gridCol w="2632268">
                  <a:extLst>
                    <a:ext uri="{9D8B030D-6E8A-4147-A177-3AD203B41FA5}">
                      <a16:colId xmlns:a16="http://schemas.microsoft.com/office/drawing/2014/main" val="1767945653"/>
                    </a:ext>
                  </a:extLst>
                </a:gridCol>
              </a:tblGrid>
              <a:tr h="578981">
                <a:tc>
                  <a:txBody>
                    <a:bodyPr/>
                    <a:lstStyle/>
                    <a:p>
                      <a:pPr algn="ctr"/>
                      <a:endParaRPr lang="en-US" sz="2100" b="1" dirty="0"/>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b="1" dirty="0">
                          <a:solidFill>
                            <a:srgbClr val="0070C0"/>
                          </a:solidFill>
                        </a:rPr>
                        <a:t>SW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dirty="0">
                          <a:solidFill>
                            <a:srgbClr val="C00000"/>
                          </a:solidFill>
                        </a:rPr>
                        <a:t>HW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900786"/>
                  </a:ext>
                </a:extLst>
              </a:tr>
              <a:tr h="828000">
                <a:tc>
                  <a:txBody>
                    <a:bodyPr/>
                    <a:lstStyle/>
                    <a:p>
                      <a:pPr algn="ctr"/>
                      <a:r>
                        <a:rPr lang="en-US" sz="2100" b="1" dirty="0">
                          <a:solidFill>
                            <a:srgbClr val="7030A0"/>
                          </a:solidFill>
                        </a:rPr>
                        <a:t>Read Alignment</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Minimap</a:t>
                      </a:r>
                      <a:r>
                        <a:rPr lang="en-US" sz="2100" dirty="0">
                          <a:latin typeface="Calibri" panose="020F0502020204030204" pitchFamily="34" charset="0"/>
                          <a:cs typeface="Calibri" panose="020F0502020204030204" pitchFamily="34" charset="0"/>
                        </a:rPr>
                        <a:t>2</a:t>
                      </a:r>
                      <a:r>
                        <a:rPr lang="en-US" sz="2100" baseline="30000" dirty="0">
                          <a:latin typeface="Calibri" panose="020F0502020204030204" pitchFamily="34" charset="0"/>
                          <a:cs typeface="Calibri" panose="020F0502020204030204" pitchFamily="34" charset="0"/>
                        </a:rPr>
                        <a:t>1</a:t>
                      </a:r>
                      <a:endParaRPr lang="en-US" sz="2100" dirty="0"/>
                    </a:p>
                    <a:p>
                      <a:pPr algn="ctr"/>
                      <a:r>
                        <a:rPr lang="en-US" sz="2100" dirty="0"/>
                        <a:t>BWA-MEM</a:t>
                      </a:r>
                      <a:r>
                        <a:rPr lang="en-US" sz="2100" baseline="30000" dirty="0">
                          <a:latin typeface="Calibri" panose="020F0502020204030204" pitchFamily="34" charset="0"/>
                          <a:cs typeface="Calibri" panose="020F0502020204030204" pitchFamily="34" charset="0"/>
                        </a:rPr>
                        <a:t>2</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algn="ctr"/>
                      <a:r>
                        <a:rPr lang="en-US" sz="2100" dirty="0"/>
                        <a:t>GACT (Darwin)</a:t>
                      </a:r>
                      <a:r>
                        <a:rPr lang="en-US" sz="2100" baseline="30000" dirty="0">
                          <a:latin typeface="Calibri" panose="020F0502020204030204" pitchFamily="34" charset="0"/>
                          <a:cs typeface="Calibri" panose="020F0502020204030204" pitchFamily="34" charset="0"/>
                        </a:rPr>
                        <a:t>3</a:t>
                      </a:r>
                      <a:endParaRPr lang="en-US" sz="2100" dirty="0"/>
                    </a:p>
                    <a:p>
                      <a:pPr algn="ctr"/>
                      <a:r>
                        <a:rPr lang="en-US" sz="2100" dirty="0" err="1"/>
                        <a:t>SillaX</a:t>
                      </a:r>
                      <a:r>
                        <a:rPr lang="en-US" sz="2100" dirty="0"/>
                        <a:t> (</a:t>
                      </a:r>
                      <a:r>
                        <a:rPr lang="en-US" sz="2100" dirty="0" err="1"/>
                        <a:t>GenAx</a:t>
                      </a:r>
                      <a:r>
                        <a:rPr lang="en-US" sz="2100" dirty="0"/>
                        <a:t>)</a:t>
                      </a:r>
                      <a:r>
                        <a:rPr lang="en-US" sz="2100" baseline="30000" dirty="0">
                          <a:latin typeface="Calibri" panose="020F0502020204030204" pitchFamily="34" charset="0"/>
                          <a:cs typeface="Calibri" panose="020F0502020204030204" pitchFamily="34" charset="0"/>
                        </a:rPr>
                        <a:t>4</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1566023890"/>
                  </a:ext>
                </a:extLst>
              </a:tr>
              <a:tr h="828000">
                <a:tc>
                  <a:txBody>
                    <a:bodyPr/>
                    <a:lstStyle/>
                    <a:p>
                      <a:pPr algn="ctr"/>
                      <a:r>
                        <a:rPr lang="en-US" sz="2100" b="1" dirty="0">
                          <a:solidFill>
                            <a:srgbClr val="00B050"/>
                          </a:solidFill>
                        </a:rPr>
                        <a:t>Pre-Alignment Filtering</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Shouji</a:t>
                      </a:r>
                      <a:r>
                        <a:rPr lang="en-US" sz="2100" baseline="30000" dirty="0">
                          <a:latin typeface="Calibri" panose="020F0502020204030204" pitchFamily="34" charset="0"/>
                          <a:cs typeface="Calibri" panose="020F0502020204030204" pitchFamily="34" charset="0"/>
                        </a:rPr>
                        <a:t>5</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extLst>
                  <a:ext uri="{0D108BD9-81ED-4DB2-BD59-A6C34878D82A}">
                    <a16:rowId xmlns:a16="http://schemas.microsoft.com/office/drawing/2014/main" val="513489509"/>
                  </a:ext>
                </a:extLst>
              </a:tr>
              <a:tr h="828000">
                <a:tc>
                  <a:txBody>
                    <a:bodyPr/>
                    <a:lstStyle/>
                    <a:p>
                      <a:pPr algn="ctr"/>
                      <a:r>
                        <a:rPr lang="en-US" sz="2100" b="1" dirty="0">
                          <a:solidFill>
                            <a:srgbClr val="FE6200"/>
                          </a:solidFill>
                        </a:rPr>
                        <a:t>Edit Distance Calculation</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Edlib</a:t>
                      </a:r>
                      <a:r>
                        <a:rPr lang="en-US" sz="2100" baseline="30000" dirty="0">
                          <a:latin typeface="Calibri" panose="020F0502020204030204" pitchFamily="34" charset="0"/>
                          <a:cs typeface="Calibri" panose="020F0502020204030204" pitchFamily="34" charset="0"/>
                        </a:rPr>
                        <a:t>6</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ASAP</a:t>
                      </a:r>
                      <a:r>
                        <a:rPr lang="en-US" sz="2100" baseline="30000" dirty="0">
                          <a:latin typeface="Calibri" panose="020F0502020204030204" pitchFamily="34" charset="0"/>
                          <a:cs typeface="Calibri" panose="020F0502020204030204" pitchFamily="34" charset="0"/>
                        </a:rPr>
                        <a:t>7</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extLst>
                  <a:ext uri="{0D108BD9-81ED-4DB2-BD59-A6C34878D82A}">
                    <a16:rowId xmlns:a16="http://schemas.microsoft.com/office/drawing/2014/main" val="3911764510"/>
                  </a:ext>
                </a:extLst>
              </a:tr>
            </a:tbl>
          </a:graphicData>
        </a:graphic>
      </p:graphicFrame>
      <p:sp>
        <p:nvSpPr>
          <p:cNvPr id="6" name="TextBox 5">
            <a:extLst>
              <a:ext uri="{FF2B5EF4-FFF2-40B4-BE49-F238E27FC236}">
                <a16:creationId xmlns:a16="http://schemas.microsoft.com/office/drawing/2014/main" id="{4FE0687B-F02B-6B46-A5F0-D5F0936199A7}"/>
              </a:ext>
            </a:extLst>
          </p:cNvPr>
          <p:cNvSpPr txBox="1"/>
          <p:nvPr/>
        </p:nvSpPr>
        <p:spPr>
          <a:xfrm>
            <a:off x="366963" y="5361166"/>
            <a:ext cx="8410073" cy="1169551"/>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H. Li. "Minimap2: Pairwise Alignment for Nucleotide Sequences."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[2] H. Li. "Aligning sequence reads, clone sequences and assembly contigs with BWA-MEM." In </a:t>
            </a:r>
            <a:r>
              <a:rPr lang="en-US" sz="1000" i="1" dirty="0" err="1">
                <a:latin typeface="Calibri" panose="020F0502020204030204" pitchFamily="34" charset="0"/>
                <a:cs typeface="Calibri" panose="020F0502020204030204" pitchFamily="34" charset="0"/>
              </a:rPr>
              <a:t>arXiv</a:t>
            </a:r>
            <a:r>
              <a:rPr lang="en-US"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2013.</a:t>
            </a:r>
          </a:p>
          <a:p>
            <a:pPr marL="101600" algn="r"/>
            <a:r>
              <a:rPr lang="en-US" sz="1000" dirty="0">
                <a:latin typeface="Calibri" panose="020F0502020204030204" pitchFamily="34" charset="0"/>
                <a:cs typeface="Calibri" panose="020F0502020204030204" pitchFamily="34" charset="0"/>
              </a:rPr>
              <a:t>[3] Y. </a:t>
            </a:r>
            <a:r>
              <a:rPr lang="en-US" sz="1000" dirty="0" err="1">
                <a:latin typeface="Calibri" panose="020F0502020204030204" pitchFamily="34" charset="0"/>
                <a:cs typeface="Calibri" panose="020F0502020204030204" pitchFamily="34" charset="0"/>
              </a:rPr>
              <a:t>Turakhia</a:t>
            </a:r>
            <a:r>
              <a:rPr lang="en-US" sz="1000" dirty="0">
                <a:latin typeface="Calibri" panose="020F0502020204030204" pitchFamily="34" charset="0"/>
                <a:cs typeface="Calibri" panose="020F0502020204030204" pitchFamily="34" charset="0"/>
              </a:rPr>
              <a:t> et al. "Darwin: A genomics co-processor provides up to 15,000 x acceleration on long read assembly." In </a:t>
            </a:r>
            <a:r>
              <a:rPr lang="en-US" sz="1000" i="1" dirty="0">
                <a:latin typeface="Calibri" panose="020F0502020204030204" pitchFamily="34" charset="0"/>
                <a:cs typeface="Calibri" panose="020F0502020204030204" pitchFamily="34" charset="0"/>
              </a:rPr>
              <a:t>ASPLOS,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[4] D. </a:t>
            </a:r>
            <a:r>
              <a:rPr lang="en-US" sz="1000" dirty="0" err="1">
                <a:latin typeface="Calibri" panose="020F0502020204030204" pitchFamily="34" charset="0"/>
                <a:cs typeface="Calibri" panose="020F0502020204030204" pitchFamily="34" charset="0"/>
              </a:rPr>
              <a:t>Fujiki</a:t>
            </a:r>
            <a:r>
              <a:rPr lang="en-US" sz="1000" dirty="0">
                <a:latin typeface="Calibri" panose="020F0502020204030204" pitchFamily="34" charset="0"/>
                <a:cs typeface="Calibri" panose="020F0502020204030204" pitchFamily="34" charset="0"/>
              </a:rPr>
              <a:t> et al. "</a:t>
            </a:r>
            <a:r>
              <a:rPr lang="en-US" sz="1000" dirty="0" err="1">
                <a:latin typeface="Calibri" panose="020F0502020204030204" pitchFamily="34" charset="0"/>
                <a:cs typeface="Calibri" panose="020F0502020204030204" pitchFamily="34" charset="0"/>
              </a:rPr>
              <a:t>GenAx</a:t>
            </a:r>
            <a:r>
              <a:rPr lang="en-US" sz="1000" dirty="0">
                <a:latin typeface="Calibri" panose="020F0502020204030204" pitchFamily="34" charset="0"/>
                <a:cs typeface="Calibri" panose="020F0502020204030204" pitchFamily="34" charset="0"/>
              </a:rPr>
              <a:t>: A genome sequencing accelerator." In </a:t>
            </a:r>
            <a:r>
              <a:rPr lang="en-US" sz="1000" i="1" dirty="0">
                <a:latin typeface="Calibri" panose="020F0502020204030204" pitchFamily="34" charset="0"/>
                <a:cs typeface="Calibri" panose="020F0502020204030204" pitchFamily="34" charset="0"/>
              </a:rPr>
              <a:t>ISCA</a:t>
            </a:r>
            <a:r>
              <a:rPr lang="en-US" sz="1000" dirty="0">
                <a:latin typeface="Calibri" panose="020F0502020204030204" pitchFamily="34" charset="0"/>
                <a:cs typeface="Calibri" panose="020F0502020204030204" pitchFamily="34" charset="0"/>
              </a:rPr>
              <a:t>, 2018.</a:t>
            </a:r>
          </a:p>
          <a:p>
            <a:pPr marL="101600" algn="r"/>
            <a:r>
              <a:rPr lang="en-US" sz="1000" dirty="0">
                <a:latin typeface="Calibri" panose="020F0502020204030204" pitchFamily="34" charset="0"/>
                <a:cs typeface="Calibri" panose="020F0502020204030204" pitchFamily="34" charset="0"/>
              </a:rPr>
              <a:t>[5] M. </a:t>
            </a:r>
            <a:r>
              <a:rPr lang="en-US" sz="1000" dirty="0" err="1">
                <a:latin typeface="Calibri" panose="020F0502020204030204" pitchFamily="34" charset="0"/>
                <a:cs typeface="Calibri" panose="020F0502020204030204" pitchFamily="34" charset="0"/>
              </a:rPr>
              <a:t>Alser</a:t>
            </a:r>
            <a:r>
              <a:rPr lang="en-US" sz="1000" dirty="0">
                <a:latin typeface="Calibri" panose="020F0502020204030204" pitchFamily="34" charset="0"/>
                <a:cs typeface="Calibri" panose="020F0502020204030204" pitchFamily="34" charset="0"/>
              </a:rPr>
              <a:t>. "Shouji: A fast and efficient pre-alignment filter for sequence alignment."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2019.</a:t>
            </a:r>
          </a:p>
          <a:p>
            <a:pPr marL="101600" algn="r"/>
            <a:r>
              <a:rPr lang="en-US" sz="1000" dirty="0">
                <a:latin typeface="Calibri" panose="020F0502020204030204" pitchFamily="34" charset="0"/>
                <a:cs typeface="Calibri" panose="020F0502020204030204" pitchFamily="34" charset="0"/>
              </a:rPr>
              <a:t>[6] M. </a:t>
            </a:r>
            <a:r>
              <a:rPr lang="en-US" sz="1000" dirty="0" err="1">
                <a:latin typeface="Calibri" panose="020F0502020204030204" pitchFamily="34" charset="0"/>
                <a:cs typeface="Calibri" panose="020F0502020204030204" pitchFamily="34" charset="0"/>
              </a:rPr>
              <a:t>Šošić</a:t>
            </a:r>
            <a:r>
              <a:rPr lang="en-US" sz="1000" dirty="0">
                <a:latin typeface="Calibri" panose="020F0502020204030204" pitchFamily="34" charset="0"/>
                <a:cs typeface="Calibri" panose="020F0502020204030204" pitchFamily="34" charset="0"/>
              </a:rPr>
              <a:t> et al. "Edlib: A C/C++ library for fast, exact sequence alignment using edit distance."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2017.</a:t>
            </a:r>
          </a:p>
          <a:p>
            <a:pPr marL="101600" algn="r"/>
            <a:r>
              <a:rPr lang="en-US" sz="1000" dirty="0">
                <a:latin typeface="Calibri" panose="020F0502020204030204" pitchFamily="34" charset="0"/>
                <a:cs typeface="Calibri" panose="020F0502020204030204" pitchFamily="34" charset="0"/>
              </a:rPr>
              <a:t>[7] S.S. Banerjee et al. ”ASAP: Accelerated short-read alignment on programmable hardware." In </a:t>
            </a:r>
            <a:r>
              <a:rPr lang="en-US" sz="1000" i="1" dirty="0">
                <a:latin typeface="Calibri" panose="020F0502020204030204" pitchFamily="34" charset="0"/>
                <a:cs typeface="Calibri" panose="020F0502020204030204" pitchFamily="34" charset="0"/>
              </a:rPr>
              <a:t>TC</a:t>
            </a:r>
            <a:r>
              <a:rPr lang="en-US" sz="1000" dirty="0">
                <a:latin typeface="Calibri" panose="020F0502020204030204" pitchFamily="34" charset="0"/>
                <a:cs typeface="Calibri" panose="020F0502020204030204" pitchFamily="34" charset="0"/>
              </a:rPr>
              <a:t>, 2018.</a:t>
            </a:r>
          </a:p>
        </p:txBody>
      </p:sp>
    </p:spTree>
    <p:extLst>
      <p:ext uri="{BB962C8B-B14F-4D97-AF65-F5344CB8AC3E}">
        <p14:creationId xmlns:p14="http://schemas.microsoft.com/office/powerpoint/2010/main" val="2580584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2000"/>
            <a:ext cx="8410073" cy="5235830"/>
          </a:xfrm>
        </p:spPr>
        <p:txBody>
          <a:bodyPr>
            <a:normAutofit/>
          </a:bodyPr>
          <a:lstStyle/>
          <a:p>
            <a:pPr marL="279400" indent="-279400">
              <a:lnSpc>
                <a:spcPct val="120000"/>
              </a:lnSpc>
              <a:spcBef>
                <a:spcPts val="0"/>
              </a:spcBef>
              <a:spcAft>
                <a:spcPts val="0"/>
              </a:spcAft>
            </a:pPr>
            <a:r>
              <a:rPr lang="en-US" sz="2200" b="1" dirty="0">
                <a:solidFill>
                  <a:srgbClr val="7030A0"/>
                </a:solidFill>
              </a:rPr>
              <a:t>For Use Case 1: Read Alignment</a:t>
            </a:r>
            <a:r>
              <a:rPr lang="en-US" sz="2200" dirty="0">
                <a:solidFill>
                  <a:schemeClr val="tx1"/>
                </a:solidFill>
              </a:rPr>
              <a:t>, we compare GenASM with:</a:t>
            </a:r>
          </a:p>
          <a:p>
            <a:pPr marL="593725" lvl="1" indent="-231775">
              <a:lnSpc>
                <a:spcPct val="120000"/>
              </a:lnSpc>
              <a:spcBef>
                <a:spcPts val="1800"/>
              </a:spcBef>
              <a:spcAft>
                <a:spcPts val="0"/>
              </a:spcAft>
            </a:pPr>
            <a:r>
              <a:rPr lang="en-US" sz="2200" dirty="0">
                <a:solidFill>
                  <a:srgbClr val="7030A0"/>
                </a:solidFill>
              </a:rPr>
              <a:t>Minimap</a:t>
            </a:r>
            <a:r>
              <a:rPr lang="en-US" sz="2200" dirty="0">
                <a:solidFill>
                  <a:srgbClr val="7030A0"/>
                </a:solidFill>
                <a:latin typeface="Calibri" panose="020F0502020204030204" pitchFamily="34" charset="0"/>
              </a:rPr>
              <a:t>2</a:t>
            </a:r>
            <a:r>
              <a:rPr lang="en-US" sz="2200" dirty="0">
                <a:solidFill>
                  <a:schemeClr val="tx1"/>
                </a:solidFill>
              </a:rPr>
              <a:t> and </a:t>
            </a:r>
            <a:r>
              <a:rPr lang="en-US" sz="2200" dirty="0">
                <a:solidFill>
                  <a:srgbClr val="7030A0"/>
                </a:solidFill>
              </a:rPr>
              <a:t>BWA-MEM</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Running on Intel® Xeon® Gold </a:t>
            </a:r>
            <a:r>
              <a:rPr lang="en-US" sz="2200" dirty="0">
                <a:solidFill>
                  <a:schemeClr val="tx1"/>
                </a:solidFill>
                <a:latin typeface="Calibri" panose="020F0502020204030204" pitchFamily="34" charset="0"/>
              </a:rPr>
              <a:t>6126</a:t>
            </a:r>
            <a:r>
              <a:rPr lang="en-US" sz="2200" dirty="0">
                <a:solidFill>
                  <a:schemeClr val="tx1"/>
                </a:solidFill>
              </a:rPr>
              <a:t> CPU (</a:t>
            </a:r>
            <a:r>
              <a:rPr lang="en-US" sz="2200" dirty="0">
                <a:solidFill>
                  <a:schemeClr val="tx1"/>
                </a:solidFill>
                <a:latin typeface="Calibri" panose="020F0502020204030204" pitchFamily="34" charset="0"/>
              </a:rPr>
              <a:t>12</a:t>
            </a:r>
            <a:r>
              <a:rPr lang="en-US" sz="2200" dirty="0">
                <a:solidFill>
                  <a:schemeClr val="tx1"/>
                </a:solidFill>
              </a:rPr>
              <a:t>-core) operating @</a:t>
            </a:r>
            <a:r>
              <a:rPr lang="en-US" sz="2200" dirty="0">
                <a:solidFill>
                  <a:schemeClr val="tx1"/>
                </a:solidFill>
                <a:latin typeface="Calibri" panose="020F0502020204030204" pitchFamily="34" charset="0"/>
              </a:rPr>
              <a:t>2.60</a:t>
            </a:r>
            <a:r>
              <a:rPr lang="en-US" sz="2200" dirty="0">
                <a:solidFill>
                  <a:schemeClr val="tx1"/>
                </a:solidFill>
              </a:rPr>
              <a:t>GHz with </a:t>
            </a:r>
            <a:r>
              <a:rPr lang="en-US" sz="2200" dirty="0">
                <a:solidFill>
                  <a:schemeClr val="tx1"/>
                </a:solidFill>
                <a:latin typeface="Calibri" panose="020F0502020204030204" pitchFamily="34" charset="0"/>
              </a:rPr>
              <a:t>64</a:t>
            </a:r>
            <a:r>
              <a:rPr lang="en-US" sz="2200" dirty="0">
                <a:solidFill>
                  <a:schemeClr val="tx1"/>
                </a:solidFill>
              </a:rPr>
              <a:t>GB DDR</a:t>
            </a:r>
            <a:r>
              <a:rPr lang="en-US" sz="2200" dirty="0">
                <a:solidFill>
                  <a:schemeClr val="tx1"/>
                </a:solidFill>
                <a:latin typeface="Calibri" panose="020F0502020204030204" pitchFamily="34" charset="0"/>
              </a:rPr>
              <a:t>4</a:t>
            </a:r>
            <a:r>
              <a:rPr lang="en-US" sz="2200" dirty="0">
                <a:solidFill>
                  <a:schemeClr val="tx1"/>
                </a:solidFill>
              </a:rPr>
              <a:t> memory</a:t>
            </a:r>
          </a:p>
          <a:p>
            <a:pPr marL="808038" lvl="2" indent="-214313">
              <a:lnSpc>
                <a:spcPct val="120000"/>
              </a:lnSpc>
              <a:spcBef>
                <a:spcPts val="0"/>
              </a:spcBef>
              <a:spcAft>
                <a:spcPts val="0"/>
              </a:spcAft>
            </a:pPr>
            <a:r>
              <a:rPr lang="en-US" sz="2200" dirty="0">
                <a:solidFill>
                  <a:schemeClr val="tx1"/>
                </a:solidFill>
              </a:rPr>
              <a:t>Using two simulated datasets:</a:t>
            </a:r>
          </a:p>
          <a:p>
            <a:pPr marL="989013" lvl="5" indent="-180975">
              <a:lnSpc>
                <a:spcPct val="120000"/>
              </a:lnSpc>
              <a:spcBef>
                <a:spcPts val="0"/>
              </a:spcBef>
              <a:spcAft>
                <a:spcPts val="0"/>
              </a:spcAft>
            </a:pPr>
            <a:r>
              <a:rPr lang="en-US" sz="2200" dirty="0">
                <a:solidFill>
                  <a:schemeClr val="tx1"/>
                </a:solidFill>
              </a:rPr>
              <a:t>Long ONT and PacBio reads: </a:t>
            </a:r>
            <a:r>
              <a:rPr lang="en-US" sz="2200" dirty="0">
                <a:solidFill>
                  <a:srgbClr val="7030A0"/>
                </a:solidFill>
                <a:latin typeface="Calibri" panose="020F0502020204030204" pitchFamily="34" charset="0"/>
                <a:cs typeface="Calibri" panose="020F0502020204030204" pitchFamily="34" charset="0"/>
              </a:rPr>
              <a:t>10</a:t>
            </a:r>
            <a:r>
              <a:rPr lang="en-US" sz="2200" dirty="0">
                <a:solidFill>
                  <a:srgbClr val="7030A0"/>
                </a:solidFill>
              </a:rPr>
              <a:t>Kbp reads, </a:t>
            </a:r>
            <a:r>
              <a:rPr lang="en-US" sz="2200" dirty="0">
                <a:solidFill>
                  <a:srgbClr val="7030A0"/>
                </a:solidFill>
                <a:latin typeface="Calibri" panose="020F0502020204030204" pitchFamily="34" charset="0"/>
                <a:cs typeface="Calibri" panose="020F0502020204030204" pitchFamily="34" charset="0"/>
              </a:rPr>
              <a:t>10-15%</a:t>
            </a:r>
            <a:r>
              <a:rPr lang="en-US" sz="2200" dirty="0">
                <a:solidFill>
                  <a:srgbClr val="7030A0"/>
                </a:solidFill>
              </a:rPr>
              <a:t> error rate</a:t>
            </a:r>
          </a:p>
          <a:p>
            <a:pPr marL="989013" lvl="5" indent="-180975">
              <a:lnSpc>
                <a:spcPct val="120000"/>
              </a:lnSpc>
              <a:spcBef>
                <a:spcPts val="0"/>
              </a:spcBef>
              <a:spcAft>
                <a:spcPts val="0"/>
              </a:spcAft>
            </a:pPr>
            <a:r>
              <a:rPr lang="en-US" sz="2200" dirty="0">
                <a:solidFill>
                  <a:schemeClr val="tx1"/>
                </a:solidFill>
              </a:rPr>
              <a:t>Short Illumina reads: </a:t>
            </a:r>
            <a:r>
              <a:rPr lang="en-US" sz="2200" dirty="0">
                <a:solidFill>
                  <a:srgbClr val="7030A0"/>
                </a:solidFill>
                <a:latin typeface="Calibri" panose="020F0502020204030204" pitchFamily="34" charset="0"/>
                <a:cs typeface="Calibri" panose="020F0502020204030204" pitchFamily="34" charset="0"/>
              </a:rPr>
              <a:t>100-250</a:t>
            </a:r>
            <a:r>
              <a:rPr lang="en-US" sz="2200" dirty="0">
                <a:solidFill>
                  <a:srgbClr val="7030A0"/>
                </a:solidFill>
              </a:rPr>
              <a:t>bp reads, </a:t>
            </a:r>
            <a:r>
              <a:rPr lang="en-US" sz="2200" dirty="0">
                <a:solidFill>
                  <a:srgbClr val="7030A0"/>
                </a:solidFill>
                <a:latin typeface="Calibri" panose="020F0502020204030204" pitchFamily="34" charset="0"/>
                <a:cs typeface="Calibri" panose="020F0502020204030204" pitchFamily="34" charset="0"/>
              </a:rPr>
              <a:t>5%</a:t>
            </a:r>
            <a:r>
              <a:rPr lang="en-US" sz="2200" dirty="0">
                <a:solidFill>
                  <a:srgbClr val="7030A0"/>
                </a:solidFill>
              </a:rPr>
              <a:t> error rate</a:t>
            </a:r>
          </a:p>
          <a:p>
            <a:pPr marL="625475" lvl="1">
              <a:lnSpc>
                <a:spcPct val="120000"/>
              </a:lnSpc>
              <a:spcBef>
                <a:spcPts val="3600"/>
              </a:spcBef>
              <a:spcAft>
                <a:spcPts val="0"/>
              </a:spcAft>
            </a:pPr>
            <a:r>
              <a:rPr lang="en-US" sz="2200" dirty="0">
                <a:solidFill>
                  <a:srgbClr val="7030A0"/>
                </a:solidFill>
              </a:rPr>
              <a:t>GACT of Darwin</a:t>
            </a:r>
            <a:r>
              <a:rPr lang="en-US" sz="2200" dirty="0">
                <a:solidFill>
                  <a:schemeClr val="tx1"/>
                </a:solidFill>
              </a:rPr>
              <a:t> and </a:t>
            </a:r>
            <a:r>
              <a:rPr lang="en-US" sz="2200" dirty="0" err="1">
                <a:solidFill>
                  <a:srgbClr val="7030A0"/>
                </a:solidFill>
              </a:rPr>
              <a:t>SillaX</a:t>
            </a:r>
            <a:r>
              <a:rPr lang="en-US" sz="2200" dirty="0">
                <a:solidFill>
                  <a:srgbClr val="7030A0"/>
                </a:solidFill>
              </a:rPr>
              <a:t> of </a:t>
            </a:r>
            <a:r>
              <a:rPr lang="en-US" sz="2200" dirty="0" err="1">
                <a:solidFill>
                  <a:srgbClr val="7030A0"/>
                </a:solidFill>
              </a:rPr>
              <a:t>GenAx</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Open-source RTL for GACT</a:t>
            </a:r>
          </a:p>
          <a:p>
            <a:pPr marL="808038" lvl="2" indent="-214313">
              <a:lnSpc>
                <a:spcPct val="120000"/>
              </a:lnSpc>
              <a:spcBef>
                <a:spcPts val="0"/>
              </a:spcBef>
              <a:spcAft>
                <a:spcPts val="0"/>
              </a:spcAft>
            </a:pPr>
            <a:r>
              <a:rPr lang="en-US" sz="2200" dirty="0">
                <a:solidFill>
                  <a:schemeClr val="tx1"/>
                </a:solidFill>
              </a:rPr>
              <a:t>Data reported by the original work for </a:t>
            </a:r>
            <a:r>
              <a:rPr lang="en-US" sz="2200" dirty="0" err="1">
                <a:solidFill>
                  <a:schemeClr val="tx1"/>
                </a:solidFill>
              </a:rPr>
              <a:t>SillaX</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GACT is best for </a:t>
            </a:r>
            <a:r>
              <a:rPr lang="en-US" sz="2200" dirty="0">
                <a:solidFill>
                  <a:srgbClr val="7030A0"/>
                </a:solidFill>
              </a:rPr>
              <a:t>long reads</a:t>
            </a:r>
            <a:r>
              <a:rPr lang="en-US" sz="2200" dirty="0">
                <a:solidFill>
                  <a:schemeClr val="tx1"/>
                </a:solidFill>
              </a:rPr>
              <a:t>, </a:t>
            </a:r>
            <a:r>
              <a:rPr lang="en-US" sz="2200" dirty="0" err="1">
                <a:solidFill>
                  <a:schemeClr val="tx1"/>
                </a:solidFill>
              </a:rPr>
              <a:t>SillaX</a:t>
            </a:r>
            <a:r>
              <a:rPr lang="en-US" sz="2200" dirty="0">
                <a:solidFill>
                  <a:schemeClr val="tx1"/>
                </a:solidFill>
              </a:rPr>
              <a:t> is best for </a:t>
            </a:r>
            <a:r>
              <a:rPr lang="en-US" sz="2200" dirty="0">
                <a:solidFill>
                  <a:srgbClr val="7030A0"/>
                </a:solidFill>
              </a:rPr>
              <a:t>short reads</a:t>
            </a:r>
          </a:p>
          <a:p>
            <a:pPr>
              <a:lnSpc>
                <a:spcPct val="110000"/>
              </a:lnSpc>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44</a:t>
            </a:fld>
            <a:endParaRPr lang="en-US" dirty="0"/>
          </a:p>
        </p:txBody>
      </p:sp>
    </p:spTree>
    <p:extLst>
      <p:ext uri="{BB962C8B-B14F-4D97-AF65-F5344CB8AC3E}">
        <p14:creationId xmlns:p14="http://schemas.microsoft.com/office/powerpoint/2010/main" val="1749090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0883"/>
            <a:ext cx="8410073" cy="5249916"/>
          </a:xfrm>
        </p:spPr>
        <p:txBody>
          <a:bodyPr>
            <a:noAutofit/>
          </a:bodyPr>
          <a:lstStyle/>
          <a:p>
            <a:pPr marL="279400" indent="-279400">
              <a:lnSpc>
                <a:spcPct val="120000"/>
              </a:lnSpc>
              <a:spcBef>
                <a:spcPts val="0"/>
              </a:spcBef>
              <a:spcAft>
                <a:spcPts val="0"/>
              </a:spcAft>
            </a:pPr>
            <a:r>
              <a:rPr lang="en-US" sz="2200" b="1" dirty="0">
                <a:solidFill>
                  <a:srgbClr val="00B050"/>
                </a:solidFill>
              </a:rPr>
              <a:t>For Use Case 2: Pre-Alignment Filtering,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00B050"/>
                </a:solidFill>
              </a:rPr>
              <a:t>Shouji</a:t>
            </a:r>
            <a:r>
              <a:rPr lang="en-US" sz="2200" dirty="0">
                <a:solidFill>
                  <a:schemeClr val="tx1"/>
                </a:solidFill>
              </a:rPr>
              <a:t> (state-of-the-art </a:t>
            </a:r>
            <a:r>
              <a:rPr lang="en-US" sz="2200" b="1" dirty="0">
                <a:solidFill>
                  <a:srgbClr val="C00000"/>
                </a:solidFill>
              </a:rPr>
              <a:t>HW</a:t>
            </a:r>
            <a:r>
              <a:rPr lang="en-US" sz="2200" dirty="0">
                <a:solidFill>
                  <a:schemeClr val="tx1"/>
                </a:solidFill>
              </a:rPr>
              <a:t> – FPGA-based filter)</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datasets provided as test cases:</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100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5</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250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15</a:t>
            </a:r>
            <a:endParaRPr lang="en-US" sz="2200" dirty="0">
              <a:latin typeface="Calibri" panose="020F0502020204030204" pitchFamily="34" charset="0"/>
            </a:endParaRPr>
          </a:p>
          <a:p>
            <a:pPr marL="279400" indent="-279400">
              <a:lnSpc>
                <a:spcPct val="120000"/>
              </a:lnSpc>
              <a:spcBef>
                <a:spcPts val="3000"/>
              </a:spcBef>
              <a:spcAft>
                <a:spcPts val="0"/>
              </a:spcAft>
            </a:pPr>
            <a:r>
              <a:rPr lang="en-US" sz="2200" b="1" dirty="0">
                <a:solidFill>
                  <a:srgbClr val="FE6200"/>
                </a:solidFill>
              </a:rPr>
              <a:t>For Use Case 3: Edit Distance Calculation</a:t>
            </a:r>
            <a:r>
              <a:rPr lang="en-US" sz="2200" dirty="0">
                <a:solidFill>
                  <a:srgbClr val="FE6200"/>
                </a:solidFill>
              </a:rPr>
              <a:t>,</a:t>
            </a:r>
            <a:r>
              <a:rPr lang="en-US" sz="2200" dirty="0">
                <a:solidFill>
                  <a:srgbClr val="7030A0"/>
                </a:solidFill>
              </a:rPr>
              <a:t>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FE6200"/>
                </a:solidFill>
              </a:rPr>
              <a:t>Edlib</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a:t>
            </a:r>
            <a:r>
              <a:rPr lang="en-US" sz="2200" dirty="0">
                <a:solidFill>
                  <a:srgbClr val="FE6200"/>
                </a:solidFill>
                <a:latin typeface="Calibri" panose="020F0502020204030204" pitchFamily="34" charset="0"/>
              </a:rPr>
              <a:t>100</a:t>
            </a:r>
            <a:r>
              <a:rPr lang="en-US" sz="2200" dirty="0">
                <a:solidFill>
                  <a:srgbClr val="FE6200"/>
                </a:solidFill>
              </a:rPr>
              <a:t>Kbp and </a:t>
            </a:r>
            <a:r>
              <a:rPr lang="en-US" sz="2200" dirty="0">
                <a:solidFill>
                  <a:srgbClr val="FE6200"/>
                </a:solidFill>
                <a:latin typeface="Calibri" panose="020F0502020204030204" pitchFamily="34" charset="0"/>
              </a:rPr>
              <a:t>1</a:t>
            </a:r>
            <a:r>
              <a:rPr lang="en-US" sz="2200" dirty="0">
                <a:solidFill>
                  <a:srgbClr val="FE6200"/>
                </a:solidFill>
              </a:rPr>
              <a:t>Mbp </a:t>
            </a:r>
            <a:r>
              <a:rPr lang="en-US" sz="2200" dirty="0">
                <a:solidFill>
                  <a:schemeClr val="tx1"/>
                </a:solidFill>
              </a:rPr>
              <a:t>sequences with </a:t>
            </a:r>
            <a:r>
              <a:rPr lang="en-US" sz="2200" dirty="0">
                <a:solidFill>
                  <a:srgbClr val="FE6200"/>
                </a:solidFill>
              </a:rPr>
              <a:t>similarity ranging between </a:t>
            </a:r>
            <a:r>
              <a:rPr lang="en-US" sz="2200" dirty="0">
                <a:solidFill>
                  <a:srgbClr val="FE6200"/>
                </a:solidFill>
                <a:latin typeface="Calibri" panose="020F0502020204030204" pitchFamily="34" charset="0"/>
              </a:rPr>
              <a:t>60%-99%</a:t>
            </a:r>
          </a:p>
          <a:p>
            <a:pPr marL="593725" lvl="1" indent="-231775">
              <a:lnSpc>
                <a:spcPct val="120000"/>
              </a:lnSpc>
              <a:spcBef>
                <a:spcPts val="1200"/>
              </a:spcBef>
              <a:spcAft>
                <a:spcPts val="0"/>
              </a:spcAft>
            </a:pPr>
            <a:r>
              <a:rPr lang="en-US" sz="2200" dirty="0">
                <a:solidFill>
                  <a:srgbClr val="FE6200"/>
                </a:solidFill>
              </a:rPr>
              <a:t>ASAP</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 – FPGA-based accelerator)</a:t>
            </a:r>
            <a:r>
              <a:rPr lang="en-US" sz="2200" dirty="0"/>
              <a:t> </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data reported by the original work</a:t>
            </a:r>
          </a:p>
          <a:p>
            <a:pPr lvl="2">
              <a:lnSpc>
                <a:spcPct val="120000"/>
              </a:lnSpc>
              <a:spcBef>
                <a:spcPts val="0"/>
              </a:spcBef>
              <a:spcAft>
                <a:spcPts val="0"/>
              </a:spcAft>
            </a:pPr>
            <a:endParaRPr lang="en-US" sz="2200" dirty="0"/>
          </a:p>
          <a:p>
            <a:pPr marL="717550" lvl="2" indent="0">
              <a:lnSpc>
                <a:spcPct val="120000"/>
              </a:lnSpc>
              <a:spcBef>
                <a:spcPts val="0"/>
              </a:spcBef>
              <a:spcAft>
                <a:spcPts val="0"/>
              </a:spcAft>
              <a:buNone/>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45</a:t>
            </a:fld>
            <a:endParaRPr lang="en-US" dirty="0"/>
          </a:p>
        </p:txBody>
      </p:sp>
    </p:spTree>
    <p:extLst>
      <p:ext uri="{BB962C8B-B14F-4D97-AF65-F5344CB8AC3E}">
        <p14:creationId xmlns:p14="http://schemas.microsoft.com/office/powerpoint/2010/main" val="1908680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r>
              <a:rPr lang="en-US" sz="2000" b="1" dirty="0">
                <a:solidFill>
                  <a:schemeClr val="tx1"/>
                </a:solidFill>
              </a:rPr>
              <a:t>Total (</a:t>
            </a:r>
            <a:r>
              <a:rPr lang="en-US" sz="2000" b="1" dirty="0">
                <a:solidFill>
                  <a:schemeClr val="tx1"/>
                </a:solidFill>
                <a:latin typeface="Calibri" panose="020F0502020204030204" pitchFamily="34" charset="0"/>
              </a:rPr>
              <a:t>1</a:t>
            </a:r>
            <a:r>
              <a:rPr lang="en-US" sz="2000" b="1" dirty="0">
                <a:solidFill>
                  <a:schemeClr val="tx1"/>
                </a:solidFill>
              </a:rPr>
              <a:t> vault):</a:t>
            </a:r>
            <a:r>
              <a:rPr lang="en-US" sz="2000" dirty="0">
                <a:solidFill>
                  <a:schemeClr val="tx1"/>
                </a:solidFill>
              </a:rPr>
              <a:t>	       </a:t>
            </a:r>
            <a:r>
              <a:rPr lang="en-US" sz="2000" dirty="0">
                <a:solidFill>
                  <a:schemeClr val="tx1"/>
                </a:solidFill>
                <a:latin typeface="Calibri" panose="020F0502020204030204" pitchFamily="34" charset="0"/>
              </a:rPr>
              <a:t>0.334 mm</a:t>
            </a:r>
            <a:r>
              <a:rPr lang="en-US" sz="2000" baseline="30000" dirty="0">
                <a:solidFill>
                  <a:schemeClr val="tx1"/>
                </a:solidFill>
                <a:latin typeface="Calibri" panose="020F0502020204030204" pitchFamily="34" charset="0"/>
              </a:rPr>
              <a:t>2</a:t>
            </a:r>
            <a:r>
              <a:rPr lang="en-US" sz="2000" dirty="0">
                <a:solidFill>
                  <a:schemeClr val="tx1"/>
                </a:solidFill>
                <a:latin typeface="Calibri" panose="020F0502020204030204" pitchFamily="34" charset="0"/>
              </a:rPr>
              <a:t>		          0.101 W	</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rPr>
              <a:t>           Total (</a:t>
            </a:r>
            <a:r>
              <a:rPr lang="en-US" sz="2000" b="1" dirty="0">
                <a:solidFill>
                  <a:schemeClr val="tx1"/>
                </a:solidFill>
                <a:latin typeface="Calibri" panose="020F0502020204030204" pitchFamily="34" charset="0"/>
              </a:rPr>
              <a:t>32</a:t>
            </a:r>
            <a:r>
              <a:rPr lang="en-US" sz="2000" b="1" dirty="0">
                <a:solidFill>
                  <a:schemeClr val="tx1"/>
                </a:solidFill>
              </a:rPr>
              <a:t> vaults):</a:t>
            </a:r>
            <a:r>
              <a:rPr lang="en-US" sz="2000" dirty="0">
                <a:solidFill>
                  <a:schemeClr val="tx1"/>
                </a:solidFill>
              </a:rPr>
              <a:t>	       </a:t>
            </a:r>
            <a:r>
              <a:rPr lang="en-US" sz="2000" dirty="0">
                <a:solidFill>
                  <a:schemeClr val="tx1"/>
                </a:solidFill>
                <a:latin typeface="Calibri" panose="020F0502020204030204" pitchFamily="34" charset="0"/>
              </a:rPr>
              <a:t>10.69 mm</a:t>
            </a:r>
            <a:r>
              <a:rPr lang="en-US" sz="2000" baseline="30000" dirty="0">
                <a:solidFill>
                  <a:schemeClr val="tx1"/>
                </a:solidFill>
                <a:latin typeface="Calibri" panose="020F0502020204030204" pitchFamily="34" charset="0"/>
              </a:rPr>
              <a:t>2	</a:t>
            </a:r>
            <a:r>
              <a:rPr lang="en-US" sz="2000" dirty="0">
                <a:solidFill>
                  <a:schemeClr val="tx1"/>
                </a:solidFill>
                <a:latin typeface="Calibri" panose="020F0502020204030204" pitchFamily="34" charset="0"/>
              </a:rPr>
              <a:t>	          3.23 W</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latin typeface="Calibri" panose="020F0502020204030204" pitchFamily="34" charset="0"/>
              </a:rPr>
              <a:t>%</a:t>
            </a:r>
            <a:r>
              <a:rPr lang="en-US" sz="2000" b="1" dirty="0">
                <a:solidFill>
                  <a:schemeClr val="tx1"/>
                </a:solidFill>
              </a:rPr>
              <a:t> of a Xeon CPU core:</a:t>
            </a:r>
            <a:r>
              <a:rPr lang="en-US" sz="2000" dirty="0">
                <a:solidFill>
                  <a:schemeClr val="tx1"/>
                </a:solidFill>
              </a:rPr>
              <a:t>	       </a:t>
            </a:r>
            <a:r>
              <a:rPr lang="en-US" sz="2000" b="1" dirty="0">
                <a:solidFill>
                  <a:srgbClr val="0070C0"/>
                </a:solidFill>
                <a:latin typeface="Calibri" panose="020F0502020204030204" pitchFamily="34" charset="0"/>
              </a:rPr>
              <a:t>1%			          1%</a:t>
            </a: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46</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Tree>
    <p:custDataLst>
      <p:tags r:id="rId1"/>
    </p:custDataLst>
    <p:extLst>
      <p:ext uri="{BB962C8B-B14F-4D97-AF65-F5344CB8AC3E}">
        <p14:creationId xmlns:p14="http://schemas.microsoft.com/office/powerpoint/2010/main" val="63344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LP 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47</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
        <p:nvSpPr>
          <p:cNvPr id="7" name="Rounded Rectangle 6">
            <a:extLst>
              <a:ext uri="{FF2B5EF4-FFF2-40B4-BE49-F238E27FC236}">
                <a16:creationId xmlns:a16="http://schemas.microsoft.com/office/drawing/2014/main" id="{D83EE99D-3FC5-A547-8FDE-965ADF8CE1AC}"/>
              </a:ext>
            </a:extLst>
          </p:cNvPr>
          <p:cNvSpPr/>
          <p:nvPr/>
        </p:nvSpPr>
        <p:spPr>
          <a:xfrm>
            <a:off x="366963" y="5196220"/>
            <a:ext cx="8410072" cy="1099078"/>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b="1" dirty="0">
                <a:solidFill>
                  <a:schemeClr val="tx1"/>
                </a:solidFill>
                <a:latin typeface="Calibri" panose="020F0502020204030204" pitchFamily="34" charset="0"/>
                <a:cs typeface="Calibri" panose="020F0502020204030204" pitchFamily="34" charset="0"/>
              </a:rPr>
              <a:t>GenASM has </a:t>
            </a:r>
            <a:r>
              <a:rPr lang="en-US" sz="2800" b="1" dirty="0">
                <a:solidFill>
                  <a:srgbClr val="0070C0"/>
                </a:solidFill>
                <a:latin typeface="Calibri" panose="020F0502020204030204" pitchFamily="34" charset="0"/>
                <a:cs typeface="Calibri" panose="020F0502020204030204" pitchFamily="34" charset="0"/>
              </a:rPr>
              <a:t>low area and power overheads</a:t>
            </a:r>
          </a:p>
        </p:txBody>
      </p:sp>
    </p:spTree>
    <p:custDataLst>
      <p:tags r:id="rId1"/>
    </p:custDataLst>
    <p:extLst>
      <p:ext uri="{BB962C8B-B14F-4D97-AF65-F5344CB8AC3E}">
        <p14:creationId xmlns:p14="http://schemas.microsoft.com/office/powerpoint/2010/main" val="2528882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1</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rgbClr val="7030A0"/>
              </a:buClr>
              <a:buAutoNum type="arabicParenBoth"/>
            </a:pPr>
            <a:r>
              <a:rPr lang="en-US" sz="2400" b="1" dirty="0">
                <a:solidFill>
                  <a:srgbClr val="7030A0"/>
                </a:solidFill>
              </a:rPr>
              <a:t>Read Alignment Step of Read Mapping</a:t>
            </a:r>
          </a:p>
          <a:p>
            <a:pPr lvl="1" indent="-217488">
              <a:lnSpc>
                <a:spcPct val="120000"/>
              </a:lnSpc>
              <a:spcBef>
                <a:spcPts val="0"/>
              </a:spcBef>
              <a:spcAft>
                <a:spcPts val="0"/>
              </a:spcAft>
              <a:buClr>
                <a:srgbClr val="7030A0"/>
              </a:buClr>
            </a:pPr>
            <a:r>
              <a:rPr lang="en-US" sz="2400" dirty="0">
                <a:solidFill>
                  <a:schemeClr val="tx1"/>
                </a:solidFill>
              </a:rPr>
              <a:t>Find the </a:t>
            </a:r>
            <a:r>
              <a:rPr lang="en-US" sz="2400" dirty="0">
                <a:solidFill>
                  <a:srgbClr val="7A20C9"/>
                </a:solidFill>
              </a:rPr>
              <a:t>optimal alignment</a:t>
            </a:r>
            <a:r>
              <a:rPr lang="en-US" sz="2400" dirty="0">
                <a:solidFill>
                  <a:schemeClr val="tx1"/>
                </a:solidFill>
              </a:rPr>
              <a: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48</a:t>
            </a:fld>
            <a:endParaRPr lang="en-US" dirty="0"/>
          </a:p>
        </p:txBody>
      </p:sp>
      <p:sp>
        <p:nvSpPr>
          <p:cNvPr id="6" name="Rounded Rectangle 5">
            <a:extLst>
              <a:ext uri="{FF2B5EF4-FFF2-40B4-BE49-F238E27FC236}">
                <a16:creationId xmlns:a16="http://schemas.microsoft.com/office/drawing/2014/main" id="{7774A94D-9602-EF43-9BF4-DA100BEDC884}"/>
              </a:ext>
            </a:extLst>
          </p:cNvPr>
          <p:cNvSpPr/>
          <p:nvPr/>
        </p:nvSpPr>
        <p:spPr>
          <a:xfrm>
            <a:off x="366963" y="1221236"/>
            <a:ext cx="8410072" cy="1440067"/>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341313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49</a:t>
            </a:fld>
            <a:endParaRPr lang="en-US" dirty="0"/>
          </a:p>
        </p:txBody>
      </p:sp>
      <p:pic>
        <p:nvPicPr>
          <p:cNvPr id="4" name="Picture 3">
            <a:extLst>
              <a:ext uri="{FF2B5EF4-FFF2-40B4-BE49-F238E27FC236}">
                <a16:creationId xmlns:a16="http://schemas.microsoft.com/office/drawing/2014/main" id="{3DCA2E96-03B2-5646-9CC4-F8034F667D8B}"/>
              </a:ext>
            </a:extLst>
          </p:cNvPr>
          <p:cNvPicPr>
            <a:picLocks noChangeAspect="1"/>
          </p:cNvPicPr>
          <p:nvPr/>
        </p:nvPicPr>
        <p:blipFill>
          <a:blip r:embed="rId4"/>
          <a:stretch>
            <a:fillRect/>
          </a:stretch>
        </p:blipFill>
        <p:spPr>
          <a:xfrm>
            <a:off x="149020" y="1106201"/>
            <a:ext cx="8628016" cy="3207514"/>
          </a:xfrm>
          <a:prstGeom prst="rect">
            <a:avLst/>
          </a:prstGeom>
        </p:spPr>
      </p:pic>
      <p:sp>
        <p:nvSpPr>
          <p:cNvPr id="6" name="Rounded Rectangle 5">
            <a:extLst>
              <a:ext uri="{FF2B5EF4-FFF2-40B4-BE49-F238E27FC236}">
                <a16:creationId xmlns:a16="http://schemas.microsoft.com/office/drawing/2014/main" id="{A1DC52E5-B438-E64E-99E2-17C1EEB97B13}"/>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a:t>
            </a:r>
            <a:r>
              <a:rPr lang="en-US" sz="2800" b="1" dirty="0">
                <a:solidFill>
                  <a:srgbClr val="7030A0"/>
                </a:solidFill>
                <a:latin typeface="Corbel" panose="020B0503020204020204" pitchFamily="34" charset="0"/>
              </a:rPr>
              <a:t>achieves </a:t>
            </a:r>
            <a:r>
              <a:rPr lang="en-US" sz="2800" b="1" dirty="0">
                <a:solidFill>
                  <a:srgbClr val="7030A0"/>
                </a:solidFill>
                <a:latin typeface="Calibri" panose="020F0502020204030204" pitchFamily="34" charset="0"/>
                <a:cs typeface="Calibri" panose="020F0502020204030204" pitchFamily="34" charset="0"/>
              </a:rPr>
              <a:t>648× and 116× </a:t>
            </a:r>
            <a:r>
              <a:rPr lang="en-US" sz="2800" b="1" dirty="0">
                <a:solidFill>
                  <a:srgbClr val="7030A0"/>
                </a:solidFill>
                <a:latin typeface="Corbel" panose="020B0503020204020204" pitchFamily="34" charset="0"/>
              </a:rPr>
              <a:t>speedup </a:t>
            </a:r>
            <a:r>
              <a:rPr lang="en-US" sz="280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runs of BWA-MEM and Minimap</a:t>
            </a:r>
            <a:r>
              <a:rPr lang="en-US" sz="2800" dirty="0">
                <a:solidFill>
                  <a:schemeClr val="tx1"/>
                </a:solidFill>
                <a:latin typeface="Calibri" panose="020F0502020204030204" pitchFamily="34" charset="0"/>
                <a:cs typeface="Calibri" panose="020F0502020204030204" pitchFamily="34" charset="0"/>
              </a:rPr>
              <a:t>2</a:t>
            </a:r>
            <a:r>
              <a:rPr lang="en-US" sz="280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7030A0"/>
                </a:solidFill>
                <a:latin typeface="Corbel" panose="020B0503020204020204" pitchFamily="34" charset="0"/>
              </a:rPr>
              <a:t>reducing power consumption by </a:t>
            </a:r>
            <a:r>
              <a:rPr lang="en-US" sz="2800" b="1" dirty="0">
                <a:solidFill>
                  <a:srgbClr val="7030A0"/>
                </a:solidFill>
                <a:latin typeface="Calibri" panose="020F0502020204030204" pitchFamily="34" charset="0"/>
                <a:cs typeface="Calibri" panose="020F0502020204030204" pitchFamily="34" charset="0"/>
              </a:rPr>
              <a:t>34× and 37×</a:t>
            </a:r>
          </a:p>
        </p:txBody>
      </p:sp>
      <p:cxnSp>
        <p:nvCxnSpPr>
          <p:cNvPr id="7" name="Straight Arrow Connector 6">
            <a:extLst>
              <a:ext uri="{FF2B5EF4-FFF2-40B4-BE49-F238E27FC236}">
                <a16:creationId xmlns:a16="http://schemas.microsoft.com/office/drawing/2014/main" id="{396C383D-5393-8146-B3F8-2498387081B9}"/>
              </a:ext>
            </a:extLst>
          </p:cNvPr>
          <p:cNvCxnSpPr/>
          <p:nvPr/>
        </p:nvCxnSpPr>
        <p:spPr>
          <a:xfrm>
            <a:off x="7525577" y="2407024"/>
            <a:ext cx="0" cy="92784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8082132" y="2051085"/>
            <a:ext cx="0" cy="703656"/>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7243630" y="20764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648×</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793965" y="1739702"/>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116×</a:t>
            </a:r>
            <a:endParaRPr lang="en-US" sz="2000" dirty="0">
              <a:solidFill>
                <a:srgbClr val="C00000"/>
              </a:solidFill>
            </a:endParaRPr>
          </a:p>
        </p:txBody>
      </p:sp>
      <p:sp>
        <p:nvSpPr>
          <p:cNvPr id="11" name="Rectangle 10">
            <a:extLst>
              <a:ext uri="{FF2B5EF4-FFF2-40B4-BE49-F238E27FC236}">
                <a16:creationId xmlns:a16="http://schemas.microsoft.com/office/drawing/2014/main" id="{BC4CAA08-2ECC-6A41-902E-FFDDF62FB5E2}"/>
              </a:ext>
            </a:extLst>
          </p:cNvPr>
          <p:cNvSpPr/>
          <p:nvPr/>
        </p:nvSpPr>
        <p:spPr>
          <a:xfrm>
            <a:off x="366963" y="4409015"/>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2520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0706E13-9860-5D49-8E6C-A3B924A0064B}"/>
              </a:ext>
            </a:extLst>
          </p:cNvPr>
          <p:cNvPicPr>
            <a:picLocks noChangeAspect="1"/>
          </p:cNvPicPr>
          <p:nvPr/>
        </p:nvPicPr>
        <p:blipFill>
          <a:blip r:embed="rId3"/>
          <a:stretch>
            <a:fillRect/>
          </a:stretch>
        </p:blipFill>
        <p:spPr>
          <a:xfrm rot="21400529">
            <a:off x="84687" y="1241872"/>
            <a:ext cx="6056657" cy="3096466"/>
          </a:xfrm>
          <a:prstGeom prst="rect">
            <a:avLst/>
          </a:prstGeom>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Current State of Sequencing</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5</a:t>
            </a:fld>
            <a:endParaRPr lang="en-US" dirty="0"/>
          </a:p>
        </p:txBody>
      </p:sp>
      <p:pic>
        <p:nvPicPr>
          <p:cNvPr id="15" name="Picture 14">
            <a:extLst>
              <a:ext uri="{FF2B5EF4-FFF2-40B4-BE49-F238E27FC236}">
                <a16:creationId xmlns:a16="http://schemas.microsoft.com/office/drawing/2014/main" id="{891E21C2-1B4E-1844-B96A-95A549920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4994">
            <a:off x="3738754" y="3600018"/>
            <a:ext cx="5320406" cy="2768561"/>
          </a:xfrm>
          <a:prstGeom prst="rect">
            <a:avLst/>
          </a:prstGeom>
        </p:spPr>
      </p:pic>
    </p:spTree>
    <p:extLst>
      <p:ext uri="{BB962C8B-B14F-4D97-AF65-F5344CB8AC3E}">
        <p14:creationId xmlns:p14="http://schemas.microsoft.com/office/powerpoint/2010/main" val="24684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50</a:t>
            </a:fld>
            <a:endParaRPr lang="en-US" dirty="0"/>
          </a:p>
        </p:txBody>
      </p:sp>
      <p:pic>
        <p:nvPicPr>
          <p:cNvPr id="13" name="Picture 12">
            <a:extLst>
              <a:ext uri="{FF2B5EF4-FFF2-40B4-BE49-F238E27FC236}">
                <a16:creationId xmlns:a16="http://schemas.microsoft.com/office/drawing/2014/main" id="{0672F822-8074-3E4C-BACB-AF21FFAE310E}"/>
              </a:ext>
            </a:extLst>
          </p:cNvPr>
          <p:cNvPicPr>
            <a:picLocks noChangeAspect="1"/>
          </p:cNvPicPr>
          <p:nvPr/>
        </p:nvPicPr>
        <p:blipFill>
          <a:blip r:embed="rId4"/>
          <a:stretch>
            <a:fillRect/>
          </a:stretch>
        </p:blipFill>
        <p:spPr>
          <a:xfrm>
            <a:off x="0" y="1074378"/>
            <a:ext cx="9144000" cy="2477954"/>
          </a:xfrm>
          <a:prstGeom prst="rect">
            <a:avLst/>
          </a:prstGeom>
        </p:spPr>
      </p:pic>
      <p:sp>
        <p:nvSpPr>
          <p:cNvPr id="14" name="Rounded Rectangle 13">
            <a:extLst>
              <a:ext uri="{FF2B5EF4-FFF2-40B4-BE49-F238E27FC236}">
                <a16:creationId xmlns:a16="http://schemas.microsoft.com/office/drawing/2014/main" id="{D17041D0-FB91-B540-B17C-34FFF01BD4D6}"/>
              </a:ext>
            </a:extLst>
          </p:cNvPr>
          <p:cNvSpPr/>
          <p:nvPr/>
        </p:nvSpPr>
        <p:spPr>
          <a:xfrm>
            <a:off x="366964" y="3880021"/>
            <a:ext cx="8410072" cy="2145406"/>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dirty="0">
                <a:solidFill>
                  <a:schemeClr val="tx1"/>
                </a:solidFill>
                <a:latin typeface="Corbel" panose="020B0503020204020204" pitchFamily="34" charset="0"/>
              </a:rPr>
              <a:t>GenASM provides </a:t>
            </a:r>
            <a:r>
              <a:rPr lang="en-US" sz="2800" b="1" dirty="0">
                <a:solidFill>
                  <a:srgbClr val="7030A0"/>
                </a:solidFill>
                <a:latin typeface="Calibri" panose="020F0502020204030204" pitchFamily="34" charset="0"/>
              </a:rPr>
              <a:t>3.9× better throughput</a:t>
            </a:r>
            <a:r>
              <a:rPr lang="en-US" sz="2800" b="1" dirty="0">
                <a:solidFill>
                  <a:schemeClr val="tx1"/>
                </a:solidFill>
                <a:latin typeface="Calibri" panose="020F0502020204030204" pitchFamily="34" charset="0"/>
              </a:rPr>
              <a:t>, </a:t>
            </a:r>
          </a:p>
          <a:p>
            <a:pPr marL="15875" lvl="1" algn="ctr">
              <a:lnSpc>
                <a:spcPct val="110000"/>
              </a:lnSpc>
            </a:pPr>
            <a:r>
              <a:rPr lang="en-US" sz="2800" b="1" dirty="0">
                <a:solidFill>
                  <a:srgbClr val="7030A0"/>
                </a:solidFill>
                <a:latin typeface="Corbel" panose="020B0503020204020204" pitchFamily="34" charset="0"/>
              </a:rPr>
              <a:t>6.6× the throughput per unit area</a:t>
            </a:r>
            <a:r>
              <a:rPr lang="en-US" sz="2800" dirty="0">
                <a:solidFill>
                  <a:schemeClr val="tx1"/>
                </a:solidFill>
                <a:latin typeface="Corbel" panose="020B0503020204020204" pitchFamily="34" charset="0"/>
              </a:rPr>
              <a:t>, and </a:t>
            </a:r>
          </a:p>
          <a:p>
            <a:pPr marL="15875" lvl="1" algn="ctr">
              <a:lnSpc>
                <a:spcPct val="110000"/>
              </a:lnSpc>
            </a:pPr>
            <a:r>
              <a:rPr lang="en-US" sz="2800" b="1" dirty="0">
                <a:solidFill>
                  <a:srgbClr val="7030A0"/>
                </a:solidFill>
                <a:latin typeface="Calibri" panose="020F0502020204030204" pitchFamily="34" charset="0"/>
                <a:cs typeface="Calibri" panose="020F0502020204030204" pitchFamily="34" charset="0"/>
              </a:rPr>
              <a:t>10.5×</a:t>
            </a:r>
            <a:r>
              <a:rPr lang="en-US" sz="2800" b="1" dirty="0">
                <a:solidFill>
                  <a:srgbClr val="7030A0"/>
                </a:solidFill>
                <a:latin typeface="Corbel" panose="020B0503020204020204" pitchFamily="34" charset="0"/>
              </a:rPr>
              <a:t> the throughput per unit power</a:t>
            </a:r>
            <a:r>
              <a:rPr lang="en-US" sz="2800" dirty="0">
                <a:solidFill>
                  <a:schemeClr val="tx1"/>
                </a:solidFill>
                <a:latin typeface="Corbel" panose="020B0503020204020204" pitchFamily="34" charset="0"/>
              </a:rPr>
              <a:t>, </a:t>
            </a:r>
          </a:p>
          <a:p>
            <a:pPr marL="15875" lvl="1" algn="ctr">
              <a:lnSpc>
                <a:spcPct val="110000"/>
              </a:lnSpc>
            </a:pPr>
            <a:r>
              <a:rPr lang="en-US" sz="2800" dirty="0">
                <a:solidFill>
                  <a:schemeClr val="tx1"/>
                </a:solidFill>
                <a:latin typeface="Corbel" panose="020B0503020204020204" pitchFamily="34" charset="0"/>
              </a:rPr>
              <a:t>compared to GACT of Darwin</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5B9D752-4B1D-1F40-A5B7-CE4FC01F130D}"/>
              </a:ext>
            </a:extLst>
          </p:cNvPr>
          <p:cNvCxnSpPr>
            <a:cxnSpLocks/>
          </p:cNvCxnSpPr>
          <p:nvPr/>
        </p:nvCxnSpPr>
        <p:spPr>
          <a:xfrm>
            <a:off x="8519772" y="1762751"/>
            <a:ext cx="0" cy="22001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4213C-5933-F14F-B8A9-42CF7BFFEEF2}"/>
              </a:ext>
            </a:extLst>
          </p:cNvPr>
          <p:cNvSpPr/>
          <p:nvPr/>
        </p:nvSpPr>
        <p:spPr>
          <a:xfrm>
            <a:off x="8272110" y="1435062"/>
            <a:ext cx="641522"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3.9×</a:t>
            </a:r>
            <a:endParaRPr lang="en-US" sz="2000" dirty="0">
              <a:solidFill>
                <a:srgbClr val="C00000"/>
              </a:solidFill>
            </a:endParaRPr>
          </a:p>
        </p:txBody>
      </p:sp>
      <p:sp>
        <p:nvSpPr>
          <p:cNvPr id="9" name="Rectangle 8">
            <a:extLst>
              <a:ext uri="{FF2B5EF4-FFF2-40B4-BE49-F238E27FC236}">
                <a16:creationId xmlns:a16="http://schemas.microsoft.com/office/drawing/2014/main" id="{05E5780C-F6BB-E84F-A953-24566DF862BE}"/>
              </a:ext>
            </a:extLst>
          </p:cNvPr>
          <p:cNvSpPr/>
          <p:nvPr/>
        </p:nvSpPr>
        <p:spPr>
          <a:xfrm>
            <a:off x="366963" y="3880021"/>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35066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B6E63-481F-E849-931B-31532AF4585F}"/>
              </a:ext>
            </a:extLst>
          </p:cNvPr>
          <p:cNvPicPr>
            <a:picLocks noChangeAspect="1"/>
          </p:cNvPicPr>
          <p:nvPr/>
        </p:nvPicPr>
        <p:blipFill>
          <a:blip r:embed="rId4"/>
          <a:stretch>
            <a:fillRect/>
          </a:stretch>
        </p:blipFill>
        <p:spPr>
          <a:xfrm>
            <a:off x="565141" y="1111757"/>
            <a:ext cx="8013717" cy="2686987"/>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Short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51</a:t>
            </a:fld>
            <a:endParaRPr lang="en-US" dirty="0"/>
          </a:p>
        </p:txBody>
      </p:sp>
      <p:sp>
        <p:nvSpPr>
          <p:cNvPr id="6" name="Rounded Rectangle 5">
            <a:extLst>
              <a:ext uri="{FF2B5EF4-FFF2-40B4-BE49-F238E27FC236}">
                <a16:creationId xmlns:a16="http://schemas.microsoft.com/office/drawing/2014/main" id="{A1DC52E5-B438-E64E-99E2-17C1EEB97B13}"/>
              </a:ext>
            </a:extLst>
          </p:cNvPr>
          <p:cNvSpPr/>
          <p:nvPr/>
        </p:nvSpPr>
        <p:spPr>
          <a:xfrm>
            <a:off x="366963" y="3803791"/>
            <a:ext cx="8410072" cy="12600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a:t>
            </a:r>
            <a:r>
              <a:rPr lang="en-US" sz="2350" b="1" dirty="0">
                <a:solidFill>
                  <a:srgbClr val="7030A0"/>
                </a:solidFill>
                <a:latin typeface="Corbel" panose="020B0503020204020204" pitchFamily="34" charset="0"/>
              </a:rPr>
              <a:t>achieves </a:t>
            </a:r>
            <a:r>
              <a:rPr lang="en-US" sz="2350" b="1" dirty="0">
                <a:solidFill>
                  <a:srgbClr val="7030A0"/>
                </a:solidFill>
                <a:latin typeface="Calibri" panose="020F0502020204030204" pitchFamily="34" charset="0"/>
                <a:cs typeface="Calibri" panose="020F0502020204030204" pitchFamily="34" charset="0"/>
              </a:rPr>
              <a:t>111× and 158× </a:t>
            </a:r>
            <a:r>
              <a:rPr lang="en-US" sz="2350" b="1" dirty="0">
                <a:solidFill>
                  <a:srgbClr val="7030A0"/>
                </a:solidFill>
                <a:latin typeface="Corbel" panose="020B0503020204020204" pitchFamily="34" charset="0"/>
              </a:rPr>
              <a:t>speedup </a:t>
            </a:r>
            <a:r>
              <a:rPr lang="en-US" sz="235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350" dirty="0">
                <a:solidFill>
                  <a:schemeClr val="tx1"/>
                </a:solidFill>
                <a:latin typeface="Calibri" panose="020F0502020204030204" pitchFamily="34" charset="0"/>
                <a:cs typeface="Calibri" panose="020F0502020204030204" pitchFamily="34" charset="0"/>
              </a:rPr>
              <a:t>12</a:t>
            </a:r>
            <a:r>
              <a:rPr lang="en-US" sz="2350" dirty="0">
                <a:solidFill>
                  <a:schemeClr val="tx1"/>
                </a:solidFill>
                <a:latin typeface="Corbel" panose="020B0503020204020204" pitchFamily="34" charset="0"/>
              </a:rPr>
              <a:t>-thread runs of BWA-MEM and Minimap</a:t>
            </a:r>
            <a:r>
              <a:rPr lang="en-US" sz="2350" dirty="0">
                <a:solidFill>
                  <a:schemeClr val="tx1"/>
                </a:solidFill>
                <a:latin typeface="Calibri" panose="020F0502020204030204" pitchFamily="34" charset="0"/>
                <a:cs typeface="Calibri" panose="020F0502020204030204" pitchFamily="34" charset="0"/>
              </a:rPr>
              <a:t>2</a:t>
            </a:r>
            <a:r>
              <a:rPr lang="en-US" sz="235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while </a:t>
            </a:r>
            <a:r>
              <a:rPr lang="en-US" sz="2350" b="1" dirty="0">
                <a:solidFill>
                  <a:srgbClr val="7030A0"/>
                </a:solidFill>
                <a:latin typeface="Corbel" panose="020B0503020204020204" pitchFamily="34" charset="0"/>
              </a:rPr>
              <a:t>reducing power consumption by </a:t>
            </a:r>
            <a:r>
              <a:rPr lang="en-US" sz="2350" b="1" dirty="0">
                <a:solidFill>
                  <a:srgbClr val="7030A0"/>
                </a:solidFill>
                <a:latin typeface="Calibri" panose="020F0502020204030204" pitchFamily="34" charset="0"/>
                <a:cs typeface="Calibri" panose="020F0502020204030204" pitchFamily="34" charset="0"/>
              </a:rPr>
              <a:t>33× and 31×</a:t>
            </a:r>
          </a:p>
        </p:txBody>
      </p:sp>
      <p:cxnSp>
        <p:nvCxnSpPr>
          <p:cNvPr id="7" name="Straight Arrow Connector 6">
            <a:extLst>
              <a:ext uri="{FF2B5EF4-FFF2-40B4-BE49-F238E27FC236}">
                <a16:creationId xmlns:a16="http://schemas.microsoft.com/office/drawing/2014/main" id="{396C383D-5393-8146-B3F8-2498387081B9}"/>
              </a:ext>
            </a:extLst>
          </p:cNvPr>
          <p:cNvCxnSpPr>
            <a:cxnSpLocks/>
          </p:cNvCxnSpPr>
          <p:nvPr/>
        </p:nvCxnSpPr>
        <p:spPr>
          <a:xfrm>
            <a:off x="7146939" y="2051222"/>
            <a:ext cx="0" cy="448422"/>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7802486" y="1865870"/>
            <a:ext cx="0" cy="47534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6868735" y="1729010"/>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111×</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516375" y="15726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158×</a:t>
            </a:r>
            <a:endParaRPr lang="en-US" sz="2000" dirty="0">
              <a:solidFill>
                <a:srgbClr val="C00000"/>
              </a:solidFill>
            </a:endParaRPr>
          </a:p>
        </p:txBody>
      </p:sp>
      <p:sp>
        <p:nvSpPr>
          <p:cNvPr id="14" name="Rounded Rectangle 13">
            <a:extLst>
              <a:ext uri="{FF2B5EF4-FFF2-40B4-BE49-F238E27FC236}">
                <a16:creationId xmlns:a16="http://schemas.microsoft.com/office/drawing/2014/main" id="{4055BDF3-E0DC-CA49-992C-78CF25492C70}"/>
              </a:ext>
            </a:extLst>
          </p:cNvPr>
          <p:cNvSpPr/>
          <p:nvPr/>
        </p:nvSpPr>
        <p:spPr>
          <a:xfrm>
            <a:off x="366963" y="5134110"/>
            <a:ext cx="8410072" cy="12636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7030A0"/>
                </a:solidFill>
                <a:latin typeface="Calibri" panose="020F0502020204030204" pitchFamily="34" charset="0"/>
              </a:rPr>
              <a:t>1.9× better throughput</a:t>
            </a:r>
            <a:r>
              <a:rPr lang="en-US" sz="2350" dirty="0">
                <a:solidFill>
                  <a:schemeClr val="tx1"/>
                </a:solidFill>
                <a:latin typeface="Calibri" panose="020F0502020204030204" pitchFamily="34" charset="0"/>
              </a:rPr>
              <a:t> and </a:t>
            </a:r>
          </a:p>
          <a:p>
            <a:pPr marL="15875" lvl="1" algn="ctr">
              <a:lnSpc>
                <a:spcPct val="110000"/>
              </a:lnSpc>
            </a:pPr>
            <a:r>
              <a:rPr lang="en-US" sz="2350" dirty="0">
                <a:solidFill>
                  <a:schemeClr val="tx1"/>
                </a:solidFill>
                <a:latin typeface="Calibri" panose="020F0502020204030204" pitchFamily="34" charset="0"/>
              </a:rPr>
              <a:t>uses</a:t>
            </a:r>
            <a:r>
              <a:rPr lang="en-US" sz="2350" b="1" dirty="0">
                <a:solidFill>
                  <a:schemeClr val="tx1"/>
                </a:solidFill>
                <a:latin typeface="Calibri" panose="020F0502020204030204" pitchFamily="34" charset="0"/>
              </a:rPr>
              <a:t> </a:t>
            </a:r>
            <a:r>
              <a:rPr lang="en-US" sz="2350" b="1" dirty="0">
                <a:solidFill>
                  <a:srgbClr val="7030A0"/>
                </a:solidFill>
                <a:latin typeface="Calibri" panose="020F0502020204030204" pitchFamily="34" charset="0"/>
              </a:rPr>
              <a:t>63% less logic area</a:t>
            </a:r>
            <a:r>
              <a:rPr lang="en-US" sz="2350" b="1" dirty="0">
                <a:solidFill>
                  <a:srgbClr val="7030A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7030A0"/>
                </a:solidFill>
                <a:latin typeface="Calibri" panose="020F0502020204030204" pitchFamily="34" charset="0"/>
              </a:rPr>
              <a:t>82% less logic power</a:t>
            </a:r>
            <a:r>
              <a:rPr lang="en-US" sz="2350" dirty="0">
                <a:solidFill>
                  <a:schemeClr val="tx1"/>
                </a:solidFill>
                <a:latin typeface="Calibri" panose="020F0502020204030204" pitchFamily="34" charset="0"/>
              </a:rPr>
              <a:t>, </a:t>
            </a:r>
          </a:p>
          <a:p>
            <a:pPr marL="15875" lvl="1" algn="ctr">
              <a:lnSpc>
                <a:spcPct val="110000"/>
              </a:lnSpc>
            </a:pPr>
            <a:r>
              <a:rPr lang="en-US" sz="2350" dirty="0">
                <a:solidFill>
                  <a:schemeClr val="tx1"/>
                </a:solidFill>
                <a:latin typeface="Corbel" panose="020B0503020204020204" pitchFamily="34" charset="0"/>
              </a:rPr>
              <a:t>compared to </a:t>
            </a:r>
            <a:r>
              <a:rPr lang="en-US" sz="2350" dirty="0" err="1">
                <a:solidFill>
                  <a:schemeClr val="tx1"/>
                </a:solidFill>
                <a:latin typeface="Corbel" panose="020B0503020204020204" pitchFamily="34" charset="0"/>
              </a:rPr>
              <a:t>SillaX</a:t>
            </a:r>
            <a:r>
              <a:rPr lang="en-US" sz="2350" dirty="0">
                <a:solidFill>
                  <a:schemeClr val="tx1"/>
                </a:solidFill>
                <a:latin typeface="Corbel" panose="020B0503020204020204" pitchFamily="34" charset="0"/>
              </a:rPr>
              <a:t> of </a:t>
            </a:r>
            <a:r>
              <a:rPr lang="en-US" sz="2350" dirty="0" err="1">
                <a:solidFill>
                  <a:schemeClr val="tx1"/>
                </a:solidFill>
                <a:latin typeface="Corbel" panose="020B0503020204020204" pitchFamily="34" charset="0"/>
              </a:rPr>
              <a:t>GenAx</a:t>
            </a:r>
            <a:endParaRPr lang="en-US" sz="2350" b="1"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22A682C-A102-E140-ADAE-2D60FDFA0E77}"/>
              </a:ext>
            </a:extLst>
          </p:cNvPr>
          <p:cNvSpPr/>
          <p:nvPr/>
        </p:nvSpPr>
        <p:spPr>
          <a:xfrm>
            <a:off x="366963" y="5134110"/>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16" name="Rectangle 15">
            <a:extLst>
              <a:ext uri="{FF2B5EF4-FFF2-40B4-BE49-F238E27FC236}">
                <a16:creationId xmlns:a16="http://schemas.microsoft.com/office/drawing/2014/main" id="{9EBA66A9-88E1-174A-9648-199D0B1768EF}"/>
              </a:ext>
            </a:extLst>
          </p:cNvPr>
          <p:cNvSpPr/>
          <p:nvPr/>
        </p:nvSpPr>
        <p:spPr>
          <a:xfrm>
            <a:off x="366963" y="3798744"/>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13774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4" grpId="0" animBg="1"/>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52</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rgbClr val="00B050"/>
              </a:buClr>
              <a:buFont typeface="Wingdings" pitchFamily="2" charset="2"/>
              <a:buAutoNum type="arabicParenBoth"/>
            </a:pPr>
            <a:r>
              <a:rPr lang="en-US" sz="24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400" dirty="0">
                <a:solidFill>
                  <a:schemeClr val="tx1"/>
                </a:solidFill>
              </a:rPr>
              <a:t>Quickly identify and </a:t>
            </a:r>
            <a:r>
              <a:rPr lang="en-US" sz="2400" dirty="0">
                <a:solidFill>
                  <a:srgbClr val="00B050"/>
                </a:solidFill>
              </a:rPr>
              <a:t>filter out the unlikely</a:t>
            </a:r>
            <a:r>
              <a:rPr lang="en-US" sz="2400" dirty="0">
                <a:solidFill>
                  <a:schemeClr val="tx1"/>
                </a:solidFill>
              </a:rPr>
              <a:t> candidate reference regions for each read</a:t>
            </a:r>
            <a:endParaRPr lang="en-US" sz="2400" b="1" dirty="0">
              <a:solidFill>
                <a:schemeClr val="tx1"/>
              </a:solidFill>
            </a:endParaRPr>
          </a:p>
          <a:p>
            <a:pPr marL="500063" indent="-360363">
              <a:lnSpc>
                <a:spcPct val="120000"/>
              </a:lnSpc>
              <a:spcBef>
                <a:spcPts val="4800"/>
              </a:spcBef>
              <a:spcAft>
                <a:spcPts val="0"/>
              </a:spcAft>
              <a:buClr>
                <a:schemeClr val="bg1">
                  <a:lumMod val="65000"/>
                </a:schemeClr>
              </a:buClr>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12" name="Rounded Rectangle 11">
            <a:extLst>
              <a:ext uri="{FF2B5EF4-FFF2-40B4-BE49-F238E27FC236}">
                <a16:creationId xmlns:a16="http://schemas.microsoft.com/office/drawing/2014/main" id="{B104FA84-4891-C24F-B768-EBDD84C118E6}"/>
              </a:ext>
            </a:extLst>
          </p:cNvPr>
          <p:cNvSpPr/>
          <p:nvPr/>
        </p:nvSpPr>
        <p:spPr>
          <a:xfrm>
            <a:off x="366963" y="3156194"/>
            <a:ext cx="8410072" cy="1440067"/>
          </a:xfrm>
          <a:prstGeom prst="roundRect">
            <a:avLst>
              <a:gd name="adj" fmla="val 7378"/>
            </a:avLst>
          </a:prstGeom>
          <a:solidFill>
            <a:srgbClr val="098B43">
              <a:alpha val="15000"/>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31544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01792"/>
            <a:ext cx="8410073" cy="5275384"/>
          </a:xfrm>
        </p:spPr>
        <p:txBody>
          <a:bodyPr>
            <a:noAutofit/>
          </a:bodyPr>
          <a:lstStyle/>
          <a:p>
            <a:pPr marL="312738" indent="-296863">
              <a:lnSpc>
                <a:spcPct val="120000"/>
              </a:lnSpc>
              <a:spcBef>
                <a:spcPts val="0"/>
              </a:spcBef>
              <a:spcAft>
                <a:spcPts val="600"/>
              </a:spcAft>
            </a:pPr>
            <a:r>
              <a:rPr lang="en-US" sz="2200" dirty="0">
                <a:solidFill>
                  <a:schemeClr val="tx1"/>
                </a:solidFill>
              </a:rPr>
              <a:t>Compared to </a:t>
            </a:r>
            <a:r>
              <a:rPr lang="en-US" sz="2200" dirty="0">
                <a:solidFill>
                  <a:srgbClr val="00B050"/>
                </a:solidFill>
              </a:rPr>
              <a:t>Shouji</a:t>
            </a:r>
            <a:r>
              <a:rPr lang="en-US" sz="2200" dirty="0">
                <a:solidFill>
                  <a:schemeClr val="tx1"/>
                </a:solidFill>
              </a:rPr>
              <a:t>:</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3.7× </a:t>
            </a:r>
            <a:r>
              <a:rPr lang="en-US" sz="2200" dirty="0">
                <a:solidFill>
                  <a:schemeClr val="tx1"/>
                </a:solidFill>
                <a:latin typeface="Calibri" panose="020F0502020204030204" pitchFamily="34" charset="0"/>
              </a:rPr>
              <a:t>speedup</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1.7× </a:t>
            </a:r>
            <a:r>
              <a:rPr lang="en-US" sz="2200" dirty="0">
                <a:solidFill>
                  <a:schemeClr val="tx1"/>
                </a:solidFill>
                <a:latin typeface="Calibri" panose="020F0502020204030204" pitchFamily="34" charset="0"/>
              </a:rPr>
              <a:t>less power consumption</a:t>
            </a:r>
          </a:p>
          <a:p>
            <a:pPr marL="625475" lvl="1">
              <a:lnSpc>
                <a:spcPct val="120000"/>
              </a:lnSpc>
              <a:spcBef>
                <a:spcPts val="0"/>
              </a:spcBef>
              <a:spcAft>
                <a:spcPts val="600"/>
              </a:spcAft>
            </a:pPr>
            <a:r>
              <a:rPr lang="en-US" sz="2200" b="1" dirty="0">
                <a:solidFill>
                  <a:srgbClr val="00B050"/>
                </a:solidFill>
              </a:rPr>
              <a:t>False accept rate of </a:t>
            </a:r>
            <a:r>
              <a:rPr lang="en-US" sz="2200" b="1" dirty="0">
                <a:solidFill>
                  <a:srgbClr val="00B050"/>
                </a:solidFill>
                <a:latin typeface="Calibri" panose="020F0502020204030204" pitchFamily="34" charset="0"/>
              </a:rPr>
              <a:t>0.02% </a:t>
            </a:r>
            <a:r>
              <a:rPr lang="en-US" sz="2200" dirty="0">
                <a:solidFill>
                  <a:schemeClr val="tx1"/>
                </a:solidFill>
                <a:latin typeface="Calibri" panose="020F0502020204030204" pitchFamily="34" charset="0"/>
              </a:rPr>
              <a:t>for GenASM vs. 4% for Shouji</a:t>
            </a:r>
          </a:p>
          <a:p>
            <a:pPr marL="625475" lvl="1">
              <a:lnSpc>
                <a:spcPct val="120000"/>
              </a:lnSpc>
              <a:spcBef>
                <a:spcPts val="0"/>
              </a:spcBef>
              <a:spcAft>
                <a:spcPts val="600"/>
              </a:spcAft>
            </a:pPr>
            <a:r>
              <a:rPr lang="en-US" sz="2200" b="1" dirty="0">
                <a:solidFill>
                  <a:srgbClr val="00B050"/>
                </a:solidFill>
              </a:rPr>
              <a:t>False reject rate of </a:t>
            </a:r>
            <a:r>
              <a:rPr lang="en-US" sz="2200" b="1" dirty="0">
                <a:solidFill>
                  <a:srgbClr val="00B050"/>
                </a:solidFill>
                <a:latin typeface="Calibri" panose="020F0502020204030204" pitchFamily="34" charset="0"/>
              </a:rPr>
              <a:t>0</a:t>
            </a:r>
            <a:r>
              <a:rPr lang="en-US" sz="2200" b="1" dirty="0">
                <a:solidFill>
                  <a:srgbClr val="00B050"/>
                </a:solidFill>
              </a:rPr>
              <a:t>% </a:t>
            </a:r>
            <a:r>
              <a:rPr lang="en-US" sz="2200" dirty="0">
                <a:solidFill>
                  <a:schemeClr val="tx1"/>
                </a:solidFill>
                <a:latin typeface="Calibri" panose="020F0502020204030204" pitchFamily="34" charset="0"/>
              </a:rPr>
              <a:t>for both GenASM and Shouji</a:t>
            </a:r>
            <a:endParaRPr lang="en-US" sz="2200" b="1" dirty="0">
              <a:solidFill>
                <a:srgbClr val="00B050"/>
              </a:solidFill>
            </a:endParaRPr>
          </a:p>
          <a:p>
            <a:pPr marL="177800" indent="0">
              <a:lnSpc>
                <a:spcPct val="110000"/>
              </a:lnSpc>
              <a:spcBef>
                <a:spcPts val="0"/>
              </a:spcBef>
              <a:spcAft>
                <a:spcPts val="0"/>
              </a:spcAft>
              <a:buNone/>
            </a:pPr>
            <a:endParaRPr lang="en-US" sz="2200"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53</a:t>
            </a:fld>
            <a:endParaRPr lang="en-US" dirty="0"/>
          </a:p>
        </p:txBody>
      </p:sp>
      <p:sp>
        <p:nvSpPr>
          <p:cNvPr id="5" name="Rounded Rectangle 4">
            <a:extLst>
              <a:ext uri="{FF2B5EF4-FFF2-40B4-BE49-F238E27FC236}">
                <a16:creationId xmlns:a16="http://schemas.microsoft.com/office/drawing/2014/main" id="{F45CFE04-D755-6244-8EA3-3EFD117CD737}"/>
              </a:ext>
            </a:extLst>
          </p:cNvPr>
          <p:cNvSpPr/>
          <p:nvPr/>
        </p:nvSpPr>
        <p:spPr>
          <a:xfrm>
            <a:off x="366963" y="3900232"/>
            <a:ext cx="8410073" cy="2195768"/>
          </a:xfrm>
          <a:prstGeom prst="roundRect">
            <a:avLst>
              <a:gd name="adj" fmla="val 7378"/>
            </a:avLst>
          </a:prstGeom>
          <a:solidFill>
            <a:srgbClr val="098B43">
              <a:alpha val="14902"/>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is </a:t>
            </a:r>
            <a:r>
              <a:rPr lang="en-US" sz="2800" b="1" dirty="0">
                <a:solidFill>
                  <a:srgbClr val="00B050"/>
                </a:solidFill>
              </a:rPr>
              <a:t>more efficient in terms of </a:t>
            </a:r>
          </a:p>
          <a:p>
            <a:pPr marL="15875" lvl="1" algn="ctr">
              <a:lnSpc>
                <a:spcPct val="110000"/>
              </a:lnSpc>
              <a:spcBef>
                <a:spcPts val="0"/>
              </a:spcBef>
              <a:spcAft>
                <a:spcPts val="0"/>
              </a:spcAft>
            </a:pPr>
            <a:r>
              <a:rPr lang="en-US" sz="2800" b="1" dirty="0">
                <a:solidFill>
                  <a:srgbClr val="00B050"/>
                </a:solidFill>
              </a:rPr>
              <a:t>both speed and power consumption</a:t>
            </a:r>
            <a:r>
              <a:rPr lang="en-US" sz="2800" dirty="0">
                <a:solidFill>
                  <a:schemeClr val="tx1"/>
                </a:solidFill>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significantly improving the accuracy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of pre-alignment filtering</a:t>
            </a:r>
          </a:p>
        </p:txBody>
      </p:sp>
      <p:sp>
        <p:nvSpPr>
          <p:cNvPr id="9" name="Rectangle 8">
            <a:extLst>
              <a:ext uri="{FF2B5EF4-FFF2-40B4-BE49-F238E27FC236}">
                <a16:creationId xmlns:a16="http://schemas.microsoft.com/office/drawing/2014/main" id="{E0BC0EEA-0BC7-8A40-A9DF-9B721B6A1677}"/>
              </a:ext>
            </a:extLst>
          </p:cNvPr>
          <p:cNvSpPr/>
          <p:nvPr/>
        </p:nvSpPr>
        <p:spPr>
          <a:xfrm>
            <a:off x="366963" y="3917167"/>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941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54</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chemeClr val="bg1">
                  <a:lumMod val="65000"/>
                </a:schemeClr>
              </a:buClr>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rgbClr val="FE6200"/>
              </a:buClr>
              <a:buAutoNum type="arabicParenBoth"/>
            </a:pPr>
            <a:r>
              <a:rPr lang="en-US" sz="2400" b="1" dirty="0">
                <a:solidFill>
                  <a:srgbClr val="FE6200"/>
                </a:solidFill>
              </a:rPr>
              <a:t>Edit Distance Calculation</a:t>
            </a:r>
          </a:p>
          <a:p>
            <a:pPr lvl="1" indent="-217488">
              <a:lnSpc>
                <a:spcPct val="120000"/>
              </a:lnSpc>
              <a:spcBef>
                <a:spcPts val="0"/>
              </a:spcBef>
              <a:spcAft>
                <a:spcPts val="0"/>
              </a:spcAft>
              <a:buClr>
                <a:srgbClr val="FE6200"/>
              </a:buClr>
            </a:pPr>
            <a:r>
              <a:rPr lang="en-US" sz="2400" dirty="0">
                <a:solidFill>
                  <a:schemeClr val="tx1"/>
                </a:solidFill>
              </a:rPr>
              <a:t>Measure the </a:t>
            </a:r>
            <a:r>
              <a:rPr lang="en-US" sz="2400" dirty="0">
                <a:solidFill>
                  <a:srgbClr val="FE6200"/>
                </a:solidFill>
              </a:rPr>
              <a:t>similarity</a:t>
            </a:r>
            <a:r>
              <a:rPr lang="en-US" sz="2400" dirty="0"/>
              <a:t> or </a:t>
            </a:r>
            <a:r>
              <a:rPr lang="en-US" sz="2400" dirty="0">
                <a:solidFill>
                  <a:srgbClr val="FE6200"/>
                </a:solidFill>
              </a:rPr>
              <a:t>distance</a:t>
            </a:r>
            <a:r>
              <a:rPr lang="en-US" sz="2400" dirty="0"/>
              <a:t> </a:t>
            </a:r>
            <a:r>
              <a:rPr lang="en-US" sz="2400" dirty="0">
                <a:solidFill>
                  <a:schemeClr val="tx1"/>
                </a:solidFill>
              </a:rPr>
              <a:t>between two sequences</a:t>
            </a:r>
          </a:p>
        </p:txBody>
      </p:sp>
      <p:sp>
        <p:nvSpPr>
          <p:cNvPr id="12" name="Rounded Rectangle 11">
            <a:extLst>
              <a:ext uri="{FF2B5EF4-FFF2-40B4-BE49-F238E27FC236}">
                <a16:creationId xmlns:a16="http://schemas.microsoft.com/office/drawing/2014/main" id="{E8958949-062C-1D44-87E2-C5D0839F8949}"/>
              </a:ext>
            </a:extLst>
          </p:cNvPr>
          <p:cNvSpPr/>
          <p:nvPr/>
        </p:nvSpPr>
        <p:spPr>
          <a:xfrm>
            <a:off x="366963" y="5048623"/>
            <a:ext cx="8410072" cy="1047403"/>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89386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07316F-7014-A94A-A108-82568621BC26}"/>
              </a:ext>
            </a:extLst>
          </p:cNvPr>
          <p:cNvPicPr>
            <a:picLocks noChangeAspect="1"/>
          </p:cNvPicPr>
          <p:nvPr/>
        </p:nvPicPr>
        <p:blipFill rotWithShape="1">
          <a:blip r:embed="rId4"/>
          <a:srcRect t="3406"/>
          <a:stretch/>
        </p:blipFill>
        <p:spPr>
          <a:xfrm>
            <a:off x="460157" y="1182391"/>
            <a:ext cx="8223683" cy="2287872"/>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55</a:t>
            </a:fld>
            <a:endParaRPr lang="en-US" dirty="0"/>
          </a:p>
        </p:txBody>
      </p:sp>
      <p:sp>
        <p:nvSpPr>
          <p:cNvPr id="10" name="Rounded Rectangle 9">
            <a:extLst>
              <a:ext uri="{FF2B5EF4-FFF2-40B4-BE49-F238E27FC236}">
                <a16:creationId xmlns:a16="http://schemas.microsoft.com/office/drawing/2014/main" id="{C3D176AC-ABB1-A74D-A195-A868900C5A58}"/>
              </a:ext>
            </a:extLst>
          </p:cNvPr>
          <p:cNvSpPr/>
          <p:nvPr/>
        </p:nvSpPr>
        <p:spPr>
          <a:xfrm>
            <a:off x="366962" y="3563073"/>
            <a:ext cx="8410072" cy="1695022"/>
          </a:xfrm>
          <a:prstGeom prst="roundRect">
            <a:avLst>
              <a:gd name="adj" fmla="val 3259"/>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146 – 1458×</a:t>
            </a:r>
            <a:r>
              <a:rPr lang="en-US" sz="2350" b="1" dirty="0">
                <a:solidFill>
                  <a:srgbClr val="FE620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627 – 12501× </a:t>
            </a:r>
            <a:r>
              <a:rPr lang="en-US" sz="2350" b="1" dirty="0">
                <a:solidFill>
                  <a:srgbClr val="FE6200"/>
                </a:solidFill>
                <a:latin typeface="Corbel" panose="020B0503020204020204" pitchFamily="34" charset="0"/>
              </a:rPr>
              <a:t>speedup, </a:t>
            </a:r>
          </a:p>
          <a:p>
            <a:pPr marL="15875" lvl="1" algn="ctr">
              <a:lnSpc>
                <a:spcPct val="110000"/>
              </a:lnSpc>
              <a:spcBef>
                <a:spcPts val="0"/>
              </a:spcBef>
              <a:spcAft>
                <a:spcPts val="0"/>
              </a:spcAft>
            </a:pPr>
            <a:r>
              <a:rPr lang="en-US" sz="2350" b="1" dirty="0">
                <a:solidFill>
                  <a:srgbClr val="FE6200"/>
                </a:solidFill>
                <a:latin typeface="Corbel" panose="020B0503020204020204" pitchFamily="34" charset="0"/>
              </a:rPr>
              <a:t>while reducing power consumption by </a:t>
            </a:r>
            <a:r>
              <a:rPr lang="en-US" sz="2350" b="1" dirty="0">
                <a:solidFill>
                  <a:srgbClr val="FE6200"/>
                </a:solidFill>
                <a:latin typeface="Calibri" panose="020F0502020204030204" pitchFamily="34" charset="0"/>
                <a:cs typeface="Calibri" panose="020F0502020204030204" pitchFamily="34" charset="0"/>
              </a:rPr>
              <a:t>548×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582×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for 100Kbp and </a:t>
            </a:r>
            <a:r>
              <a:rPr lang="en-US" sz="2350" dirty="0">
                <a:solidFill>
                  <a:schemeClr val="tx1"/>
                </a:solidFill>
                <a:latin typeface="Calibri" panose="020F0502020204030204" pitchFamily="34" charset="0"/>
                <a:cs typeface="Calibri" panose="020F0502020204030204" pitchFamily="34" charset="0"/>
              </a:rPr>
              <a:t>1</a:t>
            </a:r>
            <a:r>
              <a:rPr lang="en-US" sz="2350" dirty="0">
                <a:solidFill>
                  <a:schemeClr val="tx1"/>
                </a:solidFill>
                <a:latin typeface="Corbel" panose="020B0503020204020204" pitchFamily="34" charset="0"/>
              </a:rPr>
              <a:t>Mbp sequences, respectively, compared to Edlib</a:t>
            </a:r>
            <a:endParaRPr lang="en-US" sz="2350" b="1" dirty="0">
              <a:solidFill>
                <a:srgbClr val="FE6200"/>
              </a:solidFill>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DF0DA1E2-9379-934B-8CE2-EAB0A4EDA05F}"/>
              </a:ext>
            </a:extLst>
          </p:cNvPr>
          <p:cNvSpPr/>
          <p:nvPr/>
        </p:nvSpPr>
        <p:spPr>
          <a:xfrm>
            <a:off x="366964" y="5344772"/>
            <a:ext cx="8410072" cy="1043236"/>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9.3 – 400×</a:t>
            </a:r>
            <a:r>
              <a:rPr lang="en-US" sz="2350" b="1" dirty="0">
                <a:solidFill>
                  <a:srgbClr val="FE6200"/>
                </a:solidFill>
                <a:latin typeface="Corbel" panose="020B0503020204020204" pitchFamily="34" charset="0"/>
              </a:rPr>
              <a:t> speedup </a:t>
            </a:r>
            <a:r>
              <a:rPr lang="en-US" sz="2350" dirty="0">
                <a:solidFill>
                  <a:schemeClr val="tx1"/>
                </a:solidFill>
                <a:latin typeface="Corbel" panose="020B0503020204020204" pitchFamily="34" charset="0"/>
              </a:rPr>
              <a:t>over ASAP, </a:t>
            </a:r>
          </a:p>
          <a:p>
            <a:pPr marL="15875" lvl="1" algn="ctr">
              <a:lnSpc>
                <a:spcPct val="110000"/>
              </a:lnSpc>
            </a:pPr>
            <a:r>
              <a:rPr lang="en-US" sz="2350" dirty="0">
                <a:solidFill>
                  <a:schemeClr val="tx1"/>
                </a:solidFill>
                <a:latin typeface="Corbel" panose="020B0503020204020204" pitchFamily="34" charset="0"/>
              </a:rPr>
              <a:t>while consuming </a:t>
            </a:r>
            <a:r>
              <a:rPr lang="en-US" sz="2350" b="1" dirty="0">
                <a:solidFill>
                  <a:srgbClr val="FE6200"/>
                </a:solidFill>
                <a:latin typeface="Calibri" panose="020F0502020204030204" pitchFamily="34" charset="0"/>
                <a:cs typeface="Calibri" panose="020F0502020204030204" pitchFamily="34" charset="0"/>
              </a:rPr>
              <a:t>67×</a:t>
            </a:r>
            <a:r>
              <a:rPr lang="en-US" sz="2350" b="1" dirty="0">
                <a:solidFill>
                  <a:srgbClr val="FE6200"/>
                </a:solidFill>
                <a:latin typeface="Corbel" panose="020B0503020204020204" pitchFamily="34" charset="0"/>
              </a:rPr>
              <a:t> less power</a:t>
            </a:r>
            <a:endParaRPr lang="en-US" sz="2350" dirty="0">
              <a:solidFill>
                <a:schemeClr val="tx1"/>
              </a:solidFill>
              <a:latin typeface="Corbel" panose="020B0503020204020204" pitchFamily="34" charset="0"/>
            </a:endParaRPr>
          </a:p>
        </p:txBody>
      </p:sp>
      <p:cxnSp>
        <p:nvCxnSpPr>
          <p:cNvPr id="13" name="Straight Arrow Connector 12">
            <a:extLst>
              <a:ext uri="{FF2B5EF4-FFF2-40B4-BE49-F238E27FC236}">
                <a16:creationId xmlns:a16="http://schemas.microsoft.com/office/drawing/2014/main" id="{54E9AE0B-2E39-BD41-BFD8-DF74B9F60CC3}"/>
              </a:ext>
            </a:extLst>
          </p:cNvPr>
          <p:cNvCxnSpPr>
            <a:cxnSpLocks/>
          </p:cNvCxnSpPr>
          <p:nvPr/>
        </p:nvCxnSpPr>
        <p:spPr>
          <a:xfrm>
            <a:off x="1787494" y="2152055"/>
            <a:ext cx="0" cy="36926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CDBA74-CF55-5D46-8563-4418ED5E2D3F}"/>
              </a:ext>
            </a:extLst>
          </p:cNvPr>
          <p:cNvSpPr/>
          <p:nvPr/>
        </p:nvSpPr>
        <p:spPr>
          <a:xfrm>
            <a:off x="1420790" y="1782723"/>
            <a:ext cx="651140"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146×</a:t>
            </a:r>
            <a:endParaRPr lang="en-US" dirty="0">
              <a:solidFill>
                <a:srgbClr val="C00000"/>
              </a:solidFill>
            </a:endParaRPr>
          </a:p>
        </p:txBody>
      </p:sp>
      <p:cxnSp>
        <p:nvCxnSpPr>
          <p:cNvPr id="17" name="Straight Arrow Connector 16">
            <a:extLst>
              <a:ext uri="{FF2B5EF4-FFF2-40B4-BE49-F238E27FC236}">
                <a16:creationId xmlns:a16="http://schemas.microsoft.com/office/drawing/2014/main" id="{0A568736-0E9B-294C-B52D-6FA78460086E}"/>
              </a:ext>
            </a:extLst>
          </p:cNvPr>
          <p:cNvCxnSpPr>
            <a:cxnSpLocks/>
          </p:cNvCxnSpPr>
          <p:nvPr/>
        </p:nvCxnSpPr>
        <p:spPr>
          <a:xfrm>
            <a:off x="7927716" y="1964573"/>
            <a:ext cx="0" cy="52144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6E485A-4D3B-5D44-AF70-57C3C33F4197}"/>
              </a:ext>
            </a:extLst>
          </p:cNvPr>
          <p:cNvSpPr/>
          <p:nvPr/>
        </p:nvSpPr>
        <p:spPr>
          <a:xfrm>
            <a:off x="7365554" y="1652394"/>
            <a:ext cx="76815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1458×</a:t>
            </a:r>
            <a:endParaRPr lang="en-US" dirty="0">
              <a:solidFill>
                <a:srgbClr val="C00000"/>
              </a:solidFill>
            </a:endParaRPr>
          </a:p>
        </p:txBody>
      </p:sp>
      <p:cxnSp>
        <p:nvCxnSpPr>
          <p:cNvPr id="22" name="Straight Arrow Connector 21">
            <a:extLst>
              <a:ext uri="{FF2B5EF4-FFF2-40B4-BE49-F238E27FC236}">
                <a16:creationId xmlns:a16="http://schemas.microsoft.com/office/drawing/2014/main" id="{F518B6DC-A07F-AF44-885C-CAAC0F1A2448}"/>
              </a:ext>
            </a:extLst>
          </p:cNvPr>
          <p:cNvCxnSpPr>
            <a:cxnSpLocks/>
          </p:cNvCxnSpPr>
          <p:nvPr/>
        </p:nvCxnSpPr>
        <p:spPr>
          <a:xfrm>
            <a:off x="8405559" y="1614488"/>
            <a:ext cx="0" cy="69580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12353C-453B-B843-A1A7-38AB5B8AAD95}"/>
              </a:ext>
            </a:extLst>
          </p:cNvPr>
          <p:cNvCxnSpPr>
            <a:cxnSpLocks/>
          </p:cNvCxnSpPr>
          <p:nvPr/>
        </p:nvCxnSpPr>
        <p:spPr>
          <a:xfrm>
            <a:off x="2264246" y="1838325"/>
            <a:ext cx="0" cy="50818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8F6AAB-07FD-8C4C-8619-B1CF0907F158}"/>
              </a:ext>
            </a:extLst>
          </p:cNvPr>
          <p:cNvSpPr/>
          <p:nvPr/>
        </p:nvSpPr>
        <p:spPr>
          <a:xfrm>
            <a:off x="1909856" y="1506292"/>
            <a:ext cx="702436" cy="369332"/>
          </a:xfrm>
          <a:prstGeom prst="rect">
            <a:avLst/>
          </a:prstGeom>
        </p:spPr>
        <p:txBody>
          <a:bodyPr wrap="square">
            <a:spAutoFit/>
          </a:bodyPr>
          <a:lstStyle/>
          <a:p>
            <a:r>
              <a:rPr lang="en-US" b="1" dirty="0">
                <a:solidFill>
                  <a:srgbClr val="C00000"/>
                </a:solidFill>
                <a:latin typeface="Calibri" panose="020F0502020204030204" pitchFamily="34" charset="0"/>
                <a:cs typeface="Calibri" panose="020F0502020204030204" pitchFamily="34" charset="0"/>
              </a:rPr>
              <a:t>627×</a:t>
            </a:r>
            <a:endParaRPr lang="en-US" dirty="0">
              <a:solidFill>
                <a:srgbClr val="C00000"/>
              </a:solidFill>
            </a:endParaRPr>
          </a:p>
        </p:txBody>
      </p:sp>
      <p:sp>
        <p:nvSpPr>
          <p:cNvPr id="34" name="Rectangle 33">
            <a:extLst>
              <a:ext uri="{FF2B5EF4-FFF2-40B4-BE49-F238E27FC236}">
                <a16:creationId xmlns:a16="http://schemas.microsoft.com/office/drawing/2014/main" id="{0061F01B-E03E-544E-91CD-2B0FA93AEECD}"/>
              </a:ext>
            </a:extLst>
          </p:cNvPr>
          <p:cNvSpPr/>
          <p:nvPr/>
        </p:nvSpPr>
        <p:spPr>
          <a:xfrm>
            <a:off x="7798661" y="1332279"/>
            <a:ext cx="88517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12501×</a:t>
            </a:r>
            <a:endParaRPr lang="en-US" dirty="0">
              <a:solidFill>
                <a:srgbClr val="C00000"/>
              </a:solidFill>
            </a:endParaRPr>
          </a:p>
        </p:txBody>
      </p:sp>
      <p:sp>
        <p:nvSpPr>
          <p:cNvPr id="37" name="Rectangle 36">
            <a:extLst>
              <a:ext uri="{FF2B5EF4-FFF2-40B4-BE49-F238E27FC236}">
                <a16:creationId xmlns:a16="http://schemas.microsoft.com/office/drawing/2014/main" id="{0B6BCC69-6097-594C-A6B1-D315E6B70FEA}"/>
              </a:ext>
            </a:extLst>
          </p:cNvPr>
          <p:cNvSpPr/>
          <p:nvPr/>
        </p:nvSpPr>
        <p:spPr>
          <a:xfrm>
            <a:off x="366961" y="5350905"/>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38" name="Rectangle 37">
            <a:extLst>
              <a:ext uri="{FF2B5EF4-FFF2-40B4-BE49-F238E27FC236}">
                <a16:creationId xmlns:a16="http://schemas.microsoft.com/office/drawing/2014/main" id="{ECA88008-0FBA-3D4E-9EEC-997D56A0CD2B}"/>
              </a:ext>
            </a:extLst>
          </p:cNvPr>
          <p:cNvSpPr/>
          <p:nvPr/>
        </p:nvSpPr>
        <p:spPr>
          <a:xfrm>
            <a:off x="366961" y="3565669"/>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6268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4" grpId="0"/>
      <p:bldP spid="18" grpId="0"/>
      <p:bldP spid="31" grpId="0"/>
      <p:bldP spid="34" grpId="0"/>
      <p:bldP spid="37" grpId="0"/>
      <p:bldP spid="3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rm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GenASM-DC and GenASM-TB algorithms</a:t>
            </a:r>
          </a:p>
          <a:p>
            <a:pPr marL="549275" indent="-398463">
              <a:lnSpc>
                <a:spcPct val="120000"/>
              </a:lnSpc>
              <a:spcBef>
                <a:spcPts val="600"/>
              </a:spcBef>
              <a:spcAft>
                <a:spcPts val="600"/>
              </a:spcAft>
            </a:pPr>
            <a:r>
              <a:rPr lang="en-US" sz="2400" b="1" dirty="0">
                <a:solidFill>
                  <a:srgbClr val="0070C0"/>
                </a:solidFill>
              </a:rPr>
              <a:t>Big-O analysis </a:t>
            </a:r>
            <a:r>
              <a:rPr lang="en-US" sz="2400" dirty="0"/>
              <a:t>of the algorithms</a:t>
            </a:r>
          </a:p>
          <a:p>
            <a:pPr marL="549275" indent="-398463">
              <a:lnSpc>
                <a:spcPct val="120000"/>
              </a:lnSpc>
              <a:spcBef>
                <a:spcPts val="600"/>
              </a:spcBef>
              <a:spcAft>
                <a:spcPts val="600"/>
              </a:spcAft>
            </a:pPr>
            <a:r>
              <a:rPr lang="en-US" sz="2400" dirty="0"/>
              <a:t>Detailed explanation of </a:t>
            </a:r>
            <a:r>
              <a:rPr lang="en-US" sz="2400" b="1" dirty="0">
                <a:solidFill>
                  <a:srgbClr val="0070C0"/>
                </a:solidFill>
              </a:rPr>
              <a:t>evaluated use cases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GenASM                             </a:t>
            </a:r>
            <a:r>
              <a:rPr lang="en-US" sz="2400" dirty="0"/>
              <a:t>(algorithm-level, hardware-level, technology-level)</a:t>
            </a:r>
          </a:p>
          <a:p>
            <a:pPr marL="549275" indent="-398463">
              <a:lnSpc>
                <a:spcPct val="120000"/>
              </a:lnSpc>
              <a:spcBef>
                <a:spcPts val="600"/>
              </a:spcBef>
              <a:spcAft>
                <a:spcPts val="600"/>
              </a:spcAft>
            </a:pPr>
            <a:r>
              <a:rPr lang="en-US" sz="2400" dirty="0"/>
              <a:t>Discussion of </a:t>
            </a:r>
            <a:r>
              <a:rPr lang="en-US" sz="2400" b="1" dirty="0">
                <a:solidFill>
                  <a:srgbClr val="0070C0"/>
                </a:solidFill>
              </a:rPr>
              <a:t>four other potential use cases </a:t>
            </a:r>
            <a:r>
              <a:rPr lang="en-US" sz="2400" dirty="0"/>
              <a:t>of GenASM </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56</a:t>
            </a:fld>
            <a:endParaRPr lang="en-US" dirty="0"/>
          </a:p>
        </p:txBody>
      </p:sp>
    </p:spTree>
    <p:extLst>
      <p:ext uri="{BB962C8B-B14F-4D97-AF65-F5344CB8AC3E}">
        <p14:creationId xmlns:p14="http://schemas.microsoft.com/office/powerpoint/2010/main" val="2882039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GenASM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a:lnSpc>
                <a:spcPct val="110000"/>
              </a:lnSpc>
              <a:spcBef>
                <a:spcPts val="0"/>
              </a:spcBef>
              <a:spcAft>
                <a:spcPts val="0"/>
              </a:spcAft>
            </a:pPr>
            <a:r>
              <a:rPr lang="en-US" sz="1900" b="1" dirty="0">
                <a:solidFill>
                  <a:srgbClr val="C00000"/>
                </a:solidFill>
              </a:rPr>
              <a:t>Problem: </a:t>
            </a:r>
          </a:p>
          <a:p>
            <a:pPr lvl="1" indent="-215900">
              <a:lnSpc>
                <a:spcPct val="110000"/>
              </a:lnSpc>
              <a:spcBef>
                <a:spcPts val="0"/>
              </a:spcBef>
              <a:spcAft>
                <a:spcPts val="0"/>
              </a:spcAft>
              <a:buClr>
                <a:srgbClr val="C00000"/>
              </a:buClr>
            </a:pPr>
            <a:r>
              <a:rPr lang="en-US" sz="1900" dirty="0">
                <a:solidFill>
                  <a:schemeClr val="tx1"/>
                </a:solidFill>
              </a:rPr>
              <a:t>Genome sequence analysis is bottlenecked by the </a:t>
            </a:r>
            <a:r>
              <a:rPr lang="en-US" sz="1900" dirty="0">
                <a:solidFill>
                  <a:srgbClr val="C00000"/>
                </a:solidFill>
              </a:rPr>
              <a:t>computational power </a:t>
            </a:r>
            <a:r>
              <a:rPr lang="en-US" sz="1900" dirty="0">
                <a:solidFill>
                  <a:schemeClr val="tx1"/>
                </a:solidFill>
              </a:rPr>
              <a:t>and</a:t>
            </a:r>
            <a:r>
              <a:rPr lang="en-US" sz="1900" dirty="0"/>
              <a:t> </a:t>
            </a:r>
            <a:r>
              <a:rPr lang="en-US" sz="1900" dirty="0">
                <a:solidFill>
                  <a:srgbClr val="C00000"/>
                </a:solidFill>
              </a:rPr>
              <a:t>memory bandwidth limitations </a:t>
            </a:r>
            <a:r>
              <a:rPr lang="en-US" sz="1900" dirty="0">
                <a:solidFill>
                  <a:schemeClr val="tx1"/>
                </a:solidFill>
              </a:rPr>
              <a:t>of existing systems</a:t>
            </a:r>
          </a:p>
          <a:p>
            <a:pPr lvl="1" indent="-215900">
              <a:lnSpc>
                <a:spcPct val="110000"/>
              </a:lnSpc>
              <a:spcBef>
                <a:spcPts val="0"/>
              </a:spcBef>
              <a:spcAft>
                <a:spcPts val="0"/>
              </a:spcAft>
              <a:buClr>
                <a:srgbClr val="C00000"/>
              </a:buClr>
            </a:pPr>
            <a:r>
              <a:rPr lang="en-US" sz="1900" dirty="0">
                <a:solidFill>
                  <a:schemeClr val="tx1"/>
                </a:solidFill>
              </a:rPr>
              <a:t>This bottleneck is particularly an issue for </a:t>
            </a:r>
            <a:r>
              <a:rPr lang="en-US" sz="1900" i="1" dirty="0">
                <a:solidFill>
                  <a:srgbClr val="C00000"/>
                </a:solidFill>
              </a:rPr>
              <a:t>approximate string matching</a:t>
            </a:r>
            <a:endParaRPr lang="en-US" sz="1900" dirty="0"/>
          </a:p>
          <a:p>
            <a:pPr>
              <a:lnSpc>
                <a:spcPct val="110000"/>
              </a:lnSpc>
              <a:spcBef>
                <a:spcPts val="1800"/>
              </a:spcBef>
              <a:spcAft>
                <a:spcPts val="0"/>
              </a:spcAft>
            </a:pPr>
            <a:r>
              <a:rPr lang="en-US" sz="1900" b="1" dirty="0">
                <a:solidFill>
                  <a:srgbClr val="0070C0"/>
                </a:solidFill>
              </a:rPr>
              <a:t>Key Contributions: </a:t>
            </a:r>
          </a:p>
          <a:p>
            <a:pPr lvl="1" indent="-215900">
              <a:lnSpc>
                <a:spcPct val="110000"/>
              </a:lnSpc>
              <a:spcBef>
                <a:spcPts val="0"/>
              </a:spcBef>
              <a:spcAft>
                <a:spcPts val="0"/>
              </a:spcAft>
              <a:buClr>
                <a:srgbClr val="0070C0"/>
              </a:buClr>
            </a:pPr>
            <a:r>
              <a:rPr lang="en-US" sz="1900" dirty="0">
                <a:solidFill>
                  <a:srgbClr val="0070C0"/>
                </a:solidFill>
              </a:rPr>
              <a:t>GenASM: </a:t>
            </a:r>
            <a:r>
              <a:rPr lang="en-US" sz="1900" dirty="0">
                <a:solidFill>
                  <a:schemeClr val="tx1"/>
                </a:solidFill>
              </a:rPr>
              <a:t>An approximate string matching (ASM) acceleration framework to accelerate </a:t>
            </a:r>
            <a:r>
              <a:rPr lang="en-US" sz="1900" dirty="0">
                <a:solidFill>
                  <a:srgbClr val="0070C0"/>
                </a:solidFill>
              </a:rPr>
              <a:t>multiple steps of genome sequence analysis</a:t>
            </a:r>
          </a:p>
          <a:p>
            <a:pPr marL="935038" lvl="2" indent="-217488">
              <a:lnSpc>
                <a:spcPct val="110000"/>
              </a:lnSpc>
              <a:spcBef>
                <a:spcPts val="0"/>
              </a:spcBef>
              <a:spcAft>
                <a:spcPts val="0"/>
              </a:spcAft>
            </a:pPr>
            <a:r>
              <a:rPr lang="en-US" sz="1900" i="1" dirty="0">
                <a:solidFill>
                  <a:srgbClr val="0070C0"/>
                </a:solidFill>
              </a:rPr>
              <a:t>First</a:t>
            </a:r>
            <a:r>
              <a:rPr lang="en-US" sz="1900" dirty="0"/>
              <a:t> </a:t>
            </a:r>
            <a:r>
              <a:rPr lang="en-US" sz="1900" dirty="0">
                <a:solidFill>
                  <a:schemeClr val="tx1"/>
                </a:solidFill>
              </a:rPr>
              <a:t>to enhance and accelerate Bitap for ASM with genomic sequences</a:t>
            </a:r>
          </a:p>
          <a:p>
            <a:pPr marL="935038" lvl="2" indent="-217488">
              <a:lnSpc>
                <a:spcPct val="110000"/>
              </a:lnSpc>
              <a:spcBef>
                <a:spcPts val="0"/>
              </a:spcBef>
              <a:spcAft>
                <a:spcPts val="0"/>
              </a:spcAft>
            </a:pPr>
            <a:r>
              <a:rPr lang="en-US" sz="1900" i="1" dirty="0">
                <a:solidFill>
                  <a:schemeClr val="tx1"/>
                </a:solidFill>
              </a:rPr>
              <a:t>Co-design</a:t>
            </a:r>
            <a:r>
              <a:rPr lang="en-US" sz="1900" dirty="0">
                <a:solidFill>
                  <a:schemeClr val="tx1"/>
                </a:solidFill>
              </a:rPr>
              <a:t> of our modified </a:t>
            </a:r>
            <a:r>
              <a:rPr lang="en-US" sz="1900" dirty="0">
                <a:solidFill>
                  <a:srgbClr val="0070C0"/>
                </a:solidFill>
              </a:rPr>
              <a:t>scalable</a:t>
            </a:r>
            <a:r>
              <a:rPr lang="en-US" sz="1900" dirty="0"/>
              <a:t> </a:t>
            </a:r>
            <a:r>
              <a:rPr lang="en-US" sz="1900" dirty="0">
                <a:solidFill>
                  <a:schemeClr val="tx1"/>
                </a:solidFill>
              </a:rPr>
              <a:t>and</a:t>
            </a:r>
            <a:r>
              <a:rPr lang="en-US" sz="1900" dirty="0"/>
              <a:t> </a:t>
            </a:r>
            <a:r>
              <a:rPr lang="en-US" sz="1900" dirty="0">
                <a:solidFill>
                  <a:srgbClr val="0070C0"/>
                </a:solidFill>
              </a:rPr>
              <a:t>memory-efficient</a:t>
            </a:r>
            <a:r>
              <a:rPr lang="en-US" sz="1900" dirty="0"/>
              <a:t> </a:t>
            </a:r>
            <a:r>
              <a:rPr lang="en-US" sz="1900" dirty="0">
                <a:solidFill>
                  <a:schemeClr val="tx1"/>
                </a:solidFill>
              </a:rPr>
              <a:t>algorithms with </a:t>
            </a:r>
            <a:r>
              <a:rPr lang="en-US" sz="1900" dirty="0">
                <a:solidFill>
                  <a:srgbClr val="0070C0"/>
                </a:solidFill>
              </a:rPr>
              <a:t>low-power</a:t>
            </a:r>
            <a:r>
              <a:rPr lang="en-US" sz="1900" dirty="0"/>
              <a:t> </a:t>
            </a:r>
            <a:r>
              <a:rPr lang="en-US" sz="1900" dirty="0">
                <a:solidFill>
                  <a:schemeClr val="tx1"/>
                </a:solidFill>
              </a:rPr>
              <a:t>and</a:t>
            </a:r>
            <a:r>
              <a:rPr lang="en-US" sz="1900" dirty="0"/>
              <a:t> </a:t>
            </a:r>
            <a:r>
              <a:rPr lang="en-US" sz="1900" dirty="0">
                <a:solidFill>
                  <a:srgbClr val="0070C0"/>
                </a:solidFill>
              </a:rPr>
              <a:t>area-efficient</a:t>
            </a:r>
            <a:r>
              <a:rPr lang="en-US" sz="1900" dirty="0"/>
              <a:t> </a:t>
            </a:r>
            <a:r>
              <a:rPr lang="en-US" sz="1900" dirty="0">
                <a:solidFill>
                  <a:schemeClr val="tx1"/>
                </a:solidFill>
              </a:rPr>
              <a:t>hardware accelerators</a:t>
            </a:r>
          </a:p>
          <a:p>
            <a:pPr marL="935038" lvl="2" indent="-217488">
              <a:lnSpc>
                <a:spcPct val="110000"/>
              </a:lnSpc>
              <a:spcBef>
                <a:spcPts val="0"/>
              </a:spcBef>
              <a:spcAft>
                <a:spcPts val="0"/>
              </a:spcAft>
            </a:pPr>
            <a:r>
              <a:rPr lang="en-US" sz="1900" dirty="0">
                <a:solidFill>
                  <a:schemeClr val="tx1"/>
                </a:solidFill>
              </a:rPr>
              <a:t>Evaluation of three different use cases: </a:t>
            </a:r>
            <a:r>
              <a:rPr lang="en-US" sz="1900" dirty="0">
                <a:solidFill>
                  <a:srgbClr val="7030A0"/>
                </a:solidFill>
              </a:rPr>
              <a:t>read alignment</a:t>
            </a:r>
            <a:r>
              <a:rPr lang="en-US" sz="1900" dirty="0">
                <a:solidFill>
                  <a:schemeClr val="tx1"/>
                </a:solidFill>
              </a:rPr>
              <a:t>, </a:t>
            </a:r>
            <a:r>
              <a:rPr lang="en-US" sz="1900" dirty="0">
                <a:solidFill>
                  <a:srgbClr val="00B050"/>
                </a:solidFill>
              </a:rPr>
              <a:t>pre-alignment filtering</a:t>
            </a:r>
            <a:r>
              <a:rPr lang="en-US" sz="1900" dirty="0">
                <a:solidFill>
                  <a:schemeClr val="tx1"/>
                </a:solidFill>
              </a:rPr>
              <a:t>, </a:t>
            </a:r>
            <a:r>
              <a:rPr lang="en-US" sz="1900" dirty="0">
                <a:solidFill>
                  <a:srgbClr val="FE6200"/>
                </a:solidFill>
              </a:rPr>
              <a:t>edit distance calculation</a:t>
            </a:r>
            <a:endParaRPr lang="en-US" sz="1900" dirty="0">
              <a:solidFill>
                <a:schemeClr val="tx1"/>
              </a:solidFill>
            </a:endParaRPr>
          </a:p>
          <a:p>
            <a:pPr>
              <a:lnSpc>
                <a:spcPct val="110000"/>
              </a:lnSpc>
              <a:spcBef>
                <a:spcPts val="1800"/>
              </a:spcBef>
              <a:spcAft>
                <a:spcPts val="0"/>
              </a:spcAft>
            </a:pPr>
            <a:r>
              <a:rPr lang="en-US" sz="1900" b="1" dirty="0">
                <a:solidFill>
                  <a:srgbClr val="00B050"/>
                </a:solidFill>
              </a:rPr>
              <a:t>Key Results: </a:t>
            </a:r>
            <a:r>
              <a:rPr lang="en-US" sz="1900" dirty="0">
                <a:solidFill>
                  <a:schemeClr val="tx1"/>
                </a:solidFill>
              </a:rPr>
              <a:t>GenASM is </a:t>
            </a:r>
            <a:r>
              <a:rPr lang="en-US" sz="1900" dirty="0">
                <a:solidFill>
                  <a:srgbClr val="00B050"/>
                </a:solidFill>
              </a:rPr>
              <a:t>significantly more efficient </a:t>
            </a:r>
            <a:r>
              <a:rPr lang="en-US" sz="1900" dirty="0">
                <a:solidFill>
                  <a:schemeClr val="tx1"/>
                </a:solidFill>
              </a:rPr>
              <a:t>for all the three use cases (in terms of </a:t>
            </a:r>
            <a:r>
              <a:rPr lang="en-US" sz="1900" dirty="0">
                <a:solidFill>
                  <a:srgbClr val="00B050"/>
                </a:solidFill>
              </a:rPr>
              <a:t>throughput</a:t>
            </a:r>
            <a:r>
              <a:rPr lang="en-US" sz="1900" dirty="0">
                <a:solidFill>
                  <a:srgbClr val="0070C0"/>
                </a:solidFill>
              </a:rPr>
              <a:t> </a:t>
            </a:r>
            <a:r>
              <a:rPr lang="en-US" sz="1900" dirty="0">
                <a:solidFill>
                  <a:schemeClr val="tx1"/>
                </a:solidFill>
              </a:rPr>
              <a:t>and</a:t>
            </a:r>
            <a:r>
              <a:rPr lang="en-US" sz="1900" dirty="0"/>
              <a:t> </a:t>
            </a:r>
            <a:r>
              <a:rPr lang="en-US" sz="1900" dirty="0">
                <a:solidFill>
                  <a:srgbClr val="00B050"/>
                </a:solidFill>
              </a:rPr>
              <a:t>throughput per unit power</a:t>
            </a:r>
            <a:r>
              <a:rPr lang="en-US" sz="1900" dirty="0"/>
              <a:t>) </a:t>
            </a:r>
            <a:r>
              <a:rPr lang="en-US" sz="1900" dirty="0">
                <a:solidFill>
                  <a:schemeClr val="tx1"/>
                </a:solidFill>
              </a:rPr>
              <a:t>than state-of-the-art </a:t>
            </a:r>
            <a:r>
              <a:rPr lang="en-US" sz="1900" dirty="0">
                <a:solidFill>
                  <a:srgbClr val="0070C0"/>
                </a:solidFill>
              </a:rPr>
              <a:t>software</a:t>
            </a:r>
            <a:r>
              <a:rPr lang="en-US" sz="1900" dirty="0">
                <a:solidFill>
                  <a:schemeClr val="tx1"/>
                </a:solidFill>
              </a:rPr>
              <a:t> and </a:t>
            </a:r>
            <a:r>
              <a:rPr lang="en-US" sz="1900" dirty="0">
                <a:solidFill>
                  <a:srgbClr val="C00000"/>
                </a:solidFill>
              </a:rPr>
              <a:t>hardware</a:t>
            </a:r>
            <a:r>
              <a:rPr lang="en-US" sz="1900" dirty="0">
                <a:solidFill>
                  <a:schemeClr val="tx1"/>
                </a:solidFill>
              </a:rPr>
              <a:t> baselines</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57</a:t>
            </a:fld>
            <a:endParaRPr lang="en-US" dirty="0"/>
          </a:p>
        </p:txBody>
      </p:sp>
    </p:spTree>
    <p:custDataLst>
      <p:tags r:id="rId1"/>
    </p:custDataLst>
    <p:extLst>
      <p:ext uri="{BB962C8B-B14F-4D97-AF65-F5344CB8AC3E}">
        <p14:creationId xmlns:p14="http://schemas.microsoft.com/office/powerpoint/2010/main" val="32837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1906-9EC0-874F-8773-3A316CBB1A12}"/>
              </a:ext>
            </a:extLst>
          </p:cNvPr>
          <p:cNvSpPr>
            <a:spLocks noGrp="1"/>
          </p:cNvSpPr>
          <p:nvPr>
            <p:ph type="title"/>
          </p:nvPr>
        </p:nvSpPr>
        <p:spPr/>
        <p:txBody>
          <a:bodyPr>
            <a:normAutofit fontScale="90000"/>
          </a:bodyPr>
          <a:lstStyle/>
          <a:p>
            <a:r>
              <a:rPr lang="en-US" dirty="0"/>
              <a:t>GenASM </a:t>
            </a:r>
            <a:r>
              <a:rPr lang="en-US" sz="3900" dirty="0"/>
              <a:t>[MICRO </a:t>
            </a:r>
            <a:r>
              <a:rPr lang="en-US" sz="3900" dirty="0">
                <a:latin typeface="Calibri" panose="020F0502020204030204" pitchFamily="34" charset="0"/>
              </a:rPr>
              <a:t>2020</a:t>
            </a:r>
            <a:r>
              <a:rPr lang="en-US" sz="3900" dirty="0"/>
              <a:t>]</a:t>
            </a:r>
          </a:p>
        </p:txBody>
      </p:sp>
      <p:sp>
        <p:nvSpPr>
          <p:cNvPr id="4" name="Slide Number Placeholder 3">
            <a:extLst>
              <a:ext uri="{FF2B5EF4-FFF2-40B4-BE49-F238E27FC236}">
                <a16:creationId xmlns:a16="http://schemas.microsoft.com/office/drawing/2014/main" id="{0A6275C2-216A-024B-BB93-67A06F43CD2C}"/>
              </a:ext>
            </a:extLst>
          </p:cNvPr>
          <p:cNvSpPr>
            <a:spLocks noGrp="1"/>
          </p:cNvSpPr>
          <p:nvPr>
            <p:ph type="sldNum" sz="quarter" idx="10"/>
          </p:nvPr>
        </p:nvSpPr>
        <p:spPr/>
        <p:txBody>
          <a:bodyPr/>
          <a:lstStyle/>
          <a:p>
            <a:fld id="{BE67019E-6B59-9444-A8F8-0CFAB6B6981D}" type="slidenum">
              <a:rPr lang="en-US" smtClean="0"/>
              <a:pPr/>
              <a:t>58</a:t>
            </a:fld>
            <a:endParaRPr lang="en-US" dirty="0"/>
          </a:p>
        </p:txBody>
      </p:sp>
      <p:sp>
        <p:nvSpPr>
          <p:cNvPr id="5" name="Rectangle 4">
            <a:extLst>
              <a:ext uri="{FF2B5EF4-FFF2-40B4-BE49-F238E27FC236}">
                <a16:creationId xmlns:a16="http://schemas.microsoft.com/office/drawing/2014/main" id="{6E4C2C41-975F-8F44-943F-FFC171CDD148}"/>
              </a:ext>
            </a:extLst>
          </p:cNvPr>
          <p:cNvSpPr/>
          <p:nvPr/>
        </p:nvSpPr>
        <p:spPr>
          <a:xfrm>
            <a:off x="366963" y="1158087"/>
            <a:ext cx="8410073" cy="2735877"/>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Gurpreet S. Kalsi, </a:t>
            </a:r>
            <a:r>
              <a:rPr lang="en-US" sz="1850" dirty="0" err="1">
                <a:latin typeface="+mj-lt"/>
              </a:rPr>
              <a:t>Zulal</a:t>
            </a:r>
            <a:r>
              <a:rPr lang="en-US" sz="1850" dirty="0">
                <a:latin typeface="+mj-lt"/>
              </a:rPr>
              <a:t> </a:t>
            </a:r>
            <a:r>
              <a:rPr lang="en-US" sz="1850" dirty="0" err="1">
                <a:latin typeface="+mj-lt"/>
              </a:rPr>
              <a:t>Bingol</a:t>
            </a:r>
            <a:r>
              <a:rPr lang="en-US" sz="1850" dirty="0">
                <a:latin typeface="+mj-lt"/>
              </a:rPr>
              <a:t>, Can </a:t>
            </a:r>
            <a:r>
              <a:rPr lang="en-US" sz="1850" dirty="0" err="1">
                <a:latin typeface="+mj-lt"/>
              </a:rPr>
              <a:t>Firtina</a:t>
            </a:r>
            <a:r>
              <a:rPr lang="en-US" sz="1850" dirty="0">
                <a:latin typeface="+mj-lt"/>
              </a:rPr>
              <a:t>, Lavanya Subramanian, Jeremie S. Kim, Rachata </a:t>
            </a:r>
            <a:r>
              <a:rPr lang="en-US" sz="1850" dirty="0" err="1">
                <a:latin typeface="+mj-lt"/>
              </a:rPr>
              <a:t>Ausavarungnirun</a:t>
            </a:r>
            <a:r>
              <a:rPr lang="en-US" sz="1850" dirty="0">
                <a:latin typeface="+mj-lt"/>
              </a:rPr>
              <a:t>, Mohammed </a:t>
            </a:r>
            <a:r>
              <a:rPr lang="en-US" sz="1850" dirty="0" err="1">
                <a:latin typeface="+mj-lt"/>
              </a:rPr>
              <a:t>Alser</a:t>
            </a:r>
            <a:r>
              <a:rPr lang="en-US" sz="1850" dirty="0">
                <a:latin typeface="+mj-lt"/>
              </a:rPr>
              <a:t>, Juan Gomez-Luna, </a:t>
            </a:r>
            <a:r>
              <a:rPr lang="en-US" sz="1850" dirty="0" err="1">
                <a:latin typeface="+mj-lt"/>
              </a:rPr>
              <a:t>Amirali</a:t>
            </a:r>
            <a:r>
              <a:rPr lang="en-US" sz="1850" dirty="0">
                <a:latin typeface="+mj-lt"/>
              </a:rPr>
              <a:t> </a:t>
            </a:r>
            <a:r>
              <a:rPr lang="en-US" sz="1850" dirty="0" err="1">
                <a:latin typeface="+mj-lt"/>
              </a:rPr>
              <a:t>Boroumand</a:t>
            </a:r>
            <a:r>
              <a:rPr lang="en-US" sz="1850" dirty="0">
                <a:latin typeface="+mj-lt"/>
              </a:rPr>
              <a:t>, Anant Nori, Allison </a:t>
            </a:r>
            <a:r>
              <a:rPr lang="en-US" sz="1850" dirty="0" err="1">
                <a:latin typeface="+mj-lt"/>
              </a:rPr>
              <a:t>Scibisz</a:t>
            </a:r>
            <a:r>
              <a:rPr lang="en-US" sz="1850" dirty="0">
                <a:latin typeface="+mj-lt"/>
              </a:rPr>
              <a:t>, Sreenivas </a:t>
            </a:r>
            <a:r>
              <a:rPr lang="en-US" sz="1850" dirty="0" err="1">
                <a:latin typeface="+mj-lt"/>
              </a:rPr>
              <a:t>Subramoney</a:t>
            </a:r>
            <a:r>
              <a:rPr lang="en-US" sz="1850" dirty="0">
                <a:latin typeface="+mj-lt"/>
              </a:rPr>
              <a:t>, Can Alkan,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endParaRPr lang="en-US" sz="1850" b="1" dirty="0">
              <a:solidFill>
                <a:srgbClr val="0070C0"/>
              </a:solidFill>
              <a:latin typeface="+mj-lt"/>
            </a:endParaRPr>
          </a:p>
          <a:p>
            <a:pPr>
              <a:lnSpc>
                <a:spcPct val="110000"/>
              </a:lnSpc>
              <a:spcBef>
                <a:spcPts val="300"/>
              </a:spcBef>
            </a:pPr>
            <a:r>
              <a:rPr lang="en-US" sz="1850" i="1" dirty="0">
                <a:latin typeface="+mj-lt"/>
              </a:rPr>
              <a:t>Proceedings of the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53</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rd International Symposium on Microarchitecture</a:t>
            </a:r>
            <a:r>
              <a:rPr lang="en-US" sz="1850" i="1" dirty="0">
                <a:solidFill>
                  <a:srgbClr val="0070C0"/>
                </a:solidFill>
                <a:latin typeface="+mj-lt"/>
              </a:rPr>
              <a:t> </a:t>
            </a:r>
            <a:r>
              <a:rPr lang="en-US" sz="1850" i="1" dirty="0">
                <a:latin typeface="+mj-lt"/>
              </a:rPr>
              <a:t>(</a:t>
            </a:r>
            <a:r>
              <a:rPr lang="en-US" sz="1850" b="1" i="1" dirty="0">
                <a:latin typeface="+mj-lt"/>
              </a:rPr>
              <a:t>MICRO</a:t>
            </a:r>
            <a:r>
              <a:rPr lang="en-US" sz="1850" i="1" dirty="0">
                <a:latin typeface="+mj-lt"/>
              </a:rPr>
              <a:t>)</a:t>
            </a:r>
            <a:r>
              <a:rPr lang="en-US" sz="1850" dirty="0">
                <a:latin typeface="+mj-lt"/>
              </a:rPr>
              <a:t>, Virtual, October </a:t>
            </a:r>
            <a:r>
              <a:rPr lang="en-US" sz="1850" dirty="0">
                <a:latin typeface="Calibri" panose="020F0502020204030204" pitchFamily="34" charset="0"/>
                <a:cs typeface="Calibri" panose="020F0502020204030204" pitchFamily="34" charset="0"/>
              </a:rPr>
              <a:t>2020.</a:t>
            </a:r>
            <a:endParaRPr lang="en-US" sz="1850" b="0" i="0" u="none" strike="noStrike" dirty="0">
              <a:effectLst/>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D7AD2E-6C1B-B44D-A9AD-3636D8503539}"/>
              </a:ext>
            </a:extLst>
          </p:cNvPr>
          <p:cNvPicPr>
            <a:picLocks noChangeAspect="1"/>
          </p:cNvPicPr>
          <p:nvPr/>
        </p:nvPicPr>
        <p:blipFill>
          <a:blip r:embed="rId5"/>
          <a:stretch>
            <a:fillRect/>
          </a:stretch>
        </p:blipFill>
        <p:spPr>
          <a:xfrm>
            <a:off x="366963" y="4041150"/>
            <a:ext cx="8410073" cy="2214137"/>
          </a:xfrm>
          <a:prstGeom prst="rect">
            <a:avLst/>
          </a:prstGeom>
        </p:spPr>
      </p:pic>
    </p:spTree>
    <p:extLst>
      <p:ext uri="{BB962C8B-B14F-4D97-AF65-F5344CB8AC3E}">
        <p14:creationId xmlns:p14="http://schemas.microsoft.com/office/powerpoint/2010/main" val="67592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59</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genome assembly pipeline for long reads</a:t>
            </a:r>
          </a:p>
          <a:p>
            <a:pPr>
              <a:spcBef>
                <a:spcPts val="600"/>
              </a:spcBef>
            </a:pPr>
            <a:r>
              <a:rPr lang="en-US" sz="1800" b="1" i="1" dirty="0"/>
              <a:t>[Briefings in Bioinformatics, </a:t>
            </a:r>
            <a:r>
              <a:rPr lang="en-US" sz="1800" b="1" i="1" dirty="0">
                <a:latin typeface="Calibri" panose="020F0502020204030204" pitchFamily="34" charset="0"/>
              </a:rPr>
              <a:t>2018</a:t>
            </a:r>
            <a:r>
              <a:rPr lang="en-US" sz="1800" b="1" i="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t>[MICRO </a:t>
            </a:r>
            <a:r>
              <a:rPr lang="en-US" sz="1800" b="1" i="1" dirty="0">
                <a:latin typeface="Calibri" panose="020F0502020204030204" pitchFamily="34" charset="0"/>
              </a:rPr>
              <a:t>2020</a:t>
            </a:r>
            <a:r>
              <a:rPr lang="en-US" sz="1800" b="1" i="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solidFill>
                  <a:srgbClr val="0070C0"/>
                </a:solidFill>
              </a:rPr>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SeGraM</a:t>
            </a:r>
            <a:r>
              <a:rPr lang="en-US" dirty="0"/>
              <a:t>: Hardware acceleration framework for </a:t>
            </a:r>
          </a:p>
          <a:p>
            <a:r>
              <a:rPr lang="en-US" dirty="0"/>
              <a:t>sequence-to-graph mapping </a:t>
            </a:r>
          </a:p>
          <a:p>
            <a:pPr>
              <a:spcBef>
                <a:spcPts val="600"/>
              </a:spcBef>
            </a:pPr>
            <a:r>
              <a:rPr lang="en-US" sz="1800" b="1" i="1" dirty="0"/>
              <a:t>[Ongoing] </a:t>
            </a:r>
          </a:p>
        </p:txBody>
      </p:sp>
    </p:spTree>
    <p:extLst>
      <p:ext uri="{BB962C8B-B14F-4D97-AF65-F5344CB8AC3E}">
        <p14:creationId xmlns:p14="http://schemas.microsoft.com/office/powerpoint/2010/main" val="206643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6</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09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err="1"/>
              <a:t>BitMAc</a:t>
            </a:r>
            <a:r>
              <a:rPr lang="en-US" dirty="0"/>
              <a:t>: FPGA-based GenASM</a:t>
            </a:r>
          </a:p>
        </p:txBody>
      </p:sp>
      <p:sp>
        <p:nvSpPr>
          <p:cNvPr id="3" name="Content Placeholder 2"/>
          <p:cNvSpPr>
            <a:spLocks noGrp="1"/>
          </p:cNvSpPr>
          <p:nvPr>
            <p:ph idx="1"/>
          </p:nvPr>
        </p:nvSpPr>
        <p:spPr>
          <a:xfrm>
            <a:off x="366962" y="3844314"/>
            <a:ext cx="8410073" cy="2600029"/>
          </a:xfrm>
        </p:spPr>
        <p:txBody>
          <a:bodyPr>
            <a:noAutofit/>
          </a:bodyPr>
          <a:lstStyle/>
          <a:p>
            <a:pPr marL="285750" indent="-285750">
              <a:lnSpc>
                <a:spcPct val="120000"/>
              </a:lnSpc>
              <a:spcBef>
                <a:spcPts val="0"/>
              </a:spcBef>
              <a:spcAft>
                <a:spcPts val="0"/>
              </a:spcAft>
            </a:pPr>
            <a:r>
              <a:rPr lang="en-US" sz="2200" b="1" dirty="0">
                <a:solidFill>
                  <a:srgbClr val="00B050"/>
                </a:solidFill>
              </a:rPr>
              <a:t>Re-modified GenASM algorithms </a:t>
            </a:r>
            <a:r>
              <a:rPr lang="en-US" sz="2200" dirty="0">
                <a:solidFill>
                  <a:schemeClr val="tx1"/>
                </a:solidFill>
              </a:rPr>
              <a:t>for a better mapping to the FPGA resources </a:t>
            </a:r>
          </a:p>
          <a:p>
            <a:pPr marL="285750" indent="-285750">
              <a:lnSpc>
                <a:spcPct val="120000"/>
              </a:lnSpc>
              <a:spcBef>
                <a:spcPts val="0"/>
              </a:spcBef>
              <a:spcAft>
                <a:spcPts val="0"/>
              </a:spcAft>
            </a:pPr>
            <a:r>
              <a:rPr lang="en-US" sz="2200" b="1" dirty="0">
                <a:solidFill>
                  <a:srgbClr val="00B050"/>
                </a:solidFill>
              </a:rPr>
              <a:t>Intra-level parallelism </a:t>
            </a:r>
            <a:r>
              <a:rPr lang="en-US" sz="2200" dirty="0">
                <a:solidFill>
                  <a:schemeClr val="tx1"/>
                </a:solidFill>
              </a:rPr>
              <a:t>by instantiating multiple processing elements (PEs) for the DC execution</a:t>
            </a:r>
          </a:p>
          <a:p>
            <a:pPr marL="285750" indent="-285750">
              <a:lnSpc>
                <a:spcPct val="120000"/>
              </a:lnSpc>
              <a:spcBef>
                <a:spcPts val="0"/>
              </a:spcBef>
              <a:spcAft>
                <a:spcPts val="0"/>
              </a:spcAft>
            </a:pPr>
            <a:r>
              <a:rPr lang="en-US" sz="2200" b="1" dirty="0">
                <a:solidFill>
                  <a:srgbClr val="00B050"/>
                </a:solidFill>
              </a:rPr>
              <a:t>Inter-level parallelism </a:t>
            </a:r>
            <a:r>
              <a:rPr lang="en-US" sz="2200" dirty="0">
                <a:solidFill>
                  <a:schemeClr val="tx1"/>
                </a:solidFill>
              </a:rPr>
              <a:t>by running multiple independent GenASM executions in parallel</a:t>
            </a: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2600029"/>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6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20000"/>
              </a:lnSpc>
            </a:pPr>
            <a:r>
              <a:rPr lang="en-US" sz="2600" dirty="0"/>
              <a:t>Map GenASM accelerators to an FPGA with HBM2, </a:t>
            </a:r>
          </a:p>
          <a:p>
            <a:pPr algn="ctr">
              <a:lnSpc>
                <a:spcPct val="120000"/>
              </a:lnSpc>
            </a:pPr>
            <a:r>
              <a:rPr lang="en-US" sz="2600" dirty="0"/>
              <a:t>where </a:t>
            </a:r>
            <a:r>
              <a:rPr lang="en-US" sz="2600" b="1" dirty="0">
                <a:solidFill>
                  <a:srgbClr val="7030A0"/>
                </a:solidFill>
              </a:rPr>
              <a:t>HBM2 offers high memory bandwidth </a:t>
            </a:r>
            <a:r>
              <a:rPr lang="en-US" sz="2600" dirty="0"/>
              <a:t>and </a:t>
            </a:r>
          </a:p>
          <a:p>
            <a:pPr algn="ctr">
              <a:lnSpc>
                <a:spcPct val="120000"/>
              </a:lnSpc>
            </a:pPr>
            <a:r>
              <a:rPr lang="en-US" sz="2600" b="1" dirty="0">
                <a:solidFill>
                  <a:srgbClr val="FE6200"/>
                </a:solidFill>
              </a:rPr>
              <a:t>FPGA resources offer high parallelism </a:t>
            </a:r>
            <a:r>
              <a:rPr lang="en-US" sz="2600" dirty="0"/>
              <a:t>by instantiating </a:t>
            </a:r>
          </a:p>
          <a:p>
            <a:pPr algn="ctr">
              <a:lnSpc>
                <a:spcPct val="120000"/>
              </a:lnSpc>
            </a:pPr>
            <a:r>
              <a:rPr lang="en-US" sz="2600" dirty="0"/>
              <a:t>multiple copies of the GenASM accelerators</a:t>
            </a: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60</a:t>
            </a:fld>
            <a:endParaRPr lang="en-US" dirty="0"/>
          </a:p>
        </p:txBody>
      </p:sp>
    </p:spTree>
    <p:custDataLst>
      <p:tags r:id="rId1"/>
    </p:custDataLst>
    <p:extLst>
      <p:ext uri="{BB962C8B-B14F-4D97-AF65-F5344CB8AC3E}">
        <p14:creationId xmlns:p14="http://schemas.microsoft.com/office/powerpoint/2010/main" val="78743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C4FE-9ADA-464F-A502-41E3FC483763}"/>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7026B5AD-9072-0A4D-AF57-DEB01DBB565F}"/>
              </a:ext>
            </a:extLst>
          </p:cNvPr>
          <p:cNvSpPr>
            <a:spLocks noGrp="1"/>
          </p:cNvSpPr>
          <p:nvPr>
            <p:ph idx="1"/>
          </p:nvPr>
        </p:nvSpPr>
        <p:spPr/>
        <p:txBody>
          <a:bodyPr>
            <a:noAutofit/>
          </a:bodyPr>
          <a:lstStyle/>
          <a:p>
            <a:pPr marL="411163" indent="-322263">
              <a:lnSpc>
                <a:spcPct val="120000"/>
              </a:lnSpc>
              <a:spcBef>
                <a:spcPts val="0"/>
              </a:spcBef>
              <a:spcAft>
                <a:spcPts val="0"/>
              </a:spcAft>
            </a:pPr>
            <a:r>
              <a:rPr lang="en-US" sz="2400" dirty="0">
                <a:solidFill>
                  <a:schemeClr val="tx1"/>
                </a:solidFill>
              </a:rPr>
              <a:t>Based on the FPGA resources, </a:t>
            </a:r>
            <a:r>
              <a:rPr lang="en-US" sz="2400" b="1" dirty="0">
                <a:solidFill>
                  <a:srgbClr val="FE6200"/>
                </a:solidFill>
              </a:rPr>
              <a:t>the complete </a:t>
            </a:r>
            <a:r>
              <a:rPr lang="en-US" sz="2400" b="1" dirty="0" err="1">
                <a:solidFill>
                  <a:srgbClr val="FE6200"/>
                </a:solidFill>
              </a:rPr>
              <a:t>BitMAc</a:t>
            </a:r>
            <a:r>
              <a:rPr lang="en-US" sz="2400" b="1" dirty="0">
                <a:solidFill>
                  <a:srgbClr val="FE6200"/>
                </a:solidFill>
              </a:rPr>
              <a:t> design:</a:t>
            </a:r>
            <a:endParaRPr lang="en-US" sz="2400" dirty="0">
              <a:solidFill>
                <a:schemeClr val="tx1"/>
              </a:solidFill>
            </a:endParaRPr>
          </a:p>
          <a:p>
            <a:pPr marL="768350" lvl="1" indent="-268288">
              <a:lnSpc>
                <a:spcPct val="120000"/>
              </a:lnSpc>
              <a:spcBef>
                <a:spcPts val="0"/>
              </a:spcBef>
              <a:spcAft>
                <a:spcPts val="0"/>
              </a:spcAft>
            </a:pPr>
            <a:r>
              <a:rPr lang="en-US" sz="2400" dirty="0">
                <a:solidFill>
                  <a:schemeClr val="tx1"/>
                </a:solidFill>
                <a:latin typeface="Calibri" panose="020F0502020204030204" pitchFamily="34" charset="0"/>
              </a:rPr>
              <a:t>4</a:t>
            </a:r>
            <a:r>
              <a:rPr lang="en-US" sz="2400" dirty="0">
                <a:solidFill>
                  <a:schemeClr val="tx1"/>
                </a:solidFill>
              </a:rPr>
              <a:t> </a:t>
            </a:r>
            <a:r>
              <a:rPr lang="en-US" sz="2400" dirty="0" err="1">
                <a:solidFill>
                  <a:schemeClr val="tx1"/>
                </a:solidFill>
              </a:rPr>
              <a:t>BitMAc</a:t>
            </a:r>
            <a:r>
              <a:rPr lang="en-US" sz="2400" dirty="0">
                <a:solidFill>
                  <a:schemeClr val="tx1"/>
                </a:solidFill>
              </a:rPr>
              <a:t> accelerators connected to each pseudo-channel (</a:t>
            </a:r>
            <a:r>
              <a:rPr lang="en-US" sz="2400" dirty="0">
                <a:solidFill>
                  <a:schemeClr val="tx1"/>
                </a:solidFill>
                <a:latin typeface="Calibri" panose="020F0502020204030204" pitchFamily="34" charset="0"/>
              </a:rPr>
              <a:t>128</a:t>
            </a:r>
            <a:r>
              <a:rPr lang="en-US" sz="2400" dirty="0">
                <a:solidFill>
                  <a:schemeClr val="tx1"/>
                </a:solidFill>
              </a:rPr>
              <a:t> in total)</a:t>
            </a:r>
          </a:p>
          <a:p>
            <a:pPr marL="768350" lvl="1" indent="-268288">
              <a:lnSpc>
                <a:spcPct val="120000"/>
              </a:lnSpc>
              <a:spcBef>
                <a:spcPts val="0"/>
              </a:spcBef>
              <a:spcAft>
                <a:spcPts val="0"/>
              </a:spcAft>
            </a:pPr>
            <a:r>
              <a:rPr lang="en-US" sz="2400" dirty="0">
                <a:solidFill>
                  <a:schemeClr val="tx1"/>
                </a:solidFill>
              </a:rPr>
              <a:t>Each </a:t>
            </a:r>
            <a:r>
              <a:rPr lang="en-US" sz="2400" dirty="0" err="1">
                <a:solidFill>
                  <a:schemeClr val="tx1"/>
                </a:solidFill>
              </a:rPr>
              <a:t>BitMAc</a:t>
            </a:r>
            <a:r>
              <a:rPr lang="en-US" sz="2400" dirty="0">
                <a:solidFill>
                  <a:schemeClr val="tx1"/>
                </a:solidFill>
              </a:rPr>
              <a:t> accelerator contains a DC accelerator with       </a:t>
            </a:r>
            <a:r>
              <a:rPr lang="en-US" sz="2400" dirty="0">
                <a:solidFill>
                  <a:schemeClr val="tx1"/>
                </a:solidFill>
                <a:latin typeface="Calibri" panose="020F0502020204030204" pitchFamily="34" charset="0"/>
              </a:rPr>
              <a:t>16</a:t>
            </a:r>
            <a:r>
              <a:rPr lang="en-US" sz="2400" dirty="0">
                <a:solidFill>
                  <a:schemeClr val="tx1"/>
                </a:solidFill>
              </a:rPr>
              <a:t> PEs, a TB accelerator, an FSM, and </a:t>
            </a:r>
            <a:r>
              <a:rPr lang="en-US" sz="2400" dirty="0">
                <a:solidFill>
                  <a:schemeClr val="tx1"/>
                </a:solidFill>
                <a:latin typeface="Calibri" panose="020F0502020204030204" pitchFamily="34" charset="0"/>
              </a:rPr>
              <a:t>13.2</a:t>
            </a:r>
            <a:r>
              <a:rPr lang="en-US" sz="2400" dirty="0">
                <a:solidFill>
                  <a:schemeClr val="tx1"/>
                </a:solidFill>
              </a:rPr>
              <a:t>KB of M</a:t>
            </a:r>
            <a:r>
              <a:rPr lang="en-US" sz="2400" dirty="0">
                <a:solidFill>
                  <a:schemeClr val="tx1"/>
                </a:solidFill>
                <a:latin typeface="Calibri" panose="020F0502020204030204" pitchFamily="34" charset="0"/>
              </a:rPr>
              <a:t>20</a:t>
            </a:r>
            <a:r>
              <a:rPr lang="en-US" sz="2400" dirty="0">
                <a:solidFill>
                  <a:schemeClr val="tx1"/>
                </a:solidFill>
              </a:rPr>
              <a:t>Ks </a:t>
            </a:r>
          </a:p>
          <a:p>
            <a:pPr marL="768350" lvl="1" indent="-268288">
              <a:lnSpc>
                <a:spcPct val="120000"/>
              </a:lnSpc>
              <a:spcBef>
                <a:spcPts val="0"/>
              </a:spcBef>
              <a:spcAft>
                <a:spcPts val="0"/>
              </a:spcAft>
            </a:pPr>
            <a:r>
              <a:rPr lang="en-US" sz="2400" dirty="0">
                <a:solidFill>
                  <a:schemeClr val="tx1"/>
                </a:solidFill>
              </a:rPr>
              <a:t>Clocked at </a:t>
            </a:r>
            <a:r>
              <a:rPr lang="en-US" sz="2400" dirty="0">
                <a:solidFill>
                  <a:schemeClr val="tx1"/>
                </a:solidFill>
                <a:latin typeface="Calibri" panose="020F0502020204030204" pitchFamily="34" charset="0"/>
              </a:rPr>
              <a:t>200</a:t>
            </a:r>
            <a:r>
              <a:rPr lang="en-US" sz="2400" dirty="0">
                <a:solidFill>
                  <a:schemeClr val="tx1"/>
                </a:solidFill>
              </a:rPr>
              <a:t>MHz</a:t>
            </a:r>
          </a:p>
          <a:p>
            <a:pPr marL="88900" indent="0">
              <a:lnSpc>
                <a:spcPct val="120000"/>
              </a:lnSpc>
              <a:spcBef>
                <a:spcPts val="0"/>
              </a:spcBef>
              <a:spcAft>
                <a:spcPts val="0"/>
              </a:spcAft>
              <a:buNone/>
            </a:pPr>
            <a:endParaRPr lang="en-US" sz="2400" dirty="0">
              <a:solidFill>
                <a:schemeClr val="tx1"/>
              </a:solidFill>
            </a:endParaRPr>
          </a:p>
          <a:p>
            <a:pPr marL="88900" indent="0">
              <a:lnSpc>
                <a:spcPct val="120000"/>
              </a:lnSpc>
              <a:spcBef>
                <a:spcPts val="0"/>
              </a:spcBef>
              <a:spcAft>
                <a:spcPts val="0"/>
              </a:spcAft>
              <a:buNone/>
            </a:pPr>
            <a:endParaRPr lang="en-US" sz="2400" dirty="0">
              <a:solidFill>
                <a:schemeClr val="tx1"/>
              </a:solidFill>
            </a:endParaRPr>
          </a:p>
          <a:p>
            <a:pPr marL="411163" indent="-322263">
              <a:lnSpc>
                <a:spcPct val="120000"/>
              </a:lnSpc>
              <a:spcBef>
                <a:spcPts val="0"/>
              </a:spcBef>
              <a:spcAft>
                <a:spcPts val="0"/>
              </a:spcAft>
            </a:pPr>
            <a:r>
              <a:rPr lang="en-US" sz="2400" dirty="0" err="1">
                <a:solidFill>
                  <a:schemeClr val="tx1"/>
                </a:solidFill>
              </a:rPr>
              <a:t>BitMAc</a:t>
            </a:r>
            <a:r>
              <a:rPr lang="en-US" sz="2400" dirty="0">
                <a:solidFill>
                  <a:schemeClr val="tx1"/>
                </a:solidFill>
              </a:rPr>
              <a:t> provides: </a:t>
            </a:r>
          </a:p>
          <a:p>
            <a:pPr marL="768350" lvl="1" indent="-231775">
              <a:lnSpc>
                <a:spcPct val="120000"/>
              </a:lnSpc>
              <a:spcBef>
                <a:spcPts val="0"/>
              </a:spcBef>
              <a:spcAft>
                <a:spcPts val="0"/>
              </a:spcAft>
            </a:pPr>
            <a:r>
              <a:rPr lang="en-US" sz="2400" b="1" dirty="0">
                <a:solidFill>
                  <a:srgbClr val="00B050"/>
                </a:solidFill>
                <a:latin typeface="Calibri" panose="020F0502020204030204" pitchFamily="34" charset="0"/>
              </a:rPr>
              <a:t>136</a:t>
            </a:r>
            <a:r>
              <a:rPr lang="en-US" sz="2400" b="1" dirty="0">
                <a:solidFill>
                  <a:srgbClr val="00B050"/>
                </a:solidFill>
              </a:rPr>
              <a:t>× – </a:t>
            </a:r>
            <a:r>
              <a:rPr lang="en-US" sz="2400" b="1" dirty="0">
                <a:solidFill>
                  <a:srgbClr val="00B050"/>
                </a:solidFill>
                <a:latin typeface="Calibri" panose="020F0502020204030204" pitchFamily="34" charset="0"/>
              </a:rPr>
              <a:t>761</a:t>
            </a:r>
            <a:r>
              <a:rPr lang="en-US" sz="2400" b="1" dirty="0">
                <a:solidFill>
                  <a:srgbClr val="00B050"/>
                </a:solidFill>
              </a:rPr>
              <a:t>× </a:t>
            </a:r>
            <a:r>
              <a:rPr lang="en-US" sz="2400" b="1" dirty="0">
                <a:solidFill>
                  <a:srgbClr val="00B050"/>
                </a:solidFill>
                <a:latin typeface="Calibri" panose="020F0502020204030204" pitchFamily="34" charset="0"/>
              </a:rPr>
              <a:t>speedup </a:t>
            </a:r>
            <a:r>
              <a:rPr lang="en-US" sz="2400" dirty="0">
                <a:solidFill>
                  <a:schemeClr val="tx1"/>
                </a:solidFill>
                <a:latin typeface="Calibri" panose="020F0502020204030204" pitchFamily="34" charset="0"/>
              </a:rPr>
              <a:t>over the state-of-the-art CPU baselines</a:t>
            </a:r>
          </a:p>
          <a:p>
            <a:pPr marL="768350" lvl="1" indent="-231775">
              <a:lnSpc>
                <a:spcPct val="120000"/>
              </a:lnSpc>
              <a:spcBef>
                <a:spcPts val="0"/>
              </a:spcBef>
              <a:spcAft>
                <a:spcPts val="0"/>
              </a:spcAft>
            </a:pPr>
            <a:r>
              <a:rPr lang="en-US" sz="2400" b="1" dirty="0">
                <a:solidFill>
                  <a:srgbClr val="00B050"/>
                </a:solidFill>
                <a:latin typeface="Calibri" panose="020F0502020204030204" pitchFamily="34" charset="0"/>
              </a:rPr>
              <a:t>6.8</a:t>
            </a:r>
            <a:r>
              <a:rPr lang="en-US" sz="2400" b="1" dirty="0">
                <a:solidFill>
                  <a:srgbClr val="00B050"/>
                </a:solidFill>
              </a:rPr>
              <a:t>×</a:t>
            </a:r>
            <a:r>
              <a:rPr lang="en-US" sz="2400" b="1" dirty="0">
                <a:solidFill>
                  <a:srgbClr val="00B050"/>
                </a:solidFill>
                <a:latin typeface="Calibri" panose="020F0502020204030204" pitchFamily="34" charset="0"/>
              </a:rPr>
              <a:t> </a:t>
            </a:r>
            <a:r>
              <a:rPr lang="en-US" sz="2400" b="1" dirty="0">
                <a:solidFill>
                  <a:srgbClr val="00B050"/>
                </a:solidFill>
              </a:rPr>
              <a:t>– </a:t>
            </a:r>
            <a:r>
              <a:rPr lang="en-US" sz="2400" b="1" dirty="0">
                <a:solidFill>
                  <a:srgbClr val="00B050"/>
                </a:solidFill>
                <a:latin typeface="Calibri" panose="020F0502020204030204" pitchFamily="34" charset="0"/>
              </a:rPr>
              <a:t>19.4</a:t>
            </a:r>
            <a:r>
              <a:rPr lang="en-US" sz="2400" b="1" dirty="0">
                <a:solidFill>
                  <a:srgbClr val="00B050"/>
                </a:solidFill>
              </a:rPr>
              <a:t>×</a:t>
            </a:r>
            <a:r>
              <a:rPr lang="en-US" sz="2400" b="1" dirty="0">
                <a:solidFill>
                  <a:srgbClr val="00B050"/>
                </a:solidFill>
                <a:latin typeface="Calibri" panose="020F0502020204030204" pitchFamily="34" charset="0"/>
              </a:rPr>
              <a:t> speedup </a:t>
            </a:r>
            <a:r>
              <a:rPr lang="en-US" sz="2400" dirty="0">
                <a:solidFill>
                  <a:schemeClr val="tx1"/>
                </a:solidFill>
                <a:latin typeface="Calibri" panose="020F0502020204030204" pitchFamily="34" charset="0"/>
              </a:rPr>
              <a:t>over the state-of-the-art GPU baseline</a:t>
            </a:r>
          </a:p>
        </p:txBody>
      </p:sp>
      <p:sp>
        <p:nvSpPr>
          <p:cNvPr id="4" name="Slide Number Placeholder 3">
            <a:extLst>
              <a:ext uri="{FF2B5EF4-FFF2-40B4-BE49-F238E27FC236}">
                <a16:creationId xmlns:a16="http://schemas.microsoft.com/office/drawing/2014/main" id="{C1B6871D-A7EC-424F-890C-E4E176132825}"/>
              </a:ext>
            </a:extLst>
          </p:cNvPr>
          <p:cNvSpPr>
            <a:spLocks noGrp="1"/>
          </p:cNvSpPr>
          <p:nvPr>
            <p:ph type="sldNum" sz="quarter" idx="10"/>
          </p:nvPr>
        </p:nvSpPr>
        <p:spPr/>
        <p:txBody>
          <a:bodyPr/>
          <a:lstStyle/>
          <a:p>
            <a:fld id="{BE67019E-6B59-9444-A8F8-0CFAB6B6981D}" type="slidenum">
              <a:rPr lang="en-US" smtClean="0"/>
              <a:pPr/>
              <a:t>61</a:t>
            </a:fld>
            <a:endParaRPr lang="en-US" dirty="0"/>
          </a:p>
        </p:txBody>
      </p:sp>
    </p:spTree>
    <p:extLst>
      <p:ext uri="{BB962C8B-B14F-4D97-AF65-F5344CB8AC3E}">
        <p14:creationId xmlns:p14="http://schemas.microsoft.com/office/powerpoint/2010/main" val="85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C4FE-9ADA-464F-A502-41E3FC483763}"/>
              </a:ext>
            </a:extLst>
          </p:cNvPr>
          <p:cNvSpPr>
            <a:spLocks noGrp="1"/>
          </p:cNvSpPr>
          <p:nvPr>
            <p:ph type="title"/>
          </p:nvPr>
        </p:nvSpPr>
        <p:spPr/>
        <p:txBody>
          <a:bodyPr>
            <a:normAutofit fontScale="90000"/>
          </a:bodyPr>
          <a:lstStyle/>
          <a:p>
            <a:r>
              <a:rPr lang="en-US" dirty="0"/>
              <a:t>Key Findings (cont’d.)</a:t>
            </a:r>
          </a:p>
        </p:txBody>
      </p:sp>
      <p:sp>
        <p:nvSpPr>
          <p:cNvPr id="3" name="Content Placeholder 2">
            <a:extLst>
              <a:ext uri="{FF2B5EF4-FFF2-40B4-BE49-F238E27FC236}">
                <a16:creationId xmlns:a16="http://schemas.microsoft.com/office/drawing/2014/main" id="{7026B5AD-9072-0A4D-AF57-DEB01DBB565F}"/>
              </a:ext>
            </a:extLst>
          </p:cNvPr>
          <p:cNvSpPr>
            <a:spLocks noGrp="1"/>
          </p:cNvSpPr>
          <p:nvPr>
            <p:ph idx="1"/>
          </p:nvPr>
        </p:nvSpPr>
        <p:spPr/>
        <p:txBody>
          <a:bodyPr>
            <a:noAutofit/>
          </a:bodyPr>
          <a:lstStyle/>
          <a:p>
            <a:pPr marL="411163" indent="-322263">
              <a:lnSpc>
                <a:spcPct val="120000"/>
              </a:lnSpc>
              <a:spcBef>
                <a:spcPts val="0"/>
              </a:spcBef>
              <a:spcAft>
                <a:spcPts val="0"/>
              </a:spcAft>
            </a:pPr>
            <a:r>
              <a:rPr lang="en-US" sz="2300" dirty="0" err="1">
                <a:solidFill>
                  <a:schemeClr val="tx1"/>
                </a:solidFill>
              </a:rPr>
              <a:t>BitMAc</a:t>
            </a:r>
            <a:r>
              <a:rPr lang="en-US" sz="2300" dirty="0">
                <a:solidFill>
                  <a:schemeClr val="tx1"/>
                </a:solidFill>
              </a:rPr>
              <a:t> has:</a:t>
            </a:r>
          </a:p>
          <a:p>
            <a:pPr marL="674688" lvl="1" indent="-322263">
              <a:lnSpc>
                <a:spcPct val="120000"/>
              </a:lnSpc>
              <a:spcBef>
                <a:spcPts val="0"/>
              </a:spcBef>
              <a:spcAft>
                <a:spcPts val="0"/>
              </a:spcAft>
            </a:pPr>
            <a:r>
              <a:rPr lang="en-US" sz="2300" b="1" dirty="0">
                <a:solidFill>
                  <a:schemeClr val="tx1"/>
                </a:solidFill>
                <a:latin typeface="Calibri" panose="020F0502020204030204" pitchFamily="34" charset="0"/>
              </a:rPr>
              <a:t>64</a:t>
            </a:r>
            <a:r>
              <a:rPr lang="en-US" sz="2300" b="1" dirty="0">
                <a:solidFill>
                  <a:schemeClr val="tx1"/>
                </a:solidFill>
              </a:rPr>
              <a:t>% logic utilization </a:t>
            </a:r>
            <a:r>
              <a:rPr lang="en-US" sz="2300" dirty="0">
                <a:solidFill>
                  <a:schemeClr val="tx1"/>
                </a:solidFill>
              </a:rPr>
              <a:t>and</a:t>
            </a:r>
            <a:r>
              <a:rPr lang="en-US" sz="2300" dirty="0">
                <a:solidFill>
                  <a:schemeClr val="tx1"/>
                </a:solidFill>
                <a:latin typeface="Calibri" panose="020F0502020204030204" pitchFamily="34" charset="0"/>
              </a:rPr>
              <a:t> </a:t>
            </a:r>
            <a:r>
              <a:rPr lang="en-US" sz="2300" b="1" dirty="0">
                <a:solidFill>
                  <a:schemeClr val="tx1"/>
                </a:solidFill>
                <a:latin typeface="Calibri" panose="020F0502020204030204" pitchFamily="34" charset="0"/>
              </a:rPr>
              <a:t>90</a:t>
            </a:r>
            <a:r>
              <a:rPr lang="en-US" sz="2300" b="1" dirty="0">
                <a:solidFill>
                  <a:schemeClr val="tx1"/>
                </a:solidFill>
              </a:rPr>
              <a:t>% on-chip memory utilization</a:t>
            </a:r>
          </a:p>
          <a:p>
            <a:pPr marL="674688" lvl="1" indent="-322263">
              <a:lnSpc>
                <a:spcPct val="120000"/>
              </a:lnSpc>
              <a:spcBef>
                <a:spcPts val="0"/>
              </a:spcBef>
              <a:spcAft>
                <a:spcPts val="0"/>
              </a:spcAft>
            </a:pPr>
            <a:r>
              <a:rPr lang="en-US" sz="2300" dirty="0">
                <a:solidFill>
                  <a:schemeClr val="tx1"/>
                </a:solidFill>
              </a:rPr>
              <a:t>Total power consumption </a:t>
            </a:r>
            <a:r>
              <a:rPr lang="en-US" sz="2300" dirty="0">
                <a:solidFill>
                  <a:schemeClr val="tx1"/>
                </a:solidFill>
                <a:latin typeface="Calibri" panose="020F0502020204030204" pitchFamily="34" charset="0"/>
              </a:rPr>
              <a:t>of </a:t>
            </a:r>
            <a:r>
              <a:rPr lang="en-US" sz="2300" b="1" dirty="0">
                <a:solidFill>
                  <a:schemeClr val="tx1"/>
                </a:solidFill>
                <a:latin typeface="Calibri" panose="020F0502020204030204" pitchFamily="34" charset="0"/>
              </a:rPr>
              <a:t>48.9W</a:t>
            </a:r>
            <a:r>
              <a:rPr lang="en-US" sz="2300" dirty="0">
                <a:solidFill>
                  <a:schemeClr val="tx1"/>
                </a:solidFill>
              </a:rPr>
              <a:t>, where </a:t>
            </a:r>
            <a:r>
              <a:rPr lang="en-US" sz="2300" b="1" dirty="0">
                <a:solidFill>
                  <a:schemeClr val="tx1"/>
                </a:solidFill>
                <a:latin typeface="Calibri" panose="020F0502020204030204" pitchFamily="34" charset="0"/>
              </a:rPr>
              <a:t>59</a:t>
            </a:r>
            <a:r>
              <a:rPr lang="en-US" sz="2300" b="1" dirty="0">
                <a:solidFill>
                  <a:schemeClr val="tx1"/>
                </a:solidFill>
              </a:rPr>
              <a:t>% accounts for the M</a:t>
            </a:r>
            <a:r>
              <a:rPr lang="en-US" sz="2300" b="1" dirty="0">
                <a:solidFill>
                  <a:schemeClr val="tx1"/>
                </a:solidFill>
                <a:latin typeface="Calibri" panose="020F0502020204030204" pitchFamily="34" charset="0"/>
              </a:rPr>
              <a:t>20</a:t>
            </a:r>
            <a:r>
              <a:rPr lang="en-US" sz="2300" b="1" dirty="0">
                <a:solidFill>
                  <a:schemeClr val="tx1"/>
                </a:solidFill>
              </a:rPr>
              <a:t>Ks</a:t>
            </a:r>
          </a:p>
          <a:p>
            <a:pPr marL="352425" lvl="1" indent="0">
              <a:lnSpc>
                <a:spcPct val="120000"/>
              </a:lnSpc>
              <a:spcBef>
                <a:spcPts val="0"/>
              </a:spcBef>
              <a:spcAft>
                <a:spcPts val="0"/>
              </a:spcAft>
              <a:buNone/>
            </a:pPr>
            <a:endParaRPr lang="en-US" sz="2300" b="1" dirty="0">
              <a:solidFill>
                <a:srgbClr val="C00000"/>
              </a:solidFill>
            </a:endParaRPr>
          </a:p>
          <a:p>
            <a:pPr marL="411163" lvl="1" indent="-322263">
              <a:lnSpc>
                <a:spcPct val="120000"/>
              </a:lnSpc>
              <a:spcBef>
                <a:spcPts val="0"/>
              </a:spcBef>
              <a:spcAft>
                <a:spcPts val="1200"/>
              </a:spcAft>
              <a:buFont typeface="Wingdings" pitchFamily="2" charset="2"/>
              <a:buChar char="q"/>
            </a:pPr>
            <a:r>
              <a:rPr lang="en-US" sz="2300" b="1" dirty="0">
                <a:solidFill>
                  <a:srgbClr val="C00000"/>
                </a:solidFill>
              </a:rPr>
              <a:t>Bottlenecked by the amount of on-chip memory </a:t>
            </a:r>
            <a:r>
              <a:rPr lang="en-US" sz="2300" dirty="0">
                <a:solidFill>
                  <a:schemeClr val="tx1"/>
                </a:solidFill>
              </a:rPr>
              <a:t>(i.e., M</a:t>
            </a:r>
            <a:r>
              <a:rPr lang="en-US" sz="2300" dirty="0">
                <a:solidFill>
                  <a:schemeClr val="tx1"/>
                </a:solidFill>
                <a:latin typeface="Calibri" panose="020F0502020204030204" pitchFamily="34" charset="0"/>
              </a:rPr>
              <a:t>20</a:t>
            </a:r>
            <a:r>
              <a:rPr lang="en-US" sz="2300" dirty="0">
                <a:solidFill>
                  <a:schemeClr val="tx1"/>
                </a:solidFill>
              </a:rPr>
              <a:t>Ks)</a:t>
            </a:r>
          </a:p>
          <a:p>
            <a:pPr marL="411163" lvl="1" indent="-322263">
              <a:lnSpc>
                <a:spcPct val="120000"/>
              </a:lnSpc>
              <a:spcBef>
                <a:spcPts val="0"/>
              </a:spcBef>
              <a:spcAft>
                <a:spcPts val="1200"/>
              </a:spcAft>
              <a:buFont typeface="Wingdings" pitchFamily="2" charset="2"/>
              <a:buChar char="q"/>
            </a:pPr>
            <a:r>
              <a:rPr lang="en-US" sz="2300" b="1" dirty="0">
                <a:solidFill>
                  <a:srgbClr val="C00000"/>
                </a:solidFill>
              </a:rPr>
              <a:t>Cannot saturate the high bandwidth</a:t>
            </a:r>
            <a:r>
              <a:rPr lang="en-US" sz="2300" dirty="0">
                <a:solidFill>
                  <a:schemeClr val="tx1"/>
                </a:solidFill>
              </a:rPr>
              <a:t> that multiple HBM2 stacks on the FPGA provide</a:t>
            </a:r>
          </a:p>
          <a:p>
            <a:pPr marL="411163" lvl="1" indent="-322263">
              <a:lnSpc>
                <a:spcPct val="120000"/>
              </a:lnSpc>
              <a:spcBef>
                <a:spcPts val="0"/>
              </a:spcBef>
              <a:spcAft>
                <a:spcPts val="1200"/>
              </a:spcAft>
              <a:buFont typeface="Wingdings" pitchFamily="2" charset="2"/>
              <a:buChar char="q"/>
            </a:pPr>
            <a:r>
              <a:rPr lang="en-US" sz="2300" dirty="0">
                <a:solidFill>
                  <a:schemeClr val="tx1"/>
                </a:solidFill>
              </a:rPr>
              <a:t>Need (</a:t>
            </a:r>
            <a:r>
              <a:rPr lang="en-US" sz="2300" dirty="0">
                <a:solidFill>
                  <a:schemeClr val="tx1"/>
                </a:solidFill>
                <a:latin typeface="Calibri" panose="020F0502020204030204" pitchFamily="34" charset="0"/>
              </a:rPr>
              <a:t>1</a:t>
            </a:r>
            <a:r>
              <a:rPr lang="en-US" sz="2300" dirty="0">
                <a:solidFill>
                  <a:schemeClr val="tx1"/>
                </a:solidFill>
              </a:rPr>
              <a:t>) </a:t>
            </a:r>
            <a:r>
              <a:rPr lang="en-US" sz="2300" b="1" dirty="0">
                <a:solidFill>
                  <a:srgbClr val="0070C0"/>
                </a:solidFill>
              </a:rPr>
              <a:t>algorithm-level modifications </a:t>
            </a:r>
            <a:r>
              <a:rPr lang="en-US" sz="2300" dirty="0">
                <a:solidFill>
                  <a:schemeClr val="tx1"/>
                </a:solidFill>
              </a:rPr>
              <a:t>to decrease the amount of data that need to be stored in M</a:t>
            </a:r>
            <a:r>
              <a:rPr lang="en-US" sz="2300" dirty="0">
                <a:solidFill>
                  <a:schemeClr val="tx1"/>
                </a:solidFill>
                <a:latin typeface="Calibri" panose="020F0502020204030204" pitchFamily="34" charset="0"/>
              </a:rPr>
              <a:t>20</a:t>
            </a:r>
            <a:r>
              <a:rPr lang="en-US" sz="2300" dirty="0">
                <a:solidFill>
                  <a:schemeClr val="tx1"/>
                </a:solidFill>
              </a:rPr>
              <a:t>Ks, and (</a:t>
            </a:r>
            <a:r>
              <a:rPr lang="en-US" sz="2300" dirty="0">
                <a:solidFill>
                  <a:schemeClr val="tx1"/>
                </a:solidFill>
                <a:latin typeface="Calibri" panose="020F0502020204030204" pitchFamily="34" charset="0"/>
              </a:rPr>
              <a:t>2</a:t>
            </a:r>
            <a:r>
              <a:rPr lang="en-US" sz="2300" dirty="0">
                <a:solidFill>
                  <a:schemeClr val="tx1"/>
                </a:solidFill>
              </a:rPr>
              <a:t>) </a:t>
            </a:r>
            <a:r>
              <a:rPr lang="en-US" sz="2300" b="1" dirty="0">
                <a:solidFill>
                  <a:srgbClr val="0070C0"/>
                </a:solidFill>
              </a:rPr>
              <a:t>newer FPGA chips that provide a higher amount of on-chip memory capacity</a:t>
            </a:r>
          </a:p>
        </p:txBody>
      </p:sp>
      <p:sp>
        <p:nvSpPr>
          <p:cNvPr id="4" name="Slide Number Placeholder 3">
            <a:extLst>
              <a:ext uri="{FF2B5EF4-FFF2-40B4-BE49-F238E27FC236}">
                <a16:creationId xmlns:a16="http://schemas.microsoft.com/office/drawing/2014/main" id="{C1B6871D-A7EC-424F-890C-E4E176132825}"/>
              </a:ext>
            </a:extLst>
          </p:cNvPr>
          <p:cNvSpPr>
            <a:spLocks noGrp="1"/>
          </p:cNvSpPr>
          <p:nvPr>
            <p:ph type="sldNum" sz="quarter" idx="10"/>
          </p:nvPr>
        </p:nvSpPr>
        <p:spPr/>
        <p:txBody>
          <a:bodyPr/>
          <a:lstStyle/>
          <a:p>
            <a:fld id="{BE67019E-6B59-9444-A8F8-0CFAB6B6981D}" type="slidenum">
              <a:rPr lang="en-US" smtClean="0"/>
              <a:pPr/>
              <a:t>62</a:t>
            </a:fld>
            <a:endParaRPr lang="en-US" dirty="0"/>
          </a:p>
        </p:txBody>
      </p:sp>
    </p:spTree>
    <p:extLst>
      <p:ext uri="{BB962C8B-B14F-4D97-AF65-F5344CB8AC3E}">
        <p14:creationId xmlns:p14="http://schemas.microsoft.com/office/powerpoint/2010/main" val="24267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63</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genome assembly pipeline for long reads</a:t>
            </a:r>
          </a:p>
          <a:p>
            <a:pPr>
              <a:spcBef>
                <a:spcPts val="600"/>
              </a:spcBef>
            </a:pPr>
            <a:r>
              <a:rPr lang="en-US" sz="1800" b="1" i="1" dirty="0"/>
              <a:t>[Briefings in Bioinformatics, </a:t>
            </a:r>
            <a:r>
              <a:rPr lang="en-US" sz="1800" b="1" i="1" dirty="0">
                <a:latin typeface="Calibri" panose="020F0502020204030204" pitchFamily="34" charset="0"/>
              </a:rPr>
              <a:t>2018</a:t>
            </a:r>
            <a:r>
              <a:rPr lang="en-US" sz="1800" b="1" i="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t>[MICRO </a:t>
            </a:r>
            <a:r>
              <a:rPr lang="en-US" sz="1800" b="1" i="1" dirty="0">
                <a:latin typeface="Calibri" panose="020F0502020204030204" pitchFamily="34" charset="0"/>
              </a:rPr>
              <a:t>2020</a:t>
            </a:r>
            <a:r>
              <a:rPr lang="en-US" sz="1800" b="1" i="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err="1"/>
              <a:t>SeGraM</a:t>
            </a:r>
            <a:r>
              <a:rPr lang="en-US" dirty="0"/>
              <a:t>: Hardware acceleration framework for </a:t>
            </a:r>
          </a:p>
          <a:p>
            <a:r>
              <a:rPr lang="en-US" dirty="0"/>
              <a:t>sequence-to-graph mapping </a:t>
            </a:r>
          </a:p>
          <a:p>
            <a:pPr>
              <a:spcBef>
                <a:spcPts val="600"/>
              </a:spcBef>
            </a:pPr>
            <a:r>
              <a:rPr lang="en-US" sz="1800" b="1" i="1" dirty="0">
                <a:solidFill>
                  <a:srgbClr val="0070C0"/>
                </a:solidFill>
              </a:rPr>
              <a:t>[Ongoing] </a:t>
            </a:r>
          </a:p>
        </p:txBody>
      </p:sp>
    </p:spTree>
    <p:extLst>
      <p:ext uri="{BB962C8B-B14F-4D97-AF65-F5344CB8AC3E}">
        <p14:creationId xmlns:p14="http://schemas.microsoft.com/office/powerpoint/2010/main" val="2618990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Recall: 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64</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9E0D64-C5FE-754A-B4AF-F8826D9ECC15}"/>
              </a:ext>
            </a:extLst>
          </p:cNvPr>
          <p:cNvSpPr txBox="1"/>
          <p:nvPr/>
        </p:nvSpPr>
        <p:spPr>
          <a:xfrm>
            <a:off x="962066" y="1121564"/>
            <a:ext cx="1348894" cy="958016"/>
          </a:xfrm>
          <a:prstGeom prst="roundRect">
            <a:avLst>
              <a:gd name="adj" fmla="val 1291"/>
            </a:avLst>
          </a:prstGeom>
          <a:solidFill>
            <a:srgbClr val="C00000">
              <a:alpha val="34000"/>
            </a:srgbClr>
          </a:solidFill>
          <a:ln w="28575">
            <a:solidFill>
              <a:srgbClr val="C00000"/>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B2A8DEB-9CA7-FF4A-9C45-58E735C09595}"/>
              </a:ext>
            </a:extLst>
          </p:cNvPr>
          <p:cNvSpPr txBox="1"/>
          <p:nvPr/>
        </p:nvSpPr>
        <p:spPr>
          <a:xfrm>
            <a:off x="852037" y="2084787"/>
            <a:ext cx="1690437" cy="369332"/>
          </a:xfrm>
          <a:prstGeom prst="rect">
            <a:avLst/>
          </a:prstGeom>
          <a:noFill/>
        </p:spPr>
        <p:txBody>
          <a:bodyPr wrap="square" rtlCol="0">
            <a:spAutoFit/>
          </a:bodyPr>
          <a:lstStyle/>
          <a:p>
            <a:r>
              <a:rPr lang="en-US" b="1" dirty="0">
                <a:solidFill>
                  <a:srgbClr val="C00000"/>
                </a:solidFill>
              </a:rPr>
              <a:t>reference bias</a:t>
            </a:r>
          </a:p>
        </p:txBody>
      </p:sp>
    </p:spTree>
    <p:extLst>
      <p:ext uri="{BB962C8B-B14F-4D97-AF65-F5344CB8AC3E}">
        <p14:creationId xmlns:p14="http://schemas.microsoft.com/office/powerpoint/2010/main" val="37884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marL="454025" lvl="0" indent="-300037" algn="l" rtl="0">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65</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519351"/>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ACGTACGT</a:t>
            </a: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7754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66</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258909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67</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11429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68</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718698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69</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46596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7</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841527-C536-DD44-8022-D13DD89EC1C1}"/>
              </a:ext>
            </a:extLst>
          </p:cNvPr>
          <p:cNvSpPr txBox="1"/>
          <p:nvPr/>
        </p:nvSpPr>
        <p:spPr>
          <a:xfrm>
            <a:off x="241870" y="3003807"/>
            <a:ext cx="8660255" cy="1296019"/>
          </a:xfrm>
          <a:prstGeom prst="roundRect">
            <a:avLst>
              <a:gd name="adj" fmla="val 4777"/>
            </a:avLst>
          </a:prstGeom>
          <a:solidFill>
            <a:srgbClr val="C00000">
              <a:alpha val="72007"/>
            </a:srgbClr>
          </a:solidFill>
          <a:ln w="38100">
            <a:solidFill>
              <a:schemeClr val="tx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Computation is a bottleneck!</a:t>
            </a:r>
          </a:p>
        </p:txBody>
      </p:sp>
    </p:spTree>
    <p:extLst>
      <p:ext uri="{BB962C8B-B14F-4D97-AF65-F5344CB8AC3E}">
        <p14:creationId xmlns:p14="http://schemas.microsoft.com/office/powerpoint/2010/main" val="3536731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70</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85027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71</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1654BE5-E649-474E-B085-7740C1C1D2D9}"/>
              </a:ext>
            </a:extLst>
          </p:cNvPr>
          <p:cNvCxnSpPr>
            <a:cxnSpLocks/>
            <a:stCxn id="3" idx="1"/>
            <a:endCxn id="7" idx="3"/>
          </p:cNvCxnSpPr>
          <p:nvPr/>
        </p:nvCxnSpPr>
        <p:spPr>
          <a:xfrm rot="10800000" flipH="1">
            <a:off x="4308759" y="4477691"/>
            <a:ext cx="4361119" cy="14037"/>
          </a:xfrm>
          <a:prstGeom prst="curvedConnector5">
            <a:avLst>
              <a:gd name="adj1" fmla="val -5242"/>
              <a:gd name="adj2" fmla="val -13506803"/>
              <a:gd name="adj3" fmla="val 10524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122277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1182414"/>
            <a:ext cx="8410212" cy="5265054"/>
          </a:xfrm>
          <a:prstGeom prst="rect">
            <a:avLst/>
          </a:prstGeom>
          <a:noFill/>
          <a:ln>
            <a:noFill/>
          </a:ln>
        </p:spPr>
        <p:txBody>
          <a:bodyPr spcFirstLastPara="1" vert="horz" wrap="square" lIns="0" tIns="45700" rIns="0" bIns="45700" rtlCol="0" anchor="t" anchorCtr="0">
            <a:noAutofit/>
          </a:bodyPr>
          <a:lstStyle/>
          <a:p>
            <a:pPr marL="454025" indent="-261937">
              <a:lnSpc>
                <a:spcPct val="120000"/>
              </a:lnSpc>
              <a:spcBef>
                <a:spcPts val="0"/>
              </a:spcBef>
              <a:spcAft>
                <a:spcPts val="0"/>
              </a:spcAft>
              <a:buSzPts val="1600"/>
            </a:pPr>
            <a:r>
              <a:rPr lang="en" sz="2600" dirty="0">
                <a:solidFill>
                  <a:schemeClr val="tx1"/>
                </a:solidFill>
              </a:rPr>
              <a:t>Traditional read mapping causes </a:t>
            </a:r>
            <a:r>
              <a:rPr lang="en" sz="2600" dirty="0">
                <a:solidFill>
                  <a:srgbClr val="C00000"/>
                </a:solidFill>
              </a:rPr>
              <a:t>reference bias</a:t>
            </a:r>
          </a:p>
          <a:p>
            <a:pPr marL="454025" indent="-261937">
              <a:lnSpc>
                <a:spcPct val="120000"/>
              </a:lnSpc>
              <a:spcBef>
                <a:spcPts val="0"/>
              </a:spcBef>
              <a:spcAft>
                <a:spcPts val="0"/>
              </a:spcAft>
              <a:buSzPts val="1600"/>
            </a:pPr>
            <a:endParaRPr lang="en" sz="4000" dirty="0">
              <a:solidFill>
                <a:srgbClr val="C00000"/>
              </a:solidFill>
            </a:endParaRPr>
          </a:p>
          <a:p>
            <a:pPr indent="-261937">
              <a:lnSpc>
                <a:spcPct val="120000"/>
              </a:lnSpc>
              <a:spcBef>
                <a:spcPts val="0"/>
              </a:spcBef>
              <a:spcAft>
                <a:spcPts val="0"/>
              </a:spcAft>
              <a:buSzPts val="1600"/>
            </a:pPr>
            <a:r>
              <a:rPr lang="en" sz="2600" dirty="0">
                <a:solidFill>
                  <a:schemeClr val="tx1"/>
                </a:solidFill>
              </a:rPr>
              <a:t>Aligning sequences to graphs is a newer field and </a:t>
            </a:r>
            <a:r>
              <a:rPr lang="en-US" sz="2600" dirty="0">
                <a:solidFill>
                  <a:srgbClr val="C00000"/>
                </a:solidFill>
              </a:rPr>
              <a:t>only a few software tools exist </a:t>
            </a:r>
            <a:r>
              <a:rPr lang="en-US" sz="2600" dirty="0">
                <a:solidFill>
                  <a:schemeClr val="tx1"/>
                </a:solidFill>
              </a:rPr>
              <a:t>for graph-based GSA</a:t>
            </a:r>
          </a:p>
          <a:p>
            <a:pPr indent="-261937">
              <a:lnSpc>
                <a:spcPct val="120000"/>
              </a:lnSpc>
              <a:spcBef>
                <a:spcPts val="0"/>
              </a:spcBef>
              <a:spcAft>
                <a:spcPts val="0"/>
              </a:spcAft>
              <a:buSzPts val="1600"/>
            </a:pPr>
            <a:endParaRPr lang="en-US" sz="4000" dirty="0">
              <a:solidFill>
                <a:schemeClr val="tx1"/>
              </a:solidFill>
            </a:endParaRPr>
          </a:p>
          <a:p>
            <a:pPr indent="-261937">
              <a:lnSpc>
                <a:spcPct val="120000"/>
              </a:lnSpc>
              <a:spcBef>
                <a:spcPts val="0"/>
              </a:spcBef>
              <a:spcAft>
                <a:spcPts val="0"/>
              </a:spcAft>
              <a:buSzPts val="1600"/>
            </a:pPr>
            <a:r>
              <a:rPr lang="en-US" sz="2600" dirty="0">
                <a:solidFill>
                  <a:schemeClr val="tx1"/>
                </a:solidFill>
              </a:rPr>
              <a:t>Graph-based analysis </a:t>
            </a:r>
            <a:r>
              <a:rPr lang="en-US" sz="2600" dirty="0">
                <a:solidFill>
                  <a:srgbClr val="C00000"/>
                </a:solidFill>
              </a:rPr>
              <a:t>exacerbates mapping’s bottlenecks </a:t>
            </a:r>
          </a:p>
          <a:p>
            <a:pPr indent="-261937">
              <a:lnSpc>
                <a:spcPct val="120000"/>
              </a:lnSpc>
              <a:spcBef>
                <a:spcPts val="0"/>
              </a:spcBef>
              <a:spcAft>
                <a:spcPts val="0"/>
              </a:spcAft>
              <a:buSzPts val="1600"/>
            </a:pPr>
            <a:endParaRPr sz="4000" dirty="0">
              <a:solidFill>
                <a:srgbClr val="C00000"/>
              </a:solidFill>
            </a:endParaRPr>
          </a:p>
          <a:p>
            <a:pPr marL="454025" indent="-261937">
              <a:lnSpc>
                <a:spcPct val="120000"/>
              </a:lnSpc>
              <a:spcBef>
                <a:spcPts val="0"/>
              </a:spcBef>
              <a:spcAft>
                <a:spcPts val="0"/>
              </a:spcAft>
              <a:buSzPts val="1600"/>
            </a:pPr>
            <a:r>
              <a:rPr lang="en" sz="2600" dirty="0">
                <a:solidFill>
                  <a:schemeClr val="tx1"/>
                </a:solidFill>
              </a:rPr>
              <a:t>Hardware acceleration of sequence-to-graph mapping: </a:t>
            </a:r>
            <a:r>
              <a:rPr lang="en" sz="2600" dirty="0">
                <a:solidFill>
                  <a:srgbClr val="C00000"/>
                </a:solidFill>
              </a:rPr>
              <a:t>important but unexplored research problem</a:t>
            </a:r>
            <a:endParaRPr sz="2600" dirty="0">
              <a:solidFill>
                <a:srgbClr val="C00000"/>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a:t>Problem &amp; Motivation</a:t>
            </a:r>
            <a:endParaRPr lang="en-US" sz="3800" dirty="0"/>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72</a:t>
            </a:fld>
            <a:endParaRPr lang="en-US" dirty="0"/>
          </a:p>
        </p:txBody>
      </p:sp>
    </p:spTree>
    <p:extLst>
      <p:ext uri="{BB962C8B-B14F-4D97-AF65-F5344CB8AC3E}">
        <p14:creationId xmlns:p14="http://schemas.microsoft.com/office/powerpoint/2010/main" val="35747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4034118"/>
            <a:ext cx="8410212" cy="2348753"/>
          </a:xfrm>
          <a:prstGeom prst="rect">
            <a:avLst/>
          </a:prstGeom>
          <a:noFill/>
          <a:ln>
            <a:noFill/>
          </a:ln>
        </p:spPr>
        <p:txBody>
          <a:bodyPr spcFirstLastPara="1" vert="horz" wrap="square" lIns="0" tIns="45700" rIns="0" bIns="45700" rtlCol="0" anchor="t" anchorCtr="0">
            <a:noAutofit/>
          </a:bodyPr>
          <a:lstStyle/>
          <a:p>
            <a:pPr marL="146050" indent="0">
              <a:lnSpc>
                <a:spcPct val="120000"/>
              </a:lnSpc>
              <a:spcAft>
                <a:spcPts val="0"/>
              </a:spcAft>
              <a:buNone/>
            </a:pPr>
            <a:r>
              <a:rPr lang="en-US" sz="2400" b="1" dirty="0" err="1">
                <a:solidFill>
                  <a:srgbClr val="FE6200"/>
                </a:solidFill>
              </a:rPr>
              <a:t>SeGraM</a:t>
            </a:r>
            <a:r>
              <a:rPr lang="en-US" sz="2400" b="1" dirty="0">
                <a:solidFill>
                  <a:srgbClr val="FE6200"/>
                </a:solidFill>
              </a:rPr>
              <a:t>: </a:t>
            </a:r>
          </a:p>
          <a:p>
            <a:pPr marL="496888" indent="-314325">
              <a:lnSpc>
                <a:spcPct val="120000"/>
              </a:lnSpc>
              <a:spcBef>
                <a:spcPts val="600"/>
              </a:spcBef>
              <a:spcAft>
                <a:spcPts val="0"/>
              </a:spcAft>
              <a:buSzPts val="1600"/>
            </a:pPr>
            <a:r>
              <a:rPr lang="en-US" sz="2400" i="1" dirty="0">
                <a:solidFill>
                  <a:srgbClr val="7030A0"/>
                </a:solidFill>
              </a:rPr>
              <a:t>MinSeed</a:t>
            </a:r>
            <a:r>
              <a:rPr lang="en-US" sz="2400" i="1" dirty="0">
                <a:solidFill>
                  <a:schemeClr val="tx1"/>
                </a:solidFill>
              </a:rPr>
              <a:t>: </a:t>
            </a:r>
            <a:r>
              <a:rPr lang="en-US" sz="2400" dirty="0">
                <a:solidFill>
                  <a:schemeClr val="tx1"/>
                </a:solidFill>
              </a:rPr>
              <a:t>The </a:t>
            </a:r>
            <a:r>
              <a:rPr lang="en-US" sz="2400" i="1" dirty="0">
                <a:solidFill>
                  <a:schemeClr val="tx1"/>
                </a:solidFill>
              </a:rPr>
              <a:t>first</a:t>
            </a:r>
            <a:r>
              <a:rPr lang="en-US" sz="2400" dirty="0">
                <a:solidFill>
                  <a:schemeClr val="tx1"/>
                </a:solidFill>
              </a:rPr>
              <a:t> minimizer-based seeding hardware</a:t>
            </a:r>
            <a:endParaRPr lang="en-US" sz="2400" i="1" dirty="0">
              <a:solidFill>
                <a:srgbClr val="00B050"/>
              </a:solidFill>
            </a:endParaRPr>
          </a:p>
          <a:p>
            <a:pPr marL="496888" indent="-314325">
              <a:lnSpc>
                <a:spcPct val="120000"/>
              </a:lnSpc>
              <a:spcAft>
                <a:spcPts val="0"/>
              </a:spcAft>
              <a:buSzPts val="1600"/>
            </a:pPr>
            <a:r>
              <a:rPr lang="en-US" sz="2400" i="1" dirty="0">
                <a:solidFill>
                  <a:srgbClr val="00B050"/>
                </a:solidFill>
              </a:rPr>
              <a:t>BitAlign</a:t>
            </a:r>
            <a:r>
              <a:rPr lang="en-US" sz="2400" i="1" dirty="0">
                <a:solidFill>
                  <a:schemeClr val="tx1"/>
                </a:solidFill>
              </a:rPr>
              <a:t>: </a:t>
            </a:r>
            <a:r>
              <a:rPr lang="en-US" sz="2400" dirty="0">
                <a:solidFill>
                  <a:schemeClr val="tx1"/>
                </a:solidFill>
              </a:rPr>
              <a:t>The </a:t>
            </a:r>
            <a:r>
              <a:rPr lang="en-US" sz="2400" i="1" dirty="0">
                <a:solidFill>
                  <a:schemeClr val="tx1"/>
                </a:solidFill>
              </a:rPr>
              <a:t>first</a:t>
            </a:r>
            <a:r>
              <a:rPr lang="en-US" sz="2400" dirty="0">
                <a:solidFill>
                  <a:schemeClr val="tx1"/>
                </a:solidFill>
              </a:rPr>
              <a:t> sequence-to-graph alignment hardware based on modified GenASM algorithms and accelerators</a:t>
            </a: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err="1"/>
              <a:t>SeGraM</a:t>
            </a:r>
            <a:r>
              <a:rPr lang="en-US" dirty="0"/>
              <a:t>: </a:t>
            </a:r>
            <a:r>
              <a:rPr lang="en-US" sz="3800" dirty="0"/>
              <a:t>First Graph Mapping Accelerator</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73</a:t>
            </a:fld>
            <a:endParaRPr lang="en-US" dirty="0"/>
          </a:p>
        </p:txBody>
      </p:sp>
      <p:sp>
        <p:nvSpPr>
          <p:cNvPr id="5" name="TextBox 4">
            <a:extLst>
              <a:ext uri="{FF2B5EF4-FFF2-40B4-BE49-F238E27FC236}">
                <a16:creationId xmlns:a16="http://schemas.microsoft.com/office/drawing/2014/main" id="{33272AE7-A76D-A34A-AE9D-F54F31C8A513}"/>
              </a:ext>
            </a:extLst>
          </p:cNvPr>
          <p:cNvSpPr txBox="1"/>
          <p:nvPr/>
        </p:nvSpPr>
        <p:spPr>
          <a:xfrm>
            <a:off x="366962" y="1165147"/>
            <a:ext cx="8410073" cy="2868971"/>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8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20000"/>
              </a:lnSpc>
            </a:pPr>
            <a:r>
              <a:rPr lang="en-US" sz="2400" dirty="0"/>
              <a:t>Design </a:t>
            </a:r>
            <a:r>
              <a:rPr lang="en-US" sz="2400" dirty="0">
                <a:solidFill>
                  <a:srgbClr val="FE6200"/>
                </a:solidFill>
              </a:rPr>
              <a:t>high-performance, scalable, power- and area-efficient </a:t>
            </a:r>
            <a:r>
              <a:rPr lang="en-US" sz="2400" dirty="0"/>
              <a:t>hardware accelerators that alleviate bottlenecks in both</a:t>
            </a:r>
            <a:r>
              <a:rPr lang="en-US" sz="2400" dirty="0">
                <a:solidFill>
                  <a:srgbClr val="00B050"/>
                </a:solidFill>
              </a:rPr>
              <a:t> </a:t>
            </a:r>
          </a:p>
          <a:p>
            <a:pPr algn="ctr">
              <a:lnSpc>
                <a:spcPct val="120000"/>
              </a:lnSpc>
            </a:pPr>
            <a:r>
              <a:rPr lang="en-US" sz="2400" dirty="0">
                <a:solidFill>
                  <a:srgbClr val="00B050"/>
                </a:solidFill>
              </a:rPr>
              <a:t>the seeding and alignment steps of sequence-to-graph mapping</a:t>
            </a:r>
            <a:r>
              <a:rPr lang="en-US" sz="2400" dirty="0"/>
              <a:t> with support for </a:t>
            </a:r>
            <a:r>
              <a:rPr lang="en-US" sz="2400" dirty="0">
                <a:solidFill>
                  <a:srgbClr val="7030A0"/>
                </a:solidFill>
              </a:rPr>
              <a:t>both short and long reads</a:t>
            </a:r>
          </a:p>
        </p:txBody>
      </p:sp>
    </p:spTree>
    <p:extLst>
      <p:ext uri="{BB962C8B-B14F-4D97-AF65-F5344CB8AC3E}">
        <p14:creationId xmlns:p14="http://schemas.microsoft.com/office/powerpoint/2010/main" val="354570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Overview of </a:t>
            </a:r>
            <a:r>
              <a:rPr lang="en-US" dirty="0" err="1"/>
              <a:t>SeGraM</a:t>
            </a:r>
            <a:endParaRPr lang="en-US" dirty="0"/>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74</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484812"/>
            <a:ext cx="6459835" cy="3403985"/>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err="1">
                <a:ln>
                  <a:noFill/>
                </a:ln>
                <a:solidFill>
                  <a:prstClr val="black"/>
                </a:solidFill>
                <a:effectLst/>
                <a:uLnTx/>
                <a:uFillTx/>
              </a:rPr>
              <a:t>SeGraM</a:t>
            </a:r>
            <a:endParaRPr kumimoji="0" lang="en-US" sz="1270" b="1" i="0" u="none" strike="noStrike" kern="0" cap="none" spc="0" normalizeH="0" baseline="0" noProof="0" dirty="0">
              <a:ln>
                <a:noFill/>
              </a:ln>
              <a:solidFill>
                <a:prstClr val="black"/>
              </a:solidFill>
              <a:effectLst/>
              <a:uLnTx/>
              <a:uFillTx/>
            </a:endParaRP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535660"/>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953926"/>
            <a:ext cx="584533" cy="656070"/>
          </a:xfrm>
          <a:prstGeom prst="roundRect">
            <a:avLst>
              <a:gd name="adj" fmla="val 5645"/>
            </a:avLst>
          </a:prstGeom>
          <a:solidFill>
            <a:srgbClr val="ED7D31">
              <a:lumMod val="60000"/>
              <a:lumOff val="40000"/>
              <a:alpha val="19549"/>
            </a:srgbClr>
          </a:solidFill>
          <a:ln w="28575">
            <a:solidFill>
              <a:sysClr val="windowText" lastClr="000000"/>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50000"/>
                  </a:srgbClr>
                </a:solidFill>
                <a:effectLst/>
                <a:uLnTx/>
                <a:uFillTx/>
              </a:rPr>
              <a:t>Host CPU</a:t>
            </a:r>
          </a:p>
        </p:txBody>
      </p:sp>
      <p:sp>
        <p:nvSpPr>
          <p:cNvPr id="380" name="TextBox 379">
            <a:extLst>
              <a:ext uri="{FF2B5EF4-FFF2-40B4-BE49-F238E27FC236}">
                <a16:creationId xmlns:a16="http://schemas.microsoft.com/office/drawing/2014/main" id="{CDD63A1D-62FF-2248-A415-C1721B4EDAB5}"/>
              </a:ext>
            </a:extLst>
          </p:cNvPr>
          <p:cNvSpPr txBox="1"/>
          <p:nvPr/>
        </p:nvSpPr>
        <p:spPr>
          <a:xfrm>
            <a:off x="1659977" y="1693641"/>
            <a:ext cx="6459835" cy="663200"/>
          </a:xfrm>
          <a:prstGeom prst="roundRect">
            <a:avLst>
              <a:gd name="adj" fmla="val 6412"/>
            </a:avLst>
          </a:prstGeom>
          <a:solidFill>
            <a:srgbClr val="9DC3E6"/>
          </a:solidFill>
          <a:ln w="28575">
            <a:solidFill>
              <a:sysClr val="windowText" lastClr="000000"/>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Main Memory </a:t>
            </a:r>
            <a:r>
              <a:rPr kumimoji="0" lang="en-US" sz="1270" b="0" i="1" u="none" strike="noStrike" kern="0" cap="none" spc="0" normalizeH="0" baseline="0" noProof="0" dirty="0">
                <a:ln>
                  <a:noFill/>
                </a:ln>
                <a:solidFill>
                  <a:prstClr val="black"/>
                </a:solidFill>
                <a:effectLst/>
                <a:uLnTx/>
                <a:uFillTx/>
              </a:rPr>
              <a:t>(graph-based reference &amp; index)</a:t>
            </a:r>
          </a:p>
        </p:txBody>
      </p:sp>
      <p:cxnSp>
        <p:nvCxnSpPr>
          <p:cNvPr id="381" name="Straight Arrow Connector 380">
            <a:extLst>
              <a:ext uri="{FF2B5EF4-FFF2-40B4-BE49-F238E27FC236}">
                <a16:creationId xmlns:a16="http://schemas.microsoft.com/office/drawing/2014/main" id="{AEE72B47-40AA-6341-B354-4F459CEA2406}"/>
              </a:ext>
            </a:extLst>
          </p:cNvPr>
          <p:cNvCxnSpPr>
            <a:cxnSpLocks/>
          </p:cNvCxnSpPr>
          <p:nvPr/>
        </p:nvCxnSpPr>
        <p:spPr>
          <a:xfrm>
            <a:off x="1104607" y="5317840"/>
            <a:ext cx="754380" cy="0"/>
          </a:xfrm>
          <a:prstGeom prst="straightConnector1">
            <a:avLst/>
          </a:prstGeom>
          <a:noFill/>
          <a:ln w="28575" cap="flat" cmpd="sng" algn="ctr">
            <a:solidFill>
              <a:sysClr val="windowText" lastClr="000000"/>
            </a:solidFill>
            <a:prstDash val="solid"/>
            <a:miter lim="800000"/>
            <a:tailEnd type="triangle"/>
          </a:ln>
          <a:effectLst/>
        </p:spPr>
      </p:cxn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980184"/>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383" name="TextBox 382">
            <a:extLst>
              <a:ext uri="{FF2B5EF4-FFF2-40B4-BE49-F238E27FC236}">
                <a16:creationId xmlns:a16="http://schemas.microsoft.com/office/drawing/2014/main" id="{360009DE-264A-AC4B-B2E3-2C387BA783B9}"/>
              </a:ext>
            </a:extLst>
          </p:cNvPr>
          <p:cNvSpPr txBox="1"/>
          <p:nvPr/>
        </p:nvSpPr>
        <p:spPr>
          <a:xfrm>
            <a:off x="964542" y="5296669"/>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query</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read</a:t>
            </a:r>
          </a:p>
        </p:txBody>
      </p:sp>
      <p:sp>
        <p:nvSpPr>
          <p:cNvPr id="384" name="TextBox 383">
            <a:extLst>
              <a:ext uri="{FF2B5EF4-FFF2-40B4-BE49-F238E27FC236}">
                <a16:creationId xmlns:a16="http://schemas.microsoft.com/office/drawing/2014/main" id="{A7407CDC-4B7F-D342-BE1B-31DCB55CCDE5}"/>
              </a:ext>
            </a:extLst>
          </p:cNvPr>
          <p:cNvSpPr txBox="1">
            <a:spLocks noChangeAspect="1"/>
          </p:cNvSpPr>
          <p:nvPr/>
        </p:nvSpPr>
        <p:spPr>
          <a:xfrm>
            <a:off x="1295179" y="5086265"/>
            <a:ext cx="186986" cy="186986"/>
          </a:xfrm>
          <a:prstGeom prst="ellipse">
            <a:avLst/>
          </a:prstGeom>
          <a:solidFill>
            <a:sysClr val="windowText" lastClr="000000"/>
          </a:solidFill>
          <a:ln w="28575">
            <a:solidFill>
              <a:schemeClr val="tx1"/>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535660"/>
            <a:ext cx="2750673" cy="3074336"/>
          </a:xfrm>
          <a:prstGeom prst="roundRect">
            <a:avLst>
              <a:gd name="adj" fmla="val 1745"/>
            </a:avLst>
          </a:prstGeom>
          <a:solidFill>
            <a:srgbClr val="70AD47">
              <a:lumMod val="40000"/>
              <a:lumOff val="60000"/>
            </a:srgbClr>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5082592"/>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660970"/>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67092" y="3980184"/>
            <a:ext cx="914223"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Frequencies</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660970"/>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75105" y="3980184"/>
            <a:ext cx="914407"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Calculate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660970"/>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DC-SRAM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3368631"/>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5081616"/>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4186804"/>
            <a:ext cx="2470967" cy="731330"/>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TB-SRAMs</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3368630"/>
            <a:ext cx="999097" cy="583629"/>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cxnSp>
        <p:nvCxnSpPr>
          <p:cNvPr id="396" name="Straight Arrow Connector 395">
            <a:extLst>
              <a:ext uri="{FF2B5EF4-FFF2-40B4-BE49-F238E27FC236}">
                <a16:creationId xmlns:a16="http://schemas.microsoft.com/office/drawing/2014/main" id="{64A98ED4-5803-9740-B7F1-9D2E48DCA5A3}"/>
              </a:ext>
            </a:extLst>
          </p:cNvPr>
          <p:cNvCxnSpPr>
            <a:cxnSpLocks/>
            <a:stCxn id="386" idx="0"/>
            <a:endCxn id="382" idx="2"/>
          </p:cNvCxnSpPr>
          <p:nvPr/>
        </p:nvCxnSpPr>
        <p:spPr>
          <a:xfrm flipH="1" flipV="1">
            <a:off x="2316099" y="4632470"/>
            <a:ext cx="0" cy="450122"/>
          </a:xfrm>
          <a:prstGeom prst="straightConnector1">
            <a:avLst/>
          </a:prstGeom>
          <a:noFill/>
          <a:ln w="28575" cap="flat" cmpd="sng" algn="ctr">
            <a:solidFill>
              <a:sysClr val="windowText" lastClr="000000"/>
            </a:solidFill>
            <a:prstDash val="solid"/>
            <a:miter lim="800000"/>
            <a:tailEnd type="triangle"/>
          </a:ln>
          <a:effectLst/>
        </p:spPr>
      </p:cxnSp>
      <p:cxnSp>
        <p:nvCxnSpPr>
          <p:cNvPr id="397" name="Straight Arrow Connector 396">
            <a:extLst>
              <a:ext uri="{FF2B5EF4-FFF2-40B4-BE49-F238E27FC236}">
                <a16:creationId xmlns:a16="http://schemas.microsoft.com/office/drawing/2014/main" id="{2DFB39EE-67C7-BD45-8B10-6A1289B7784B}"/>
              </a:ext>
            </a:extLst>
          </p:cNvPr>
          <p:cNvCxnSpPr>
            <a:cxnSpLocks/>
            <a:stCxn id="382" idx="0"/>
            <a:endCxn id="387" idx="2"/>
          </p:cNvCxnSpPr>
          <p:nvPr/>
        </p:nvCxnSpPr>
        <p:spPr>
          <a:xfrm flipV="1">
            <a:off x="2316099" y="3676993"/>
            <a:ext cx="0" cy="303191"/>
          </a:xfrm>
          <a:prstGeom prst="straightConnector1">
            <a:avLst/>
          </a:prstGeom>
          <a:noFill/>
          <a:ln w="28575" cap="flat" cmpd="sng" algn="ctr">
            <a:solidFill>
              <a:sysClr val="windowText" lastClr="000000"/>
            </a:solidFill>
            <a:prstDash val="solid"/>
            <a:miter lim="800000"/>
            <a:tailEnd type="triangle"/>
          </a:ln>
          <a:effectLst/>
        </p:spPr>
      </p:cxnSp>
      <p:cxnSp>
        <p:nvCxnSpPr>
          <p:cNvPr id="398" name="Elbow Connector 397">
            <a:extLst>
              <a:ext uri="{FF2B5EF4-FFF2-40B4-BE49-F238E27FC236}">
                <a16:creationId xmlns:a16="http://schemas.microsoft.com/office/drawing/2014/main" id="{6EEF3935-F400-E141-9D64-5541A11A7B13}"/>
              </a:ext>
            </a:extLst>
          </p:cNvPr>
          <p:cNvCxnSpPr>
            <a:cxnSpLocks/>
          </p:cNvCxnSpPr>
          <p:nvPr/>
        </p:nvCxnSpPr>
        <p:spPr>
          <a:xfrm rot="16200000" flipH="1">
            <a:off x="2007572" y="2574726"/>
            <a:ext cx="1693644" cy="1089948"/>
          </a:xfrm>
          <a:prstGeom prst="bentConnector3">
            <a:avLst>
              <a:gd name="adj1" fmla="val -129"/>
            </a:avLst>
          </a:prstGeom>
          <a:noFill/>
          <a:ln w="28575" cap="flat" cmpd="sng" algn="ctr">
            <a:solidFill>
              <a:sysClr val="windowText" lastClr="000000"/>
            </a:solidFill>
            <a:prstDash val="solid"/>
            <a:miter lim="800000"/>
            <a:tailEnd type="triangle"/>
          </a:ln>
          <a:effectLst/>
        </p:spPr>
      </p:cxnSp>
      <p:cxnSp>
        <p:nvCxnSpPr>
          <p:cNvPr id="399" name="Straight Connector 398">
            <a:extLst>
              <a:ext uri="{FF2B5EF4-FFF2-40B4-BE49-F238E27FC236}">
                <a16:creationId xmlns:a16="http://schemas.microsoft.com/office/drawing/2014/main" id="{B0B699CD-F00D-3C47-8D7F-479FB01F20EE}"/>
              </a:ext>
            </a:extLst>
          </p:cNvPr>
          <p:cNvCxnSpPr>
            <a:cxnSpLocks/>
          </p:cNvCxnSpPr>
          <p:nvPr/>
        </p:nvCxnSpPr>
        <p:spPr>
          <a:xfrm flipH="1">
            <a:off x="2307654" y="2272878"/>
            <a:ext cx="1766" cy="379792"/>
          </a:xfrm>
          <a:prstGeom prst="line">
            <a:avLst/>
          </a:prstGeom>
          <a:noFill/>
          <a:ln w="28575" cap="flat" cmpd="sng" algn="ctr">
            <a:solidFill>
              <a:sysClr val="windowText" lastClr="000000"/>
            </a:solidFill>
            <a:prstDash val="solid"/>
            <a:miter lim="800000"/>
            <a:tailEnd type="none"/>
          </a:ln>
          <a:effectLst/>
        </p:spPr>
      </p:cxnSp>
      <p:cxnSp>
        <p:nvCxnSpPr>
          <p:cNvPr id="400" name="Straight Connector 399">
            <a:extLst>
              <a:ext uri="{FF2B5EF4-FFF2-40B4-BE49-F238E27FC236}">
                <a16:creationId xmlns:a16="http://schemas.microsoft.com/office/drawing/2014/main" id="{790B5127-2564-AE42-B3CB-339D18420C36}"/>
              </a:ext>
            </a:extLst>
          </p:cNvPr>
          <p:cNvCxnSpPr>
            <a:cxnSpLocks/>
          </p:cNvCxnSpPr>
          <p:nvPr/>
        </p:nvCxnSpPr>
        <p:spPr>
          <a:xfrm>
            <a:off x="3491842" y="2268333"/>
            <a:ext cx="0" cy="1694396"/>
          </a:xfrm>
          <a:prstGeom prst="line">
            <a:avLst/>
          </a:prstGeom>
          <a:noFill/>
          <a:ln w="28575" cap="flat" cmpd="sng" algn="ctr">
            <a:solidFill>
              <a:sysClr val="windowText" lastClr="000000"/>
            </a:solidFill>
            <a:prstDash val="solid"/>
            <a:miter lim="800000"/>
            <a:tailEnd type="none"/>
          </a:ln>
          <a:effectLst/>
        </p:spPr>
      </p:cxnSp>
      <p:cxnSp>
        <p:nvCxnSpPr>
          <p:cNvPr id="401" name="Elbow Connector 400">
            <a:extLst>
              <a:ext uri="{FF2B5EF4-FFF2-40B4-BE49-F238E27FC236}">
                <a16:creationId xmlns:a16="http://schemas.microsoft.com/office/drawing/2014/main" id="{A5D178B4-9BA1-4D42-A962-9A2D41C54783}"/>
              </a:ext>
            </a:extLst>
          </p:cNvPr>
          <p:cNvCxnSpPr>
            <a:cxnSpLocks/>
            <a:endCxn id="389" idx="0"/>
          </p:cNvCxnSpPr>
          <p:nvPr/>
        </p:nvCxnSpPr>
        <p:spPr>
          <a:xfrm>
            <a:off x="3486727" y="2273500"/>
            <a:ext cx="1045582" cy="387470"/>
          </a:xfrm>
          <a:prstGeom prst="bentConnector2">
            <a:avLst/>
          </a:prstGeom>
          <a:noFill/>
          <a:ln w="28575" cap="flat" cmpd="sng" algn="ctr">
            <a:solidFill>
              <a:sysClr val="windowText" lastClr="000000"/>
            </a:solidFill>
            <a:prstDash val="solid"/>
            <a:miter lim="800000"/>
            <a:tailEnd type="triangle"/>
          </a:ln>
          <a:effectLst/>
        </p:spPr>
      </p:cxnSp>
      <p:cxnSp>
        <p:nvCxnSpPr>
          <p:cNvPr id="402" name="Straight Arrow Connector 401">
            <a:extLst>
              <a:ext uri="{FF2B5EF4-FFF2-40B4-BE49-F238E27FC236}">
                <a16:creationId xmlns:a16="http://schemas.microsoft.com/office/drawing/2014/main" id="{730372B7-A482-704D-8224-05DBDAD64B67}"/>
              </a:ext>
            </a:extLst>
          </p:cNvPr>
          <p:cNvCxnSpPr>
            <a:cxnSpLocks/>
          </p:cNvCxnSpPr>
          <p:nvPr/>
        </p:nvCxnSpPr>
        <p:spPr>
          <a:xfrm>
            <a:off x="4537619" y="3694625"/>
            <a:ext cx="0" cy="285559"/>
          </a:xfrm>
          <a:prstGeom prst="straightConnector1">
            <a:avLst/>
          </a:prstGeom>
          <a:noFill/>
          <a:ln w="28575" cap="flat" cmpd="sng" algn="ctr">
            <a:solidFill>
              <a:sysClr val="windowText" lastClr="000000"/>
            </a:solidFill>
            <a:prstDash val="solid"/>
            <a:miter lim="800000"/>
            <a:tailEnd type="triangle"/>
          </a:ln>
          <a:effectLst/>
        </p:spPr>
      </p:cxnSp>
      <p:cxnSp>
        <p:nvCxnSpPr>
          <p:cNvPr id="403" name="Elbow Connector 402">
            <a:extLst>
              <a:ext uri="{FF2B5EF4-FFF2-40B4-BE49-F238E27FC236}">
                <a16:creationId xmlns:a16="http://schemas.microsoft.com/office/drawing/2014/main" id="{AE0E1D92-0625-F94E-A345-CC9FE39B9663}"/>
              </a:ext>
            </a:extLst>
          </p:cNvPr>
          <p:cNvCxnSpPr>
            <a:cxnSpLocks/>
          </p:cNvCxnSpPr>
          <p:nvPr/>
        </p:nvCxnSpPr>
        <p:spPr>
          <a:xfrm>
            <a:off x="5188878" y="2272878"/>
            <a:ext cx="1481564" cy="378217"/>
          </a:xfrm>
          <a:prstGeom prst="bentConnector3">
            <a:avLst>
              <a:gd name="adj1" fmla="val 99969"/>
            </a:avLst>
          </a:prstGeom>
          <a:noFill/>
          <a:ln w="28575" cap="flat" cmpd="sng" algn="ctr">
            <a:solidFill>
              <a:sysClr val="windowText" lastClr="000000"/>
            </a:solidFill>
            <a:prstDash val="solid"/>
            <a:miter lim="800000"/>
            <a:tailEnd type="triangle"/>
          </a:ln>
          <a:effectLst/>
        </p:spPr>
      </p:cxnSp>
      <p:cxnSp>
        <p:nvCxnSpPr>
          <p:cNvPr id="404" name="Straight Connector 403">
            <a:extLst>
              <a:ext uri="{FF2B5EF4-FFF2-40B4-BE49-F238E27FC236}">
                <a16:creationId xmlns:a16="http://schemas.microsoft.com/office/drawing/2014/main" id="{FD750063-E279-E842-A1B0-55CAEB7104CB}"/>
              </a:ext>
            </a:extLst>
          </p:cNvPr>
          <p:cNvCxnSpPr>
            <a:cxnSpLocks/>
          </p:cNvCxnSpPr>
          <p:nvPr/>
        </p:nvCxnSpPr>
        <p:spPr>
          <a:xfrm>
            <a:off x="5195050" y="2268333"/>
            <a:ext cx="0" cy="2667094"/>
          </a:xfrm>
          <a:prstGeom prst="line">
            <a:avLst/>
          </a:prstGeom>
          <a:noFill/>
          <a:ln w="28575" cap="flat" cmpd="sng" algn="ctr">
            <a:solidFill>
              <a:sysClr val="windowText" lastClr="000000"/>
            </a:solidFill>
            <a:prstDash val="solid"/>
            <a:miter lim="800000"/>
            <a:tailEnd type="none"/>
          </a:ln>
          <a:effectLst/>
        </p:spPr>
      </p:cxnSp>
      <p:cxnSp>
        <p:nvCxnSpPr>
          <p:cNvPr id="405" name="Elbow Connector 404">
            <a:extLst>
              <a:ext uri="{FF2B5EF4-FFF2-40B4-BE49-F238E27FC236}">
                <a16:creationId xmlns:a16="http://schemas.microsoft.com/office/drawing/2014/main" id="{141AF061-975E-BC4B-BE84-2B9C0390A2CB}"/>
              </a:ext>
            </a:extLst>
          </p:cNvPr>
          <p:cNvCxnSpPr>
            <a:cxnSpLocks/>
            <a:stCxn id="390" idx="2"/>
          </p:cNvCxnSpPr>
          <p:nvPr/>
        </p:nvCxnSpPr>
        <p:spPr>
          <a:xfrm rot="16200000" flipH="1">
            <a:off x="4717176" y="4447603"/>
            <a:ext cx="302957" cy="672692"/>
          </a:xfrm>
          <a:prstGeom prst="bentConnector2">
            <a:avLst/>
          </a:prstGeom>
          <a:noFill/>
          <a:ln w="28575" cap="flat" cmpd="sng" algn="ctr">
            <a:solidFill>
              <a:sysClr val="windowText" lastClr="000000"/>
            </a:solidFill>
            <a:prstDash val="solid"/>
            <a:miter lim="800000"/>
          </a:ln>
          <a:effectLst/>
        </p:spPr>
      </p:cxnSp>
      <p:cxnSp>
        <p:nvCxnSpPr>
          <p:cNvPr id="406" name="Straight Arrow Connector 405">
            <a:extLst>
              <a:ext uri="{FF2B5EF4-FFF2-40B4-BE49-F238E27FC236}">
                <a16:creationId xmlns:a16="http://schemas.microsoft.com/office/drawing/2014/main" id="{2F822F42-B6A0-B94A-B53E-752CBA929DDA}"/>
              </a:ext>
            </a:extLst>
          </p:cNvPr>
          <p:cNvCxnSpPr>
            <a:cxnSpLocks/>
          </p:cNvCxnSpPr>
          <p:nvPr/>
        </p:nvCxnSpPr>
        <p:spPr>
          <a:xfrm>
            <a:off x="5882909" y="3119700"/>
            <a:ext cx="0" cy="238928"/>
          </a:xfrm>
          <a:prstGeom prst="straightConnector1">
            <a:avLst/>
          </a:prstGeom>
          <a:noFill/>
          <a:ln w="28575" cap="flat" cmpd="sng" algn="ctr">
            <a:solidFill>
              <a:sysClr val="windowText" lastClr="000000"/>
            </a:solidFill>
            <a:prstDash val="solid"/>
            <a:miter lim="800000"/>
            <a:tailEnd type="triangle"/>
          </a:ln>
          <a:effectLst/>
        </p:spPr>
      </p:cxnSp>
      <p:cxnSp>
        <p:nvCxnSpPr>
          <p:cNvPr id="407" name="Straight Arrow Connector 406">
            <a:extLst>
              <a:ext uri="{FF2B5EF4-FFF2-40B4-BE49-F238E27FC236}">
                <a16:creationId xmlns:a16="http://schemas.microsoft.com/office/drawing/2014/main" id="{5D4B1C22-940A-7341-9907-BEE8BEE73123}"/>
              </a:ext>
            </a:extLst>
          </p:cNvPr>
          <p:cNvCxnSpPr>
            <a:cxnSpLocks/>
          </p:cNvCxnSpPr>
          <p:nvPr/>
        </p:nvCxnSpPr>
        <p:spPr>
          <a:xfrm>
            <a:off x="5882909" y="3966522"/>
            <a:ext cx="0" cy="220282"/>
          </a:xfrm>
          <a:prstGeom prst="straightConnector1">
            <a:avLst/>
          </a:prstGeom>
          <a:noFill/>
          <a:ln w="28575" cap="flat" cmpd="sng" algn="ctr">
            <a:solidFill>
              <a:sysClr val="windowText" lastClr="000000"/>
            </a:solidFill>
            <a:prstDash val="solid"/>
            <a:miter lim="800000"/>
            <a:tailEnd type="triangle"/>
          </a:ln>
          <a:effectLst/>
        </p:spPr>
      </p:cxnSp>
      <p:cxnSp>
        <p:nvCxnSpPr>
          <p:cNvPr id="408" name="Straight Arrow Connector 407">
            <a:extLst>
              <a:ext uri="{FF2B5EF4-FFF2-40B4-BE49-F238E27FC236}">
                <a16:creationId xmlns:a16="http://schemas.microsoft.com/office/drawing/2014/main" id="{A2C65AC7-2AFE-6243-AB7B-8A6DD1DF4404}"/>
              </a:ext>
            </a:extLst>
          </p:cNvPr>
          <p:cNvCxnSpPr>
            <a:cxnSpLocks/>
          </p:cNvCxnSpPr>
          <p:nvPr/>
        </p:nvCxnSpPr>
        <p:spPr>
          <a:xfrm>
            <a:off x="5882909" y="4918134"/>
            <a:ext cx="0" cy="163482"/>
          </a:xfrm>
          <a:prstGeom prst="straightConnector1">
            <a:avLst/>
          </a:prstGeom>
          <a:noFill/>
          <a:ln w="28575" cap="flat" cmpd="sng" algn="ctr">
            <a:solidFill>
              <a:sysClr val="windowText" lastClr="000000"/>
            </a:solidFill>
            <a:prstDash val="solid"/>
            <a:miter lim="800000"/>
            <a:tailEnd type="triangle"/>
          </a:ln>
          <a:effectLst/>
        </p:spPr>
      </p:cxnSp>
      <p:cxnSp>
        <p:nvCxnSpPr>
          <p:cNvPr id="409" name="Straight Arrow Connector 408">
            <a:extLst>
              <a:ext uri="{FF2B5EF4-FFF2-40B4-BE49-F238E27FC236}">
                <a16:creationId xmlns:a16="http://schemas.microsoft.com/office/drawing/2014/main" id="{D84B9939-E17D-B344-AFC3-83CCE79E2D80}"/>
              </a:ext>
            </a:extLst>
          </p:cNvPr>
          <p:cNvCxnSpPr>
            <a:cxnSpLocks/>
            <a:stCxn id="395" idx="1"/>
            <a:endCxn id="392" idx="3"/>
          </p:cNvCxnSpPr>
          <p:nvPr/>
        </p:nvCxnSpPr>
        <p:spPr>
          <a:xfrm flipH="1">
            <a:off x="6348012" y="3660445"/>
            <a:ext cx="555370" cy="0"/>
          </a:xfrm>
          <a:prstGeom prst="straightConnector1">
            <a:avLst/>
          </a:prstGeom>
          <a:noFill/>
          <a:ln w="28575" cap="flat" cmpd="sng" algn="ctr">
            <a:solidFill>
              <a:sysClr val="windowText" lastClr="000000"/>
            </a:solidFill>
            <a:prstDash val="solid"/>
            <a:miter lim="800000"/>
            <a:headEnd type="triangle"/>
            <a:tailEnd type="triangle"/>
          </a:ln>
          <a:effectLst/>
        </p:spPr>
      </p:cxnSp>
      <p:sp>
        <p:nvSpPr>
          <p:cNvPr id="410" name="TextBox 409">
            <a:extLst>
              <a:ext uri="{FF2B5EF4-FFF2-40B4-BE49-F238E27FC236}">
                <a16:creationId xmlns:a16="http://schemas.microsoft.com/office/drawing/2014/main" id="{5C79856B-A18E-4B4D-B5D4-6C87EA4E3F1D}"/>
              </a:ext>
            </a:extLst>
          </p:cNvPr>
          <p:cNvSpPr txBox="1"/>
          <p:nvPr/>
        </p:nvSpPr>
        <p:spPr>
          <a:xfrm>
            <a:off x="2241630" y="4700530"/>
            <a:ext cx="93385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query k-mers</a:t>
            </a:r>
          </a:p>
        </p:txBody>
      </p:sp>
      <p:sp>
        <p:nvSpPr>
          <p:cNvPr id="411" name="TextBox 410">
            <a:extLst>
              <a:ext uri="{FF2B5EF4-FFF2-40B4-BE49-F238E27FC236}">
                <a16:creationId xmlns:a16="http://schemas.microsoft.com/office/drawing/2014/main" id="{76388AB4-B645-F241-9654-8E92AC584668}"/>
              </a:ext>
            </a:extLst>
          </p:cNvPr>
          <p:cNvSpPr txBox="1"/>
          <p:nvPr/>
        </p:nvSpPr>
        <p:spPr>
          <a:xfrm>
            <a:off x="2227748" y="3659957"/>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minimizers</a:t>
            </a:r>
          </a:p>
        </p:txBody>
      </p:sp>
      <p:sp>
        <p:nvSpPr>
          <p:cNvPr id="412" name="TextBox 411">
            <a:extLst>
              <a:ext uri="{FF2B5EF4-FFF2-40B4-BE49-F238E27FC236}">
                <a16:creationId xmlns:a16="http://schemas.microsoft.com/office/drawing/2014/main" id="{7AC7D2DA-18A2-AF4B-9143-247B4733C7DD}"/>
              </a:ext>
            </a:extLst>
          </p:cNvPr>
          <p:cNvSpPr txBox="1"/>
          <p:nvPr/>
        </p:nvSpPr>
        <p:spPr>
          <a:xfrm>
            <a:off x="2430264" y="1992462"/>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frequencies</a:t>
            </a:r>
          </a:p>
        </p:txBody>
      </p:sp>
      <p:sp>
        <p:nvSpPr>
          <p:cNvPr id="413" name="TextBox 412">
            <a:extLst>
              <a:ext uri="{FF2B5EF4-FFF2-40B4-BE49-F238E27FC236}">
                <a16:creationId xmlns:a16="http://schemas.microsoft.com/office/drawing/2014/main" id="{BF7146DB-33AA-6F4B-8F8B-C8B1202B4B9A}"/>
              </a:ext>
            </a:extLst>
          </p:cNvPr>
          <p:cNvSpPr txBox="1"/>
          <p:nvPr/>
        </p:nvSpPr>
        <p:spPr>
          <a:xfrm>
            <a:off x="3491842" y="1990807"/>
            <a:ext cx="927698"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seed locations</a:t>
            </a:r>
          </a:p>
        </p:txBody>
      </p:sp>
      <p:sp>
        <p:nvSpPr>
          <p:cNvPr id="414" name="TextBox 413">
            <a:extLst>
              <a:ext uri="{FF2B5EF4-FFF2-40B4-BE49-F238E27FC236}">
                <a16:creationId xmlns:a16="http://schemas.microsoft.com/office/drawing/2014/main" id="{ABB48E92-064E-FD4A-BB62-1D97440EB5C6}"/>
              </a:ext>
            </a:extLst>
          </p:cNvPr>
          <p:cNvSpPr txBox="1"/>
          <p:nvPr/>
        </p:nvSpPr>
        <p:spPr>
          <a:xfrm>
            <a:off x="5465632" y="1990807"/>
            <a:ext cx="84826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016" b="0" i="1" u="none" strike="noStrike" kern="0" cap="none" spc="0" normalizeH="0" baseline="0" noProof="0" dirty="0">
                <a:ln>
                  <a:noFill/>
                </a:ln>
                <a:solidFill>
                  <a:prstClr val="black"/>
                </a:solidFill>
                <a:effectLst/>
                <a:uLnTx/>
                <a:uFillTx/>
              </a:rPr>
              <a:t>graph nodes</a:t>
            </a:r>
          </a:p>
        </p:txBody>
      </p:sp>
      <p:sp>
        <p:nvSpPr>
          <p:cNvPr id="415" name="TextBox 414">
            <a:extLst>
              <a:ext uri="{FF2B5EF4-FFF2-40B4-BE49-F238E27FC236}">
                <a16:creationId xmlns:a16="http://schemas.microsoft.com/office/drawing/2014/main" id="{BF1F81E9-E629-8344-98B5-0AB1172BFB43}"/>
              </a:ext>
            </a:extLst>
          </p:cNvPr>
          <p:cNvSpPr txBox="1">
            <a:spLocks noChangeAspect="1"/>
          </p:cNvSpPr>
          <p:nvPr/>
        </p:nvSpPr>
        <p:spPr>
          <a:xfrm>
            <a:off x="1785314" y="3912124"/>
            <a:ext cx="186986" cy="186986"/>
          </a:xfrm>
          <a:prstGeom prst="ellipse">
            <a:avLst/>
          </a:prstGeom>
          <a:solidFill>
            <a:sysClr val="windowText" lastClr="000000"/>
          </a:solidFill>
          <a:ln w="28575">
            <a:solidFill>
              <a:schemeClr val="tx1"/>
            </a:solidFill>
          </a:ln>
        </p:spPr>
        <p:txBody>
          <a:bodyPr wrap="none" lIns="0" tIns="0" rIns="0" bIns="18288"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416" name="TextBox 415">
            <a:extLst>
              <a:ext uri="{FF2B5EF4-FFF2-40B4-BE49-F238E27FC236}">
                <a16:creationId xmlns:a16="http://schemas.microsoft.com/office/drawing/2014/main" id="{99A60325-75A7-AC40-82C2-FAEDA1DCFD6B}"/>
              </a:ext>
            </a:extLst>
          </p:cNvPr>
          <p:cNvSpPr txBox="1">
            <a:spLocks noChangeAspect="1"/>
          </p:cNvSpPr>
          <p:nvPr/>
        </p:nvSpPr>
        <p:spPr>
          <a:xfrm>
            <a:off x="2216331" y="2138977"/>
            <a:ext cx="186986" cy="186986"/>
          </a:xfrm>
          <a:prstGeom prst="ellipse">
            <a:avLst/>
          </a:prstGeom>
          <a:solidFill>
            <a:sysClr val="windowText" lastClr="000000"/>
          </a:solidFill>
          <a:ln w="28575">
            <a:solidFill>
              <a:schemeClr val="tx1"/>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417" name="TextBox 416">
            <a:extLst>
              <a:ext uri="{FF2B5EF4-FFF2-40B4-BE49-F238E27FC236}">
                <a16:creationId xmlns:a16="http://schemas.microsoft.com/office/drawing/2014/main" id="{70BBF2D2-297F-AD42-964D-7E163ADD79F0}"/>
              </a:ext>
            </a:extLst>
          </p:cNvPr>
          <p:cNvSpPr txBox="1">
            <a:spLocks noChangeAspect="1"/>
          </p:cNvSpPr>
          <p:nvPr/>
        </p:nvSpPr>
        <p:spPr>
          <a:xfrm>
            <a:off x="2892424" y="3912124"/>
            <a:ext cx="186986" cy="186986"/>
          </a:xfrm>
          <a:prstGeom prst="ellipse">
            <a:avLst/>
          </a:prstGeom>
          <a:solidFill>
            <a:sysClr val="windowText" lastClr="000000"/>
          </a:solidFill>
          <a:ln w="28575">
            <a:solidFill>
              <a:schemeClr val="tx1"/>
            </a:solidFill>
          </a:ln>
        </p:spPr>
        <p:txBody>
          <a:bodyPr wrap="none" lIns="0" tIns="0" rIns="9144"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418" name="TextBox 417">
            <a:extLst>
              <a:ext uri="{FF2B5EF4-FFF2-40B4-BE49-F238E27FC236}">
                <a16:creationId xmlns:a16="http://schemas.microsoft.com/office/drawing/2014/main" id="{CB9002A9-632E-964E-91F9-0D009E849D2E}"/>
              </a:ext>
            </a:extLst>
          </p:cNvPr>
          <p:cNvSpPr txBox="1">
            <a:spLocks noChangeAspect="1"/>
          </p:cNvSpPr>
          <p:nvPr/>
        </p:nvSpPr>
        <p:spPr>
          <a:xfrm>
            <a:off x="4445461" y="2150711"/>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419" name="TextBox 418">
            <a:extLst>
              <a:ext uri="{FF2B5EF4-FFF2-40B4-BE49-F238E27FC236}">
                <a16:creationId xmlns:a16="http://schemas.microsoft.com/office/drawing/2014/main" id="{0A75CE2D-30D2-D24E-B90E-21A33E9EC958}"/>
              </a:ext>
            </a:extLst>
          </p:cNvPr>
          <p:cNvSpPr txBox="1">
            <a:spLocks noChangeAspect="1"/>
          </p:cNvSpPr>
          <p:nvPr/>
        </p:nvSpPr>
        <p:spPr>
          <a:xfrm>
            <a:off x="3992300" y="3919902"/>
            <a:ext cx="186986" cy="186986"/>
          </a:xfrm>
          <a:prstGeom prst="ellipse">
            <a:avLst/>
          </a:prstGeom>
          <a:solidFill>
            <a:sysClr val="windowText" lastClr="000000"/>
          </a:solidFill>
          <a:ln w="28575">
            <a:solidFill>
              <a:schemeClr val="tx1"/>
            </a:solidFill>
          </a:ln>
        </p:spPr>
        <p:txBody>
          <a:bodyPr wrap="none" lIns="0" tIns="0" rIns="9144"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420" name="TextBox 419">
            <a:extLst>
              <a:ext uri="{FF2B5EF4-FFF2-40B4-BE49-F238E27FC236}">
                <a16:creationId xmlns:a16="http://schemas.microsoft.com/office/drawing/2014/main" id="{7176DC24-7C0F-D149-9FD6-3726954ED901}"/>
              </a:ext>
            </a:extLst>
          </p:cNvPr>
          <p:cNvSpPr txBox="1">
            <a:spLocks noChangeAspect="1"/>
          </p:cNvSpPr>
          <p:nvPr/>
        </p:nvSpPr>
        <p:spPr>
          <a:xfrm>
            <a:off x="6573502" y="2138977"/>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
        <p:nvSpPr>
          <p:cNvPr id="421" name="TextBox 420">
            <a:extLst>
              <a:ext uri="{FF2B5EF4-FFF2-40B4-BE49-F238E27FC236}">
                <a16:creationId xmlns:a16="http://schemas.microsoft.com/office/drawing/2014/main" id="{7B986909-933B-3E41-BADE-2B634A4C9B8A}"/>
              </a:ext>
            </a:extLst>
          </p:cNvPr>
          <p:cNvSpPr txBox="1">
            <a:spLocks noChangeAspect="1"/>
          </p:cNvSpPr>
          <p:nvPr/>
        </p:nvSpPr>
        <p:spPr>
          <a:xfrm>
            <a:off x="5338019" y="3249713"/>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8</a:t>
            </a:r>
          </a:p>
        </p:txBody>
      </p:sp>
      <p:sp>
        <p:nvSpPr>
          <p:cNvPr id="422" name="TextBox 421">
            <a:extLst>
              <a:ext uri="{FF2B5EF4-FFF2-40B4-BE49-F238E27FC236}">
                <a16:creationId xmlns:a16="http://schemas.microsoft.com/office/drawing/2014/main" id="{FE5BF468-148A-074A-83B9-00469D08F91E}"/>
              </a:ext>
            </a:extLst>
          </p:cNvPr>
          <p:cNvSpPr txBox="1">
            <a:spLocks noChangeAspect="1"/>
          </p:cNvSpPr>
          <p:nvPr/>
        </p:nvSpPr>
        <p:spPr>
          <a:xfrm>
            <a:off x="6532204" y="3449680"/>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9</a:t>
            </a:r>
          </a:p>
        </p:txBody>
      </p:sp>
      <p:sp>
        <p:nvSpPr>
          <p:cNvPr id="423" name="TextBox 422">
            <a:extLst>
              <a:ext uri="{FF2B5EF4-FFF2-40B4-BE49-F238E27FC236}">
                <a16:creationId xmlns:a16="http://schemas.microsoft.com/office/drawing/2014/main" id="{A33E2774-692D-7A4F-9CCA-9EE7FE0F71BD}"/>
              </a:ext>
            </a:extLst>
          </p:cNvPr>
          <p:cNvSpPr txBox="1">
            <a:spLocks noChangeAspect="1"/>
          </p:cNvSpPr>
          <p:nvPr/>
        </p:nvSpPr>
        <p:spPr>
          <a:xfrm>
            <a:off x="5929660" y="3974393"/>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10</a:t>
            </a:r>
          </a:p>
        </p:txBody>
      </p:sp>
      <p:sp>
        <p:nvSpPr>
          <p:cNvPr id="424" name="TextBox 423">
            <a:extLst>
              <a:ext uri="{FF2B5EF4-FFF2-40B4-BE49-F238E27FC236}">
                <a16:creationId xmlns:a16="http://schemas.microsoft.com/office/drawing/2014/main" id="{EAE6DCD4-E44E-E74B-925A-AE708098BEEA}"/>
              </a:ext>
            </a:extLst>
          </p:cNvPr>
          <p:cNvSpPr txBox="1">
            <a:spLocks noChangeAspect="1"/>
          </p:cNvSpPr>
          <p:nvPr/>
        </p:nvSpPr>
        <p:spPr>
          <a:xfrm>
            <a:off x="5358316" y="4992772"/>
            <a:ext cx="186986" cy="186986"/>
          </a:xfrm>
          <a:prstGeom prst="ellipse">
            <a:avLst/>
          </a:prstGeom>
          <a:solidFill>
            <a:sysClr val="windowText" lastClr="000000"/>
          </a:solidFill>
          <a:ln w="28575">
            <a:solidFill>
              <a:schemeClr val="tx1"/>
            </a:solidFill>
          </a:ln>
        </p:spPr>
        <p:txBody>
          <a:bodyPr wrap="none" lIns="0"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white"/>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11</a:t>
            </a:r>
          </a:p>
        </p:txBody>
      </p:sp>
    </p:spTree>
    <p:extLst>
      <p:ext uri="{BB962C8B-B14F-4D97-AF65-F5344CB8AC3E}">
        <p14:creationId xmlns:p14="http://schemas.microsoft.com/office/powerpoint/2010/main" val="163352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0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0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0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0" animBg="1"/>
      <p:bldP spid="383" grpId="0"/>
      <p:bldP spid="384"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410" grpId="0"/>
      <p:bldP spid="411" grpId="0"/>
      <p:bldP spid="412" grpId="0"/>
      <p:bldP spid="413" grpId="0"/>
      <p:bldP spid="414" grpId="0"/>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MinSeed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75</a:t>
            </a:fld>
            <a:endParaRPr lang="en-US" dirty="0"/>
          </a:p>
        </p:txBody>
      </p:sp>
      <p:pic>
        <p:nvPicPr>
          <p:cNvPr id="5" name="Picture 4">
            <a:extLst>
              <a:ext uri="{FF2B5EF4-FFF2-40B4-BE49-F238E27FC236}">
                <a16:creationId xmlns:a16="http://schemas.microsoft.com/office/drawing/2014/main" id="{F680E4C5-7808-B244-B45A-303CE65AEF8D}"/>
              </a:ext>
            </a:extLst>
          </p:cNvPr>
          <p:cNvPicPr>
            <a:picLocks noChangeAspect="1"/>
          </p:cNvPicPr>
          <p:nvPr/>
        </p:nvPicPr>
        <p:blipFill>
          <a:blip r:embed="rId3"/>
          <a:stretch>
            <a:fillRect/>
          </a:stretch>
        </p:blipFill>
        <p:spPr>
          <a:xfrm>
            <a:off x="591671" y="1223931"/>
            <a:ext cx="7960660" cy="2324174"/>
          </a:xfrm>
          <a:prstGeom prst="rect">
            <a:avLst/>
          </a:prstGeom>
        </p:spPr>
      </p:pic>
      <p:sp>
        <p:nvSpPr>
          <p:cNvPr id="7" name="Rectangle 6">
            <a:extLst>
              <a:ext uri="{FF2B5EF4-FFF2-40B4-BE49-F238E27FC236}">
                <a16:creationId xmlns:a16="http://schemas.microsoft.com/office/drawing/2014/main" id="{02EB57F3-989A-1048-80BC-37327D0CE69C}"/>
              </a:ext>
            </a:extLst>
          </p:cNvPr>
          <p:cNvSpPr/>
          <p:nvPr/>
        </p:nvSpPr>
        <p:spPr>
          <a:xfrm>
            <a:off x="591669" y="3551868"/>
            <a:ext cx="8410072" cy="2909066"/>
          </a:xfrm>
          <a:prstGeom prst="rect">
            <a:avLst/>
          </a:prstGeom>
        </p:spPr>
        <p:txBody>
          <a:bodyPr wrap="square">
            <a:spAutoFit/>
          </a:bodyPr>
          <a:lstStyle/>
          <a:p>
            <a:pPr marL="457200" indent="-457200">
              <a:lnSpc>
                <a:spcPct val="120000"/>
              </a:lnSpc>
              <a:buAutoNum type="arabicParenBoth"/>
            </a:pPr>
            <a:r>
              <a:rPr lang="en-US" sz="2200" b="1" dirty="0">
                <a:solidFill>
                  <a:srgbClr val="7030A0"/>
                </a:solidFill>
                <a:latin typeface="+mj-lt"/>
              </a:rPr>
              <a:t>Three computation modules </a:t>
            </a:r>
            <a:r>
              <a:rPr lang="en-US" sz="2200" dirty="0">
                <a:latin typeface="+mj-lt"/>
              </a:rPr>
              <a:t>responsible for finding the minimizers, filtering the frequencies of minimizers, and finding the associated regions of every seed location</a:t>
            </a:r>
          </a:p>
          <a:p>
            <a:pPr marL="457200" indent="-457200">
              <a:lnSpc>
                <a:spcPct val="120000"/>
              </a:lnSpc>
              <a:buAutoNum type="arabicParenBoth"/>
            </a:pPr>
            <a:r>
              <a:rPr lang="en-US" sz="2200" b="1" dirty="0">
                <a:solidFill>
                  <a:schemeClr val="accent6">
                    <a:lumMod val="75000"/>
                  </a:schemeClr>
                </a:solidFill>
                <a:latin typeface="+mj-lt"/>
              </a:rPr>
              <a:t>Three scratchpads </a:t>
            </a:r>
            <a:r>
              <a:rPr lang="en-US" sz="2200" dirty="0">
                <a:latin typeface="+mj-lt"/>
              </a:rPr>
              <a:t>for storing the query read, its minimizers, and seed locations</a:t>
            </a:r>
          </a:p>
          <a:p>
            <a:pPr marL="457200" indent="-457200">
              <a:lnSpc>
                <a:spcPct val="120000"/>
              </a:lnSpc>
              <a:buAutoNum type="arabicParenBoth"/>
            </a:pPr>
            <a:r>
              <a:rPr lang="en-US" sz="2200" b="1" dirty="0">
                <a:solidFill>
                  <a:srgbClr val="0070C0"/>
                </a:solidFill>
                <a:latin typeface="+mj-lt"/>
              </a:rPr>
              <a:t>The memory interface</a:t>
            </a:r>
            <a:r>
              <a:rPr lang="en-US" sz="2200" dirty="0">
                <a:latin typeface="+mj-lt"/>
              </a:rPr>
              <a:t>, which handles the frequency, seed location, and subgraph accesses</a:t>
            </a:r>
          </a:p>
        </p:txBody>
      </p:sp>
    </p:spTree>
    <p:extLst>
      <p:ext uri="{BB962C8B-B14F-4D97-AF65-F5344CB8AC3E}">
        <p14:creationId xmlns:p14="http://schemas.microsoft.com/office/powerpoint/2010/main" val="35121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BitAlign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76</a:t>
            </a:fld>
            <a:endParaRPr lang="en-US" dirty="0"/>
          </a:p>
        </p:txBody>
      </p:sp>
      <p:pic>
        <p:nvPicPr>
          <p:cNvPr id="6" name="Picture 5">
            <a:extLst>
              <a:ext uri="{FF2B5EF4-FFF2-40B4-BE49-F238E27FC236}">
                <a16:creationId xmlns:a16="http://schemas.microsoft.com/office/drawing/2014/main" id="{B4720A85-7BD4-B34D-B7A9-F04532F4DD53}"/>
              </a:ext>
            </a:extLst>
          </p:cNvPr>
          <p:cNvPicPr>
            <a:picLocks noChangeAspect="1"/>
          </p:cNvPicPr>
          <p:nvPr/>
        </p:nvPicPr>
        <p:blipFill>
          <a:blip r:embed="rId3"/>
          <a:stretch>
            <a:fillRect/>
          </a:stretch>
        </p:blipFill>
        <p:spPr>
          <a:xfrm>
            <a:off x="366962" y="2734788"/>
            <a:ext cx="8422242" cy="3666827"/>
          </a:xfrm>
          <a:prstGeom prst="rect">
            <a:avLst/>
          </a:prstGeom>
        </p:spPr>
      </p:pic>
      <p:sp>
        <p:nvSpPr>
          <p:cNvPr id="2" name="Rectangle 1">
            <a:extLst>
              <a:ext uri="{FF2B5EF4-FFF2-40B4-BE49-F238E27FC236}">
                <a16:creationId xmlns:a16="http://schemas.microsoft.com/office/drawing/2014/main" id="{2319DCD6-0A1E-DE48-8766-AE5C9E6D6995}"/>
              </a:ext>
            </a:extLst>
          </p:cNvPr>
          <p:cNvSpPr/>
          <p:nvPr/>
        </p:nvSpPr>
        <p:spPr>
          <a:xfrm>
            <a:off x="366962" y="1166336"/>
            <a:ext cx="8410073" cy="1377108"/>
          </a:xfrm>
          <a:prstGeom prst="rect">
            <a:avLst/>
          </a:prstGeom>
        </p:spPr>
        <p:txBody>
          <a:bodyPr wrap="square">
            <a:spAutoFit/>
          </a:bodyPr>
          <a:lstStyle/>
          <a:p>
            <a:pPr marL="342900" indent="-342900">
              <a:lnSpc>
                <a:spcPct val="130000"/>
              </a:lnSpc>
              <a:buClr>
                <a:srgbClr val="0070C0"/>
              </a:buClr>
              <a:buFont typeface="Wingdings" pitchFamily="2" charset="2"/>
              <a:buChar char="q"/>
            </a:pPr>
            <a:r>
              <a:rPr lang="en-US" sz="2200" b="1" dirty="0">
                <a:solidFill>
                  <a:srgbClr val="FE6200"/>
                </a:solidFill>
                <a:latin typeface="Corbel" panose="020B0503020204020204" pitchFamily="34" charset="0"/>
              </a:rPr>
              <a:t>Linear cyclic systolic array-based accelerator</a:t>
            </a:r>
          </a:p>
          <a:p>
            <a:pPr marL="342900" indent="-342900">
              <a:lnSpc>
                <a:spcPct val="130000"/>
              </a:lnSpc>
              <a:buClr>
                <a:srgbClr val="0070C0"/>
              </a:buClr>
              <a:buFont typeface="Wingdings" pitchFamily="2" charset="2"/>
              <a:buChar char="q"/>
            </a:pPr>
            <a:r>
              <a:rPr lang="en-US" sz="2200" b="1" i="1" dirty="0">
                <a:solidFill>
                  <a:srgbClr val="7030A0"/>
                </a:solidFill>
                <a:latin typeface="Corbel" panose="020B0503020204020204" pitchFamily="34" charset="0"/>
              </a:rPr>
              <a:t>Hop queue registers </a:t>
            </a:r>
            <a:r>
              <a:rPr lang="en-US" sz="2200" dirty="0">
                <a:latin typeface="Corbel" panose="020B0503020204020204" pitchFamily="34" charset="0"/>
              </a:rPr>
              <a:t>to incorporate the hops by feeding the bitvectors of non-neighbor characters/nodes</a:t>
            </a:r>
          </a:p>
        </p:txBody>
      </p:sp>
    </p:spTree>
    <p:extLst>
      <p:ext uri="{BB962C8B-B14F-4D97-AF65-F5344CB8AC3E}">
        <p14:creationId xmlns:p14="http://schemas.microsoft.com/office/powerpoint/2010/main" val="124710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Overall System of </a:t>
            </a:r>
            <a:r>
              <a:rPr lang="en-US" dirty="0" err="1"/>
              <a:t>SeGraM</a:t>
            </a:r>
            <a:endParaRPr lang="en-US" dirty="0"/>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77</a:t>
            </a:fld>
            <a:endParaRPr lang="en-US" dirty="0"/>
          </a:p>
        </p:txBody>
      </p:sp>
      <p:pic>
        <p:nvPicPr>
          <p:cNvPr id="5" name="Picture 4">
            <a:extLst>
              <a:ext uri="{FF2B5EF4-FFF2-40B4-BE49-F238E27FC236}">
                <a16:creationId xmlns:a16="http://schemas.microsoft.com/office/drawing/2014/main" id="{BCC5C686-9804-7C45-9EC1-3DE89D45406E}"/>
              </a:ext>
            </a:extLst>
          </p:cNvPr>
          <p:cNvPicPr>
            <a:picLocks noChangeAspect="1"/>
          </p:cNvPicPr>
          <p:nvPr/>
        </p:nvPicPr>
        <p:blipFill>
          <a:blip r:embed="rId3"/>
          <a:stretch>
            <a:fillRect/>
          </a:stretch>
        </p:blipFill>
        <p:spPr>
          <a:xfrm>
            <a:off x="721363" y="1142148"/>
            <a:ext cx="7701271" cy="2462185"/>
          </a:xfrm>
          <a:prstGeom prst="rect">
            <a:avLst/>
          </a:prstGeom>
        </p:spPr>
      </p:pic>
      <p:sp>
        <p:nvSpPr>
          <p:cNvPr id="7" name="Rectangle 6">
            <a:extLst>
              <a:ext uri="{FF2B5EF4-FFF2-40B4-BE49-F238E27FC236}">
                <a16:creationId xmlns:a16="http://schemas.microsoft.com/office/drawing/2014/main" id="{67BA7719-99EB-6649-A9B3-2830168D11E1}"/>
              </a:ext>
            </a:extLst>
          </p:cNvPr>
          <p:cNvSpPr/>
          <p:nvPr/>
        </p:nvSpPr>
        <p:spPr>
          <a:xfrm>
            <a:off x="366962" y="3735580"/>
            <a:ext cx="8410072" cy="2697470"/>
          </a:xfrm>
          <a:prstGeom prst="rect">
            <a:avLst/>
          </a:prstGeom>
        </p:spPr>
        <p:txBody>
          <a:bodyPr wrap="square">
            <a:spAutoFit/>
          </a:bodyPr>
          <a:lstStyle/>
          <a:p>
            <a:pPr marL="342900" indent="-342900">
              <a:lnSpc>
                <a:spcPct val="130000"/>
              </a:lnSpc>
              <a:buClr>
                <a:srgbClr val="0070C0"/>
              </a:buClr>
              <a:buFont typeface="Wingdings" pitchFamily="2" charset="2"/>
              <a:buChar char="q"/>
            </a:pPr>
            <a:r>
              <a:rPr lang="en-US" sz="2200" dirty="0">
                <a:latin typeface="Corbel" panose="020B0503020204020204" pitchFamily="34" charset="0"/>
              </a:rPr>
              <a:t>A single </a:t>
            </a:r>
            <a:r>
              <a:rPr lang="en-US" sz="2200" dirty="0" err="1">
                <a:latin typeface="Corbel" panose="020B0503020204020204" pitchFamily="34" charset="0"/>
              </a:rPr>
              <a:t>SeGraM</a:t>
            </a:r>
            <a:r>
              <a:rPr lang="en-US" sz="2200" dirty="0">
                <a:latin typeface="Corbel" panose="020B0503020204020204" pitchFamily="34" charset="0"/>
              </a:rPr>
              <a:t> consists of </a:t>
            </a:r>
            <a:r>
              <a:rPr lang="en-US" sz="2200" b="1" dirty="0">
                <a:solidFill>
                  <a:srgbClr val="7030A0"/>
                </a:solidFill>
                <a:latin typeface="Corbel" panose="020B0503020204020204" pitchFamily="34" charset="0"/>
              </a:rPr>
              <a:t>8 MinSeed modules </a:t>
            </a:r>
            <a:r>
              <a:rPr lang="en-US" sz="2200" dirty="0">
                <a:latin typeface="Corbel" panose="020B0503020204020204" pitchFamily="34" charset="0"/>
              </a:rPr>
              <a:t>that exploit  data-level parallelism when performing seeding </a:t>
            </a:r>
          </a:p>
          <a:p>
            <a:pPr marL="342900" indent="-342900">
              <a:lnSpc>
                <a:spcPct val="130000"/>
              </a:lnSpc>
              <a:buClr>
                <a:srgbClr val="0070C0"/>
              </a:buClr>
              <a:buFont typeface="Wingdings" pitchFamily="2" charset="2"/>
              <a:buChar char="q"/>
            </a:pPr>
            <a:r>
              <a:rPr lang="en-US" sz="2200" dirty="0">
                <a:latin typeface="Corbel" panose="020B0503020204020204" pitchFamily="34" charset="0"/>
              </a:rPr>
              <a:t>Each MinSeed module has </a:t>
            </a:r>
            <a:r>
              <a:rPr lang="en-US" sz="2200" b="1" dirty="0">
                <a:solidFill>
                  <a:srgbClr val="0070C0"/>
                </a:solidFill>
                <a:latin typeface="Corbel" panose="020B0503020204020204" pitchFamily="34" charset="0"/>
              </a:rPr>
              <a:t>exclusive access to one HBM2E channel</a:t>
            </a:r>
          </a:p>
          <a:p>
            <a:pPr marL="342900" indent="-342900">
              <a:lnSpc>
                <a:spcPct val="130000"/>
              </a:lnSpc>
              <a:buClr>
                <a:srgbClr val="0070C0"/>
              </a:buClr>
              <a:buFont typeface="Wingdings" pitchFamily="2" charset="2"/>
              <a:buChar char="q"/>
            </a:pPr>
            <a:r>
              <a:rPr lang="en-US" sz="2200" dirty="0">
                <a:latin typeface="Corbel" panose="020B0503020204020204" pitchFamily="34" charset="0"/>
              </a:rPr>
              <a:t>Each MinSeed module is connected to </a:t>
            </a:r>
            <a:r>
              <a:rPr lang="en-US" sz="2200" b="1" dirty="0">
                <a:solidFill>
                  <a:srgbClr val="00B050"/>
                </a:solidFill>
                <a:latin typeface="Corbel" panose="020B0503020204020204" pitchFamily="34" charset="0"/>
              </a:rPr>
              <a:t>a single BitAlign module</a:t>
            </a:r>
          </a:p>
          <a:p>
            <a:pPr marL="342900" indent="-342900">
              <a:lnSpc>
                <a:spcPct val="130000"/>
              </a:lnSpc>
              <a:buClr>
                <a:srgbClr val="0070C0"/>
              </a:buClr>
              <a:buFont typeface="Wingdings" pitchFamily="2" charset="2"/>
              <a:buChar char="q"/>
            </a:pPr>
            <a:r>
              <a:rPr lang="en-US" sz="2200" dirty="0"/>
              <a:t>We </a:t>
            </a:r>
            <a:r>
              <a:rPr lang="en-US" sz="2200" b="1" dirty="0">
                <a:solidFill>
                  <a:srgbClr val="FE6200"/>
                </a:solidFill>
              </a:rPr>
              <a:t>hide the latency of MinSeed </a:t>
            </a:r>
            <a:r>
              <a:rPr lang="en-US" sz="2200" dirty="0"/>
              <a:t>when performing seeding while running sequence-to-graph alignment with BitAlign </a:t>
            </a:r>
          </a:p>
        </p:txBody>
      </p:sp>
    </p:spTree>
    <p:extLst>
      <p:ext uri="{BB962C8B-B14F-4D97-AF65-F5344CB8AC3E}">
        <p14:creationId xmlns:p14="http://schemas.microsoft.com/office/powerpoint/2010/main" val="24625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a:t>
            </a:r>
            <a:r>
              <a:rPr lang="en-US" dirty="0" err="1"/>
              <a:t>SeGraM</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FE6200"/>
              </a:buClr>
              <a:buSzPct val="100000"/>
              <a:buAutoNum type="arabicParenBoth"/>
            </a:pPr>
            <a:r>
              <a:rPr lang="en-US" sz="2100" b="1" dirty="0">
                <a:solidFill>
                  <a:srgbClr val="FE6200"/>
                </a:solidFill>
              </a:rPr>
              <a:t>End-to-End Sequence-to-Graph Mapping</a:t>
            </a:r>
          </a:p>
          <a:p>
            <a:pPr lvl="1" indent="-217488">
              <a:lnSpc>
                <a:spcPct val="120000"/>
              </a:lnSpc>
              <a:spcBef>
                <a:spcPts val="0"/>
              </a:spcBef>
              <a:spcAft>
                <a:spcPts val="0"/>
              </a:spcAft>
              <a:buClr>
                <a:srgbClr val="FE6200"/>
              </a:buClr>
              <a:buSzPct val="100000"/>
            </a:pPr>
            <a:r>
              <a:rPr lang="en-US" sz="2100" dirty="0">
                <a:solidFill>
                  <a:schemeClr val="tx1"/>
                </a:solidFill>
              </a:rPr>
              <a:t>The whole </a:t>
            </a:r>
            <a:r>
              <a:rPr lang="en-US" sz="2100" dirty="0" err="1">
                <a:solidFill>
                  <a:schemeClr val="tx1"/>
                </a:solidFill>
              </a:rPr>
              <a:t>SeGraM</a:t>
            </a:r>
            <a:r>
              <a:rPr lang="en-US" sz="2100" dirty="0">
                <a:solidFill>
                  <a:schemeClr val="tx1"/>
                </a:solidFill>
              </a:rPr>
              <a:t> design (MinSeed + BitAlign) should be executed </a:t>
            </a:r>
          </a:p>
          <a:p>
            <a:pPr lvl="1" indent="-217488">
              <a:lnSpc>
                <a:spcPct val="120000"/>
              </a:lnSpc>
              <a:spcBef>
                <a:spcPts val="0"/>
              </a:spcBef>
              <a:spcAft>
                <a:spcPts val="0"/>
              </a:spcAft>
              <a:buClr>
                <a:srgbClr val="FE6200"/>
              </a:buClr>
              <a:buSzPct val="100000"/>
            </a:pPr>
            <a:r>
              <a:rPr lang="en-US" sz="2100" dirty="0">
                <a:solidFill>
                  <a:schemeClr val="tx1"/>
                </a:solidFill>
              </a:rPr>
              <a:t>We support both short and long reads </a:t>
            </a:r>
            <a:endParaRPr lang="en-US" sz="2100" b="1" dirty="0">
              <a:solidFill>
                <a:srgbClr val="00B050"/>
              </a:solidFill>
            </a:endParaRPr>
          </a:p>
          <a:p>
            <a:pPr marL="500063" indent="-360363">
              <a:lnSpc>
                <a:spcPct val="120000"/>
              </a:lnSpc>
              <a:spcBef>
                <a:spcPts val="600"/>
              </a:spcBef>
              <a:spcAft>
                <a:spcPts val="0"/>
              </a:spcAft>
              <a:buClr>
                <a:srgbClr val="00B050"/>
              </a:buClr>
              <a:buSzPct val="100000"/>
              <a:buFont typeface="Wingdings" pitchFamily="2" charset="2"/>
              <a:buAutoNum type="arabicParenBoth"/>
            </a:pPr>
            <a:r>
              <a:rPr lang="en-US" sz="2100" b="1" dirty="0">
                <a:solidFill>
                  <a:srgbClr val="00B050"/>
                </a:solidFill>
              </a:rPr>
              <a:t>Sequence-to-Graph Alignment</a:t>
            </a:r>
          </a:p>
          <a:p>
            <a:pPr lvl="1" indent="-217488">
              <a:lnSpc>
                <a:spcPct val="120000"/>
              </a:lnSpc>
              <a:spcBef>
                <a:spcPts val="0"/>
              </a:spcBef>
              <a:spcAft>
                <a:spcPts val="0"/>
              </a:spcAft>
              <a:buClr>
                <a:srgbClr val="00B050"/>
              </a:buClr>
              <a:buSzPct val="100000"/>
            </a:pPr>
            <a:r>
              <a:rPr lang="en-US" sz="2100" dirty="0">
                <a:solidFill>
                  <a:schemeClr val="tx1"/>
                </a:solidFill>
              </a:rPr>
              <a:t>BitAlign can be executed by itself without the need of an initial seeding tool/accelerator </a:t>
            </a:r>
          </a:p>
          <a:p>
            <a:pPr lvl="1" indent="-217488">
              <a:lnSpc>
                <a:spcPct val="120000"/>
              </a:lnSpc>
              <a:spcBef>
                <a:spcPts val="0"/>
              </a:spcBef>
              <a:spcAft>
                <a:spcPts val="0"/>
              </a:spcAft>
              <a:buClr>
                <a:srgbClr val="00B050"/>
              </a:buClr>
              <a:buSzPct val="100000"/>
            </a:pPr>
            <a:r>
              <a:rPr lang="en-US" sz="2100" dirty="0">
                <a:solidFill>
                  <a:schemeClr val="tx1"/>
                </a:solidFill>
              </a:rPr>
              <a:t>BitAlign can also be used for sequence-to-sequence alignment since it is a special and simpler variant of sequence-to-graph alignment </a:t>
            </a:r>
            <a:endParaRPr lang="en-US" sz="2100" b="1" dirty="0">
              <a:solidFill>
                <a:schemeClr val="tx1"/>
              </a:solidFill>
            </a:endParaRPr>
          </a:p>
          <a:p>
            <a:pPr marL="500063" indent="-360363">
              <a:lnSpc>
                <a:spcPct val="120000"/>
              </a:lnSpc>
              <a:spcBef>
                <a:spcPts val="600"/>
              </a:spcBef>
              <a:spcAft>
                <a:spcPts val="0"/>
              </a:spcAft>
              <a:buClr>
                <a:srgbClr val="7030A0"/>
              </a:buClr>
              <a:buSzPct val="100000"/>
              <a:buAutoNum type="arabicParenBoth"/>
            </a:pPr>
            <a:r>
              <a:rPr lang="en-US" sz="2100" b="1" dirty="0">
                <a:solidFill>
                  <a:srgbClr val="7030A0"/>
                </a:solidFill>
              </a:rPr>
              <a:t>Seeding</a:t>
            </a:r>
          </a:p>
          <a:p>
            <a:pPr lvl="1" indent="-217488">
              <a:lnSpc>
                <a:spcPct val="120000"/>
              </a:lnSpc>
              <a:spcBef>
                <a:spcPts val="0"/>
              </a:spcBef>
              <a:spcAft>
                <a:spcPts val="0"/>
              </a:spcAft>
              <a:buClr>
                <a:srgbClr val="7030A0"/>
              </a:buClr>
              <a:buSzPct val="100000"/>
            </a:pPr>
            <a:r>
              <a:rPr lang="en-US" sz="2100" dirty="0">
                <a:solidFill>
                  <a:schemeClr val="tx1"/>
                </a:solidFill>
              </a:rPr>
              <a:t>MinSeed only can be used as the seeding module for both graph-based mapping and linear traditional mapping</a:t>
            </a:r>
          </a:p>
          <a:p>
            <a:pPr lvl="1" indent="-217488">
              <a:lnSpc>
                <a:spcPct val="120000"/>
              </a:lnSpc>
              <a:spcBef>
                <a:spcPts val="0"/>
              </a:spcBef>
              <a:spcAft>
                <a:spcPts val="0"/>
              </a:spcAft>
              <a:buClr>
                <a:srgbClr val="7030A0"/>
              </a:buClr>
              <a:buSzPct val="100000"/>
            </a:pPr>
            <a:r>
              <a:rPr lang="en-US" sz="2100" dirty="0">
                <a:solidFill>
                  <a:schemeClr val="tx1"/>
                </a:solidFill>
              </a:rPr>
              <a:t>MinSeed is orthogonal to be coupled with any alignment tool or accelerator</a:t>
            </a:r>
          </a:p>
          <a:p>
            <a:pPr lvl="1" indent="-217488">
              <a:lnSpc>
                <a:spcPct val="120000"/>
              </a:lnSpc>
              <a:spcBef>
                <a:spcPts val="0"/>
              </a:spcBef>
              <a:spcAft>
                <a:spcPts val="0"/>
              </a:spcAft>
              <a:buClr>
                <a:srgbClr val="FE6200"/>
              </a:buClr>
            </a:pPr>
            <a:endParaRPr lang="en-US" sz="2100" dirty="0">
              <a:solidFill>
                <a:schemeClr val="tx1"/>
              </a:solidFill>
            </a:endParaRP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78</a:t>
            </a:fld>
            <a:endParaRPr lang="en-US" dirty="0"/>
          </a:p>
        </p:txBody>
      </p:sp>
    </p:spTree>
    <p:custDataLst>
      <p:tags r:id="rId1"/>
    </p:custDataLst>
    <p:extLst>
      <p:ext uri="{BB962C8B-B14F-4D97-AF65-F5344CB8AC3E}">
        <p14:creationId xmlns:p14="http://schemas.microsoft.com/office/powerpoint/2010/main" val="32952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5000"/>
              </a:lnSpc>
              <a:spcBef>
                <a:spcPts val="0"/>
              </a:spcBef>
              <a:spcAft>
                <a:spcPts val="0"/>
              </a:spcAft>
            </a:pPr>
            <a:r>
              <a:rPr lang="en-US" sz="2170" dirty="0">
                <a:solidFill>
                  <a:schemeClr val="tx1"/>
                </a:solidFill>
              </a:rPr>
              <a:t>We evaluate </a:t>
            </a:r>
            <a:r>
              <a:rPr lang="en-US" sz="2170" dirty="0" err="1">
                <a:solidFill>
                  <a:schemeClr val="tx1"/>
                </a:solidFill>
              </a:rPr>
              <a:t>SeGraM</a:t>
            </a:r>
            <a:r>
              <a:rPr lang="en-US" sz="2170" dirty="0">
                <a:solidFill>
                  <a:schemeClr val="tx1"/>
                </a:solidFill>
              </a:rPr>
              <a:t> using:</a:t>
            </a:r>
          </a:p>
          <a:p>
            <a:pPr lvl="1">
              <a:lnSpc>
                <a:spcPct val="125000"/>
              </a:lnSpc>
              <a:spcBef>
                <a:spcPts val="0"/>
              </a:spcBef>
              <a:spcAft>
                <a:spcPts val="0"/>
              </a:spcAft>
            </a:pPr>
            <a:r>
              <a:rPr lang="en-US" sz="2170" b="1" dirty="0">
                <a:solidFill>
                  <a:srgbClr val="FE6200"/>
                </a:solidFill>
              </a:rPr>
              <a:t>Synthesized</a:t>
            </a:r>
            <a:r>
              <a:rPr lang="en-US" sz="2170" dirty="0">
                <a:solidFill>
                  <a:schemeClr val="tx1"/>
                </a:solidFill>
              </a:rPr>
              <a:t> SystemVerilog models of the MinSeed and BitAlign accelerator datapaths </a:t>
            </a:r>
          </a:p>
          <a:p>
            <a:pPr lvl="1">
              <a:lnSpc>
                <a:spcPct val="125000"/>
              </a:lnSpc>
              <a:spcBef>
                <a:spcPts val="0"/>
              </a:spcBef>
              <a:spcAft>
                <a:spcPts val="0"/>
              </a:spcAft>
            </a:pPr>
            <a:r>
              <a:rPr lang="en-US" sz="2170" b="1" dirty="0">
                <a:solidFill>
                  <a:srgbClr val="FE6200"/>
                </a:solidFill>
              </a:rPr>
              <a:t>Simulation-</a:t>
            </a:r>
            <a:r>
              <a:rPr lang="en-US" sz="2170" dirty="0">
                <a:solidFill>
                  <a:schemeClr val="tx1"/>
                </a:solidFill>
              </a:rPr>
              <a:t> and </a:t>
            </a:r>
            <a:r>
              <a:rPr lang="en-US" sz="2170" b="1" dirty="0">
                <a:solidFill>
                  <a:srgbClr val="FE6200"/>
                </a:solidFill>
              </a:rPr>
              <a:t>spreadsheet-based</a:t>
            </a:r>
            <a:r>
              <a:rPr lang="en-US" sz="2170" dirty="0">
                <a:solidFill>
                  <a:schemeClr val="tx1"/>
                </a:solidFill>
              </a:rPr>
              <a:t> performance modeling</a:t>
            </a:r>
          </a:p>
          <a:p>
            <a:pPr>
              <a:lnSpc>
                <a:spcPct val="125000"/>
              </a:lnSpc>
              <a:spcAft>
                <a:spcPts val="0"/>
              </a:spcAft>
            </a:pPr>
            <a:r>
              <a:rPr lang="en-US" sz="2170" b="1" dirty="0">
                <a:solidFill>
                  <a:srgbClr val="0070C0"/>
                </a:solidFill>
              </a:rPr>
              <a:t>4 x 24GB HBM2E stacks, each with 8 independent channels</a:t>
            </a:r>
          </a:p>
          <a:p>
            <a:pPr lvl="1">
              <a:lnSpc>
                <a:spcPct val="125000"/>
              </a:lnSpc>
              <a:spcBef>
                <a:spcPts val="0"/>
              </a:spcBef>
              <a:spcAft>
                <a:spcPts val="0"/>
              </a:spcAft>
            </a:pPr>
            <a:r>
              <a:rPr lang="en-US" sz="2170" dirty="0">
                <a:solidFill>
                  <a:schemeClr val="tx1"/>
                </a:solidFill>
              </a:rPr>
              <a:t>1 MinSeed and 1 BitAlign HW per each channel </a:t>
            </a:r>
            <a:r>
              <a:rPr lang="en-US" sz="2170" b="1" dirty="0">
                <a:solidFill>
                  <a:schemeClr val="tx1"/>
                </a:solidFill>
              </a:rPr>
              <a:t>(32 in total)</a:t>
            </a:r>
          </a:p>
          <a:p>
            <a:pPr>
              <a:lnSpc>
                <a:spcPct val="125000"/>
              </a:lnSpc>
              <a:spcAft>
                <a:spcPts val="0"/>
              </a:spcAft>
            </a:pPr>
            <a:r>
              <a:rPr lang="en-US" sz="2170" dirty="0">
                <a:solidFill>
                  <a:schemeClr val="tx1"/>
                </a:solidFill>
              </a:rPr>
              <a:t>Baseline tools: </a:t>
            </a:r>
          </a:p>
          <a:p>
            <a:pPr lvl="1">
              <a:lnSpc>
                <a:spcPct val="125000"/>
              </a:lnSpc>
              <a:spcBef>
                <a:spcPts val="0"/>
              </a:spcBef>
              <a:spcAft>
                <a:spcPts val="0"/>
              </a:spcAft>
            </a:pPr>
            <a:r>
              <a:rPr lang="en-US" sz="2170" b="1" dirty="0" err="1">
                <a:solidFill>
                  <a:srgbClr val="7030A0"/>
                </a:solidFill>
              </a:rPr>
              <a:t>GraphAligner</a:t>
            </a:r>
            <a:r>
              <a:rPr lang="en-US" sz="2170" b="1" dirty="0">
                <a:solidFill>
                  <a:schemeClr val="tx1"/>
                </a:solidFill>
              </a:rPr>
              <a:t> </a:t>
            </a:r>
            <a:r>
              <a:rPr lang="en-US" sz="2170" dirty="0">
                <a:solidFill>
                  <a:schemeClr val="tx1"/>
                </a:solidFill>
              </a:rPr>
              <a:t>and</a:t>
            </a:r>
            <a:r>
              <a:rPr lang="en-US" sz="2170" b="1" dirty="0">
                <a:solidFill>
                  <a:schemeClr val="tx1"/>
                </a:solidFill>
              </a:rPr>
              <a:t> </a:t>
            </a:r>
            <a:r>
              <a:rPr lang="en-US" sz="2170" b="1" dirty="0">
                <a:solidFill>
                  <a:srgbClr val="7030A0"/>
                </a:solidFill>
              </a:rPr>
              <a:t>vg</a:t>
            </a:r>
            <a:r>
              <a:rPr lang="en-US" sz="2170" b="1" dirty="0">
                <a:solidFill>
                  <a:schemeClr val="tx1"/>
                </a:solidFill>
              </a:rPr>
              <a:t> </a:t>
            </a:r>
            <a:r>
              <a:rPr lang="en-US" sz="2170" dirty="0">
                <a:solidFill>
                  <a:schemeClr val="tx1"/>
                </a:solidFill>
              </a:rPr>
              <a:t>for sequence-to-graph mapping</a:t>
            </a:r>
          </a:p>
          <a:p>
            <a:pPr lvl="1">
              <a:lnSpc>
                <a:spcPct val="125000"/>
              </a:lnSpc>
              <a:spcBef>
                <a:spcPts val="0"/>
              </a:spcBef>
              <a:spcAft>
                <a:spcPts val="0"/>
              </a:spcAft>
            </a:pPr>
            <a:r>
              <a:rPr lang="en-US" sz="2170" b="1" dirty="0">
                <a:solidFill>
                  <a:srgbClr val="7030A0"/>
                </a:solidFill>
              </a:rPr>
              <a:t>PaSGAL</a:t>
            </a:r>
            <a:r>
              <a:rPr lang="en-US" sz="2170" dirty="0">
                <a:solidFill>
                  <a:schemeClr val="tx1"/>
                </a:solidFill>
              </a:rPr>
              <a:t> for sequence-to-graph alignment</a:t>
            </a:r>
          </a:p>
          <a:p>
            <a:pPr lvl="1">
              <a:lnSpc>
                <a:spcPct val="125000"/>
              </a:lnSpc>
              <a:spcBef>
                <a:spcPts val="0"/>
              </a:spcBef>
              <a:spcAft>
                <a:spcPts val="0"/>
              </a:spcAft>
            </a:pPr>
            <a:r>
              <a:rPr lang="en-US" sz="2170" b="1" dirty="0">
                <a:solidFill>
                  <a:srgbClr val="7030A0"/>
                </a:solidFill>
              </a:rPr>
              <a:t>Darwin</a:t>
            </a:r>
            <a:r>
              <a:rPr lang="en-US" sz="2170" dirty="0">
                <a:solidFill>
                  <a:schemeClr val="tx1"/>
                </a:solidFill>
              </a:rPr>
              <a:t>, </a:t>
            </a:r>
            <a:r>
              <a:rPr lang="en-US" sz="2170" b="1" dirty="0" err="1">
                <a:solidFill>
                  <a:srgbClr val="7030A0"/>
                </a:solidFill>
              </a:rPr>
              <a:t>GenAx</a:t>
            </a:r>
            <a:r>
              <a:rPr lang="en-US" sz="2170" dirty="0">
                <a:solidFill>
                  <a:schemeClr val="tx1"/>
                </a:solidFill>
              </a:rPr>
              <a:t>, and </a:t>
            </a:r>
            <a:r>
              <a:rPr lang="en-US" sz="2170" b="1" dirty="0">
                <a:solidFill>
                  <a:srgbClr val="7030A0"/>
                </a:solidFill>
              </a:rPr>
              <a:t>GenASM</a:t>
            </a:r>
            <a:r>
              <a:rPr lang="en-US" sz="2170" dirty="0">
                <a:solidFill>
                  <a:schemeClr val="tx1"/>
                </a:solidFill>
              </a:rPr>
              <a:t> for sequence-to-sequence alignment</a:t>
            </a:r>
          </a:p>
          <a:p>
            <a:pPr>
              <a:lnSpc>
                <a:spcPct val="125000"/>
              </a:lnSpc>
              <a:spcAft>
                <a:spcPts val="0"/>
              </a:spcAft>
            </a:pPr>
            <a:r>
              <a:rPr lang="en-US" sz="2170" b="1" dirty="0">
                <a:solidFill>
                  <a:srgbClr val="00B050"/>
                </a:solidFill>
              </a:rPr>
              <a:t>Simulated datasets  </a:t>
            </a:r>
            <a:r>
              <a:rPr lang="en-US" sz="2170" dirty="0">
                <a:solidFill>
                  <a:schemeClr val="tx1"/>
                </a:solidFill>
              </a:rPr>
              <a:t>for both short and long reads</a:t>
            </a: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79</a:t>
            </a:fld>
            <a:endParaRPr lang="en-US" dirty="0"/>
          </a:p>
        </p:txBody>
      </p:sp>
    </p:spTree>
    <p:custDataLst>
      <p:tags r:id="rId1"/>
    </p:custDataLst>
    <p:extLst>
      <p:ext uri="{BB962C8B-B14F-4D97-AF65-F5344CB8AC3E}">
        <p14:creationId xmlns:p14="http://schemas.microsoft.com/office/powerpoint/2010/main" val="2063983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246909"/>
            <a:ext cx="8410073" cy="5001491"/>
          </a:xfrm>
        </p:spPr>
        <p:txBody>
          <a:bodyPr anchor="ctr" anchorCtr="0">
            <a:normAutofit/>
          </a:bodyPr>
          <a:lstStyle/>
          <a:p>
            <a:pPr marL="179388" indent="0" algn="ctr">
              <a:lnSpc>
                <a:spcPct val="120000"/>
              </a:lnSpc>
              <a:spcBef>
                <a:spcPts val="0"/>
              </a:spcBef>
              <a:spcAft>
                <a:spcPts val="0"/>
              </a:spcAft>
              <a:buNone/>
            </a:pPr>
            <a:r>
              <a:rPr lang="en-US" sz="3400" b="1" dirty="0">
                <a:solidFill>
                  <a:srgbClr val="00B050"/>
                </a:solidFill>
              </a:rPr>
              <a:t>Rapid genome sequence analysis </a:t>
            </a:r>
            <a:r>
              <a:rPr lang="en-US" sz="3400" dirty="0"/>
              <a:t>is currently bottlenecked by </a:t>
            </a:r>
            <a:r>
              <a:rPr lang="en-US" sz="3400" b="1" dirty="0">
                <a:solidFill>
                  <a:srgbClr val="C00000"/>
                </a:solidFill>
              </a:rPr>
              <a:t>the computational power and memory bandwidth limitations of </a:t>
            </a:r>
          </a:p>
          <a:p>
            <a:pPr marL="179388" indent="0" algn="ctr">
              <a:lnSpc>
                <a:spcPct val="120000"/>
              </a:lnSpc>
              <a:spcBef>
                <a:spcPts val="0"/>
              </a:spcBef>
              <a:spcAft>
                <a:spcPts val="0"/>
              </a:spcAft>
              <a:buNone/>
            </a:pPr>
            <a:r>
              <a:rPr lang="en-US" sz="3400" b="1" dirty="0">
                <a:solidFill>
                  <a:srgbClr val="C00000"/>
                </a:solidFill>
              </a:rPr>
              <a:t>existing systems</a:t>
            </a:r>
            <a:r>
              <a:rPr lang="en-US" sz="3400" dirty="0"/>
              <a:t>, as many of the steps </a:t>
            </a:r>
          </a:p>
          <a:p>
            <a:pPr marL="179388" indent="0" algn="ctr">
              <a:lnSpc>
                <a:spcPct val="120000"/>
              </a:lnSpc>
              <a:spcBef>
                <a:spcPts val="0"/>
              </a:spcBef>
              <a:spcAft>
                <a:spcPts val="0"/>
              </a:spcAft>
              <a:buNone/>
            </a:pPr>
            <a:r>
              <a:rPr lang="en-US" sz="3400" dirty="0"/>
              <a:t>in genome sequence analysis must process </a:t>
            </a:r>
          </a:p>
          <a:p>
            <a:pPr marL="179388" indent="0" algn="ctr">
              <a:lnSpc>
                <a:spcPct val="120000"/>
              </a:lnSpc>
              <a:spcBef>
                <a:spcPts val="0"/>
              </a:spcBef>
              <a:spcAft>
                <a:spcPts val="0"/>
              </a:spcAft>
              <a:buNone/>
            </a:pPr>
            <a:r>
              <a:rPr lang="en-US" sz="3400" b="1" dirty="0">
                <a:solidFill>
                  <a:srgbClr val="7030A0"/>
                </a:solidFill>
              </a:rPr>
              <a:t>a large amount of data</a:t>
            </a:r>
            <a:endParaRPr lang="en-US" sz="3400" b="1" dirty="0">
              <a:solidFill>
                <a:schemeClr val="tx1"/>
              </a:solidFill>
            </a:endParaRPr>
          </a:p>
        </p:txBody>
      </p:sp>
      <p:sp>
        <p:nvSpPr>
          <p:cNvPr id="5" name="Slide Number Placeholder 4">
            <a:extLst>
              <a:ext uri="{FF2B5EF4-FFF2-40B4-BE49-F238E27FC236}">
                <a16:creationId xmlns:a16="http://schemas.microsoft.com/office/drawing/2014/main" id="{E1E75FAE-25E3-A044-8BE7-18826FB78CFC}"/>
              </a:ext>
            </a:extLst>
          </p:cNvPr>
          <p:cNvSpPr>
            <a:spLocks noGrp="1"/>
          </p:cNvSpPr>
          <p:nvPr>
            <p:ph type="sldNum" sz="quarter" idx="10"/>
          </p:nvPr>
        </p:nvSpPr>
        <p:spPr/>
        <p:txBody>
          <a:bodyPr/>
          <a:lstStyle/>
          <a:p>
            <a:fld id="{BE67019E-6B59-9444-A8F8-0CFAB6B6981D}" type="slidenum">
              <a:rPr lang="en-US" smtClean="0"/>
              <a:pPr/>
              <a:t>8</a:t>
            </a:fld>
            <a:endParaRPr lang="en-US" dirty="0"/>
          </a:p>
        </p:txBody>
      </p:sp>
    </p:spTree>
    <p:extLst>
      <p:ext uri="{BB962C8B-B14F-4D97-AF65-F5344CB8AC3E}">
        <p14:creationId xmlns:p14="http://schemas.microsoft.com/office/powerpoint/2010/main" val="2339246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rmAutofit fontScale="90000"/>
          </a:bodyPr>
          <a:lstStyle/>
          <a:p>
            <a:r>
              <a:rPr lang="en-US" dirty="0"/>
              <a:t>Key Results – Area &amp; Power</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80</a:t>
            </a:fld>
            <a:endParaRPr lang="en-US" dirty="0"/>
          </a:p>
        </p:txBody>
      </p:sp>
      <p:sp>
        <p:nvSpPr>
          <p:cNvPr id="7" name="Content Placeholder 2">
            <a:extLst>
              <a:ext uri="{FF2B5EF4-FFF2-40B4-BE49-F238E27FC236}">
                <a16:creationId xmlns:a16="http://schemas.microsoft.com/office/drawing/2014/main" id="{1170C97B-C8AC-A74F-A93E-D8DE8B03A1DA}"/>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MinSeed</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BitAlign</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pic>
        <p:nvPicPr>
          <p:cNvPr id="9" name="Picture 8" descr="Table&#10;&#10;Description automatically generated">
            <a:extLst>
              <a:ext uri="{FF2B5EF4-FFF2-40B4-BE49-F238E27FC236}">
                <a16:creationId xmlns:a16="http://schemas.microsoft.com/office/drawing/2014/main" id="{6DBB82E4-C2EA-4D39-B0F4-5CB072BBAEE9}"/>
              </a:ext>
            </a:extLst>
          </p:cNvPr>
          <p:cNvPicPr>
            <a:picLocks noChangeAspect="1"/>
          </p:cNvPicPr>
          <p:nvPr/>
        </p:nvPicPr>
        <p:blipFill>
          <a:blip r:embed="rId3"/>
          <a:stretch>
            <a:fillRect/>
          </a:stretch>
        </p:blipFill>
        <p:spPr>
          <a:xfrm>
            <a:off x="720760" y="2108669"/>
            <a:ext cx="7702477" cy="4326421"/>
          </a:xfrm>
          <a:prstGeom prst="rect">
            <a:avLst/>
          </a:prstGeom>
        </p:spPr>
      </p:pic>
    </p:spTree>
    <p:extLst>
      <p:ext uri="{BB962C8B-B14F-4D97-AF65-F5344CB8AC3E}">
        <p14:creationId xmlns:p14="http://schemas.microsoft.com/office/powerpoint/2010/main" val="33700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Autofit/>
          </a:bodyPr>
          <a:lstStyle/>
          <a:p>
            <a:r>
              <a:rPr lang="en-US" sz="3650" dirty="0"/>
              <a:t>Key Results – </a:t>
            </a:r>
            <a:r>
              <a:rPr lang="en-US" sz="3650" dirty="0" err="1"/>
              <a:t>SeGraM</a:t>
            </a:r>
            <a:r>
              <a:rPr lang="en-US" sz="3650" dirty="0"/>
              <a:t> with Long Reads (I)</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81</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392987"/>
            <a:ext cx="8410072" cy="1825280"/>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err="1">
                <a:solidFill>
                  <a:schemeClr val="tx1"/>
                </a:solidFill>
                <a:latin typeface="Corbel" panose="020B0503020204020204" pitchFamily="34" charset="0"/>
              </a:rPr>
              <a:t>SeGraM</a:t>
            </a:r>
            <a:r>
              <a:rPr lang="en-US" sz="2800" dirty="0">
                <a:solidFill>
                  <a:schemeClr val="tx1"/>
                </a:solidFill>
                <a:latin typeface="Corbel" panose="020B0503020204020204" pitchFamily="34" charset="0"/>
              </a:rPr>
              <a:t> provides </a:t>
            </a:r>
            <a:r>
              <a:rPr lang="en-US" sz="2800" b="1" dirty="0">
                <a:solidFill>
                  <a:srgbClr val="0070C0"/>
                </a:solidFill>
                <a:latin typeface="Calibri" panose="020F0502020204030204" pitchFamily="34" charset="0"/>
                <a:cs typeface="Calibri" panose="020F0502020204030204" pitchFamily="34" charset="0"/>
              </a:rPr>
              <a:t>8.8×</a:t>
            </a:r>
            <a:r>
              <a:rPr lang="en-US" sz="2800" b="1" dirty="0">
                <a:solidFill>
                  <a:srgbClr val="0070C0"/>
                </a:solidFill>
                <a:latin typeface="Corbel" panose="020B0503020204020204" pitchFamily="34" charset="0"/>
              </a:rPr>
              <a:t> throughput improvement </a:t>
            </a:r>
            <a:r>
              <a:rPr lang="en-US" sz="2800" dirty="0">
                <a:solidFill>
                  <a:schemeClr val="tx1"/>
                </a:solidFill>
                <a:latin typeface="Corbel" panose="020B0503020204020204" pitchFamily="34" charset="0"/>
              </a:rPr>
              <a:t>over </a:t>
            </a:r>
            <a:r>
              <a:rPr lang="en-US" sz="2800" dirty="0" err="1">
                <a:solidFill>
                  <a:schemeClr val="tx1"/>
                </a:solidFill>
                <a:latin typeface="Corbel" panose="020B0503020204020204" pitchFamily="34" charset="0"/>
              </a:rPr>
              <a:t>GraphAligner’s</a:t>
            </a:r>
            <a:r>
              <a:rPr lang="en-US" sz="2800" dirty="0">
                <a:solidFill>
                  <a:schemeClr val="tx1"/>
                </a:solidFill>
                <a:latin typeface="Corbel" panose="020B0503020204020204" pitchFamily="34" charset="0"/>
              </a:rPr>
              <a:t>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70C0"/>
                </a:solidFill>
                <a:latin typeface="Corbel" panose="020B0503020204020204" pitchFamily="34" charset="0"/>
              </a:rPr>
              <a:t>reducing the power consumption by </a:t>
            </a:r>
            <a:r>
              <a:rPr lang="en-US" sz="2800" b="1" dirty="0">
                <a:solidFill>
                  <a:srgbClr val="0070C0"/>
                </a:solidFill>
                <a:latin typeface="Calibri" panose="020F0502020204030204" pitchFamily="34" charset="0"/>
                <a:cs typeface="Calibri" panose="020F0502020204030204" pitchFamily="34" charset="0"/>
              </a:rPr>
              <a:t>4.9×</a:t>
            </a:r>
          </a:p>
        </p:txBody>
      </p:sp>
      <p:pic>
        <p:nvPicPr>
          <p:cNvPr id="5" name="Picture 4">
            <a:extLst>
              <a:ext uri="{FF2B5EF4-FFF2-40B4-BE49-F238E27FC236}">
                <a16:creationId xmlns:a16="http://schemas.microsoft.com/office/drawing/2014/main" id="{5ECD0DBF-7204-924B-85AB-9C436022035D}"/>
              </a:ext>
            </a:extLst>
          </p:cNvPr>
          <p:cNvPicPr>
            <a:picLocks noChangeAspect="1"/>
          </p:cNvPicPr>
          <p:nvPr/>
        </p:nvPicPr>
        <p:blipFill>
          <a:blip r:embed="rId3"/>
          <a:stretch>
            <a:fillRect/>
          </a:stretch>
        </p:blipFill>
        <p:spPr>
          <a:xfrm>
            <a:off x="900683" y="1063640"/>
            <a:ext cx="7342632" cy="3307191"/>
          </a:xfrm>
          <a:prstGeom prst="rect">
            <a:avLst/>
          </a:prstGeom>
        </p:spPr>
      </p:pic>
    </p:spTree>
    <p:extLst>
      <p:ext uri="{BB962C8B-B14F-4D97-AF65-F5344CB8AC3E}">
        <p14:creationId xmlns:p14="http://schemas.microsoft.com/office/powerpoint/2010/main" val="34038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82</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err="1">
                <a:solidFill>
                  <a:schemeClr val="tx1"/>
                </a:solidFill>
                <a:latin typeface="Corbel" panose="020B0503020204020204" pitchFamily="34" charset="0"/>
              </a:rPr>
              <a:t>SeGraM</a:t>
            </a:r>
            <a:r>
              <a:rPr lang="en-US" sz="2800" dirty="0">
                <a:solidFill>
                  <a:schemeClr val="tx1"/>
                </a:solidFill>
                <a:latin typeface="Corbel" panose="020B0503020204020204" pitchFamily="34" charset="0"/>
              </a:rPr>
              <a:t> provides </a:t>
            </a:r>
            <a:r>
              <a:rPr lang="en-US" sz="2800" b="1" dirty="0">
                <a:solidFill>
                  <a:srgbClr val="00B050"/>
                </a:solidFill>
                <a:latin typeface="Calibri" panose="020F0502020204030204" pitchFamily="34" charset="0"/>
                <a:cs typeface="Calibri" panose="020F0502020204030204" pitchFamily="34" charset="0"/>
              </a:rPr>
              <a:t>7.3×</a:t>
            </a:r>
            <a:r>
              <a:rPr lang="en-US" sz="2800" b="1" dirty="0">
                <a:solidFill>
                  <a:srgbClr val="00B050"/>
                </a:solidFill>
                <a:latin typeface="Corbel" panose="020B0503020204020204" pitchFamily="34" charset="0"/>
              </a:rPr>
              <a:t> throughput improvement </a:t>
            </a:r>
            <a:r>
              <a:rPr lang="en-US" sz="2800" dirty="0">
                <a:solidFill>
                  <a:schemeClr val="tx1"/>
                </a:solidFill>
                <a:latin typeface="Corbel" panose="020B0503020204020204" pitchFamily="34" charset="0"/>
              </a:rPr>
              <a:t>over vg’s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reducing the power consumption by </a:t>
            </a:r>
            <a:r>
              <a:rPr lang="en-US" sz="2800" b="1" dirty="0">
                <a:solidFill>
                  <a:srgbClr val="00B050"/>
                </a:solidFill>
                <a:latin typeface="Calibri" panose="020F0502020204030204" pitchFamily="34" charset="0"/>
                <a:cs typeface="Calibri" panose="020F0502020204030204" pitchFamily="34" charset="0"/>
              </a:rPr>
              <a:t>6.5×</a:t>
            </a:r>
          </a:p>
        </p:txBody>
      </p:sp>
      <p:sp>
        <p:nvSpPr>
          <p:cNvPr id="9" name="Title 1">
            <a:extLst>
              <a:ext uri="{FF2B5EF4-FFF2-40B4-BE49-F238E27FC236}">
                <a16:creationId xmlns:a16="http://schemas.microsoft.com/office/drawing/2014/main" id="{86042F37-07C9-6247-8CD5-704E6FDF9E3F}"/>
              </a:ext>
            </a:extLst>
          </p:cNvPr>
          <p:cNvSpPr>
            <a:spLocks noGrp="1"/>
          </p:cNvSpPr>
          <p:nvPr>
            <p:ph type="title"/>
          </p:nvPr>
        </p:nvSpPr>
        <p:spPr>
          <a:xfrm>
            <a:off x="366963" y="257434"/>
            <a:ext cx="8410073" cy="753467"/>
          </a:xfrm>
        </p:spPr>
        <p:txBody>
          <a:bodyPr>
            <a:noAutofit/>
          </a:bodyPr>
          <a:lstStyle/>
          <a:p>
            <a:r>
              <a:rPr lang="en-US" sz="3650" dirty="0"/>
              <a:t>Key Results – </a:t>
            </a:r>
            <a:r>
              <a:rPr lang="en-US" sz="3650" dirty="0" err="1"/>
              <a:t>SeGraM</a:t>
            </a:r>
            <a:r>
              <a:rPr lang="en-US" sz="3650" dirty="0"/>
              <a:t> with Long Reads (II)</a:t>
            </a:r>
          </a:p>
        </p:txBody>
      </p:sp>
      <p:pic>
        <p:nvPicPr>
          <p:cNvPr id="3" name="Picture 2">
            <a:extLst>
              <a:ext uri="{FF2B5EF4-FFF2-40B4-BE49-F238E27FC236}">
                <a16:creationId xmlns:a16="http://schemas.microsoft.com/office/drawing/2014/main" id="{81F16C3D-787F-4E4C-911C-9C0078C6A849}"/>
              </a:ext>
            </a:extLst>
          </p:cNvPr>
          <p:cNvPicPr>
            <a:picLocks noChangeAspect="1"/>
          </p:cNvPicPr>
          <p:nvPr/>
        </p:nvPicPr>
        <p:blipFill>
          <a:blip r:embed="rId3"/>
          <a:stretch>
            <a:fillRect/>
          </a:stretch>
        </p:blipFill>
        <p:spPr>
          <a:xfrm>
            <a:off x="901336" y="1092886"/>
            <a:ext cx="7341325" cy="3218116"/>
          </a:xfrm>
          <a:prstGeom prst="rect">
            <a:avLst/>
          </a:prstGeom>
        </p:spPr>
      </p:pic>
    </p:spTree>
    <p:extLst>
      <p:ext uri="{BB962C8B-B14F-4D97-AF65-F5344CB8AC3E}">
        <p14:creationId xmlns:p14="http://schemas.microsoft.com/office/powerpoint/2010/main" val="148459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83</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392987"/>
            <a:ext cx="8410072" cy="1825280"/>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err="1">
                <a:solidFill>
                  <a:schemeClr val="tx1"/>
                </a:solidFill>
                <a:latin typeface="Corbel" panose="020B0503020204020204" pitchFamily="34" charset="0"/>
              </a:rPr>
              <a:t>SeGraM</a:t>
            </a:r>
            <a:r>
              <a:rPr lang="en-US" sz="2800" dirty="0">
                <a:solidFill>
                  <a:schemeClr val="tx1"/>
                </a:solidFill>
                <a:latin typeface="Corbel" panose="020B0503020204020204" pitchFamily="34" charset="0"/>
              </a:rPr>
              <a:t> provides </a:t>
            </a:r>
            <a:r>
              <a:rPr lang="en-US" sz="2800" b="1" dirty="0">
                <a:solidFill>
                  <a:srgbClr val="0070C0"/>
                </a:solidFill>
                <a:latin typeface="Calibri" panose="020F0502020204030204" pitchFamily="34" charset="0"/>
                <a:cs typeface="Calibri" panose="020F0502020204030204" pitchFamily="34" charset="0"/>
              </a:rPr>
              <a:t>168×</a:t>
            </a:r>
            <a:r>
              <a:rPr lang="en-US" sz="2800" b="1" dirty="0">
                <a:solidFill>
                  <a:srgbClr val="0070C0"/>
                </a:solidFill>
                <a:latin typeface="Corbel" panose="020B0503020204020204" pitchFamily="34" charset="0"/>
              </a:rPr>
              <a:t> throughput improvement </a:t>
            </a:r>
            <a:r>
              <a:rPr lang="en-US" sz="2800" dirty="0">
                <a:solidFill>
                  <a:schemeClr val="tx1"/>
                </a:solidFill>
                <a:latin typeface="Corbel" panose="020B0503020204020204" pitchFamily="34" charset="0"/>
              </a:rPr>
              <a:t>over </a:t>
            </a:r>
            <a:r>
              <a:rPr lang="en-US" sz="2800" dirty="0" err="1">
                <a:solidFill>
                  <a:schemeClr val="tx1"/>
                </a:solidFill>
                <a:latin typeface="Corbel" panose="020B0503020204020204" pitchFamily="34" charset="0"/>
              </a:rPr>
              <a:t>GraphAligner’s</a:t>
            </a:r>
            <a:r>
              <a:rPr lang="en-US" sz="2800" dirty="0">
                <a:solidFill>
                  <a:schemeClr val="tx1"/>
                </a:solidFill>
                <a:latin typeface="Corbel" panose="020B0503020204020204" pitchFamily="34" charset="0"/>
              </a:rPr>
              <a:t>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70C0"/>
                </a:solidFill>
                <a:latin typeface="Corbel" panose="020B0503020204020204" pitchFamily="34" charset="0"/>
              </a:rPr>
              <a:t>reducing the power consumption by </a:t>
            </a:r>
            <a:r>
              <a:rPr lang="en-US" sz="2800" b="1" dirty="0">
                <a:solidFill>
                  <a:srgbClr val="0070C0"/>
                </a:solidFill>
                <a:latin typeface="Calibri" panose="020F0502020204030204" pitchFamily="34" charset="0"/>
                <a:cs typeface="Calibri" panose="020F0502020204030204" pitchFamily="34" charset="0"/>
              </a:rPr>
              <a:t>4.7×</a:t>
            </a:r>
          </a:p>
        </p:txBody>
      </p:sp>
      <p:sp>
        <p:nvSpPr>
          <p:cNvPr id="8" name="Title 1">
            <a:extLst>
              <a:ext uri="{FF2B5EF4-FFF2-40B4-BE49-F238E27FC236}">
                <a16:creationId xmlns:a16="http://schemas.microsoft.com/office/drawing/2014/main" id="{1276D34C-ABC1-0647-815F-091A79E659EA}"/>
              </a:ext>
            </a:extLst>
          </p:cNvPr>
          <p:cNvSpPr>
            <a:spLocks noGrp="1"/>
          </p:cNvSpPr>
          <p:nvPr>
            <p:ph type="title"/>
          </p:nvPr>
        </p:nvSpPr>
        <p:spPr>
          <a:xfrm>
            <a:off x="366963" y="257434"/>
            <a:ext cx="8410073" cy="753467"/>
          </a:xfrm>
        </p:spPr>
        <p:txBody>
          <a:bodyPr>
            <a:noAutofit/>
          </a:bodyPr>
          <a:lstStyle/>
          <a:p>
            <a:r>
              <a:rPr lang="en-US" sz="3650" dirty="0"/>
              <a:t>Key Results – </a:t>
            </a:r>
            <a:r>
              <a:rPr lang="en-US" sz="3650" dirty="0" err="1"/>
              <a:t>SeGraM</a:t>
            </a:r>
            <a:r>
              <a:rPr lang="en-US" sz="3650" dirty="0"/>
              <a:t> with Short Reads (I)</a:t>
            </a:r>
          </a:p>
        </p:txBody>
      </p:sp>
      <p:pic>
        <p:nvPicPr>
          <p:cNvPr id="3" name="Picture 2">
            <a:extLst>
              <a:ext uri="{FF2B5EF4-FFF2-40B4-BE49-F238E27FC236}">
                <a16:creationId xmlns:a16="http://schemas.microsoft.com/office/drawing/2014/main" id="{83BA301F-7B1C-564B-9240-F7DB946CB23D}"/>
              </a:ext>
            </a:extLst>
          </p:cNvPr>
          <p:cNvPicPr>
            <a:picLocks noChangeAspect="1"/>
          </p:cNvPicPr>
          <p:nvPr/>
        </p:nvPicPr>
        <p:blipFill>
          <a:blip r:embed="rId3"/>
          <a:stretch>
            <a:fillRect/>
          </a:stretch>
        </p:blipFill>
        <p:spPr>
          <a:xfrm>
            <a:off x="296662" y="1056024"/>
            <a:ext cx="8550673" cy="3291840"/>
          </a:xfrm>
          <a:prstGeom prst="rect">
            <a:avLst/>
          </a:prstGeom>
        </p:spPr>
      </p:pic>
    </p:spTree>
    <p:extLst>
      <p:ext uri="{BB962C8B-B14F-4D97-AF65-F5344CB8AC3E}">
        <p14:creationId xmlns:p14="http://schemas.microsoft.com/office/powerpoint/2010/main" val="8944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84</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err="1">
                <a:solidFill>
                  <a:schemeClr val="tx1"/>
                </a:solidFill>
                <a:latin typeface="Corbel" panose="020B0503020204020204" pitchFamily="34" charset="0"/>
              </a:rPr>
              <a:t>SeGraM</a:t>
            </a:r>
            <a:r>
              <a:rPr lang="en-US" sz="2800" dirty="0">
                <a:solidFill>
                  <a:schemeClr val="tx1"/>
                </a:solidFill>
                <a:latin typeface="Corbel" panose="020B0503020204020204" pitchFamily="34" charset="0"/>
              </a:rPr>
              <a:t> provides </a:t>
            </a:r>
            <a:r>
              <a:rPr lang="en-US" sz="2800" b="1" dirty="0">
                <a:solidFill>
                  <a:srgbClr val="00B050"/>
                </a:solidFill>
                <a:latin typeface="Calibri" panose="020F0502020204030204" pitchFamily="34" charset="0"/>
                <a:cs typeface="Calibri" panose="020F0502020204030204" pitchFamily="34" charset="0"/>
              </a:rPr>
              <a:t>726×</a:t>
            </a:r>
            <a:r>
              <a:rPr lang="en-US" sz="2800" b="1" dirty="0">
                <a:solidFill>
                  <a:srgbClr val="00B050"/>
                </a:solidFill>
                <a:latin typeface="Corbel" panose="020B0503020204020204" pitchFamily="34" charset="0"/>
              </a:rPr>
              <a:t> throughput improvement </a:t>
            </a:r>
            <a:r>
              <a:rPr lang="en-US" sz="2800" dirty="0">
                <a:solidFill>
                  <a:schemeClr val="tx1"/>
                </a:solidFill>
                <a:latin typeface="Corbel" panose="020B0503020204020204" pitchFamily="34" charset="0"/>
              </a:rPr>
              <a:t>over vg’s </a:t>
            </a: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execution,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reducing the power consumption by </a:t>
            </a:r>
            <a:r>
              <a:rPr lang="en-US" sz="2800" b="1" dirty="0">
                <a:solidFill>
                  <a:srgbClr val="00B050"/>
                </a:solidFill>
                <a:latin typeface="Calibri" panose="020F0502020204030204" pitchFamily="34" charset="0"/>
                <a:cs typeface="Calibri" panose="020F0502020204030204" pitchFamily="34" charset="0"/>
              </a:rPr>
              <a:t>4.9×</a:t>
            </a:r>
          </a:p>
        </p:txBody>
      </p:sp>
      <p:sp>
        <p:nvSpPr>
          <p:cNvPr id="10" name="Title 1">
            <a:extLst>
              <a:ext uri="{FF2B5EF4-FFF2-40B4-BE49-F238E27FC236}">
                <a16:creationId xmlns:a16="http://schemas.microsoft.com/office/drawing/2014/main" id="{9571ADAD-5C82-9047-94CA-09DFFE2CB48D}"/>
              </a:ext>
            </a:extLst>
          </p:cNvPr>
          <p:cNvSpPr>
            <a:spLocks noGrp="1"/>
          </p:cNvSpPr>
          <p:nvPr>
            <p:ph type="title"/>
          </p:nvPr>
        </p:nvSpPr>
        <p:spPr>
          <a:xfrm>
            <a:off x="366963" y="257434"/>
            <a:ext cx="8410073" cy="753467"/>
          </a:xfrm>
        </p:spPr>
        <p:txBody>
          <a:bodyPr>
            <a:noAutofit/>
          </a:bodyPr>
          <a:lstStyle/>
          <a:p>
            <a:r>
              <a:rPr lang="en-US" sz="3650" dirty="0"/>
              <a:t>Key Results – </a:t>
            </a:r>
            <a:r>
              <a:rPr lang="en-US" sz="3650" dirty="0" err="1"/>
              <a:t>SeGraM</a:t>
            </a:r>
            <a:r>
              <a:rPr lang="en-US" sz="3650" dirty="0"/>
              <a:t> with Short Reads (II)</a:t>
            </a:r>
          </a:p>
        </p:txBody>
      </p:sp>
      <p:pic>
        <p:nvPicPr>
          <p:cNvPr id="3" name="Picture 2">
            <a:extLst>
              <a:ext uri="{FF2B5EF4-FFF2-40B4-BE49-F238E27FC236}">
                <a16:creationId xmlns:a16="http://schemas.microsoft.com/office/drawing/2014/main" id="{F1AE4D56-A8B9-634C-8614-5432BE38127E}"/>
              </a:ext>
            </a:extLst>
          </p:cNvPr>
          <p:cNvPicPr>
            <a:picLocks noChangeAspect="1"/>
          </p:cNvPicPr>
          <p:nvPr/>
        </p:nvPicPr>
        <p:blipFill>
          <a:blip r:embed="rId3"/>
          <a:stretch>
            <a:fillRect/>
          </a:stretch>
        </p:blipFill>
        <p:spPr>
          <a:xfrm>
            <a:off x="297179" y="1088740"/>
            <a:ext cx="8549640" cy="3226407"/>
          </a:xfrm>
          <a:prstGeom prst="rect">
            <a:avLst/>
          </a:prstGeom>
        </p:spPr>
      </p:pic>
    </p:spTree>
    <p:extLst>
      <p:ext uri="{BB962C8B-B14F-4D97-AF65-F5344CB8AC3E}">
        <p14:creationId xmlns:p14="http://schemas.microsoft.com/office/powerpoint/2010/main" val="39237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85</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BitAlign provides </a:t>
            </a:r>
            <a:r>
              <a:rPr lang="en-US" sz="2800" b="1" dirty="0">
                <a:solidFill>
                  <a:srgbClr val="7030A0"/>
                </a:solidFill>
                <a:latin typeface="Calibri" panose="020F0502020204030204" pitchFamily="34" charset="0"/>
                <a:cs typeface="Calibri" panose="020F0502020204030204" pitchFamily="34" charset="0"/>
              </a:rPr>
              <a:t>41×-539×</a:t>
            </a:r>
            <a:r>
              <a:rPr lang="en-US" sz="2800" b="1" dirty="0">
                <a:solidFill>
                  <a:srgbClr val="7030A0"/>
                </a:solidFill>
                <a:latin typeface="Corbel" panose="020B0503020204020204" pitchFamily="34" charset="0"/>
              </a:rPr>
              <a:t> speedup </a:t>
            </a:r>
            <a:r>
              <a:rPr lang="en-US" sz="2800" dirty="0">
                <a:solidFill>
                  <a:schemeClr val="tx1"/>
                </a:solidFill>
                <a:latin typeface="Corbel" panose="020B0503020204020204" pitchFamily="34" charset="0"/>
              </a:rPr>
              <a:t>over</a:t>
            </a:r>
            <a:r>
              <a:rPr lang="en-US" sz="2800" b="1" dirty="0">
                <a:solidFill>
                  <a:srgbClr val="7030A0"/>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the 48-thread AVX512-supported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execution of PaSGAL</a:t>
            </a:r>
            <a:endParaRPr lang="en-US" sz="2800" dirty="0">
              <a:solidFill>
                <a:schemeClr val="tx1"/>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3700" dirty="0"/>
              <a:t>Key Results – BitAlign (Graph Alignment)</a:t>
            </a:r>
          </a:p>
        </p:txBody>
      </p:sp>
      <p:pic>
        <p:nvPicPr>
          <p:cNvPr id="3" name="Picture 2">
            <a:extLst>
              <a:ext uri="{FF2B5EF4-FFF2-40B4-BE49-F238E27FC236}">
                <a16:creationId xmlns:a16="http://schemas.microsoft.com/office/drawing/2014/main" id="{DAA069C1-9B1A-9949-B7D7-1C4515759E7A}"/>
              </a:ext>
            </a:extLst>
          </p:cNvPr>
          <p:cNvPicPr>
            <a:picLocks noChangeAspect="1"/>
          </p:cNvPicPr>
          <p:nvPr/>
        </p:nvPicPr>
        <p:blipFill>
          <a:blip r:embed="rId3"/>
          <a:stretch>
            <a:fillRect/>
          </a:stretch>
        </p:blipFill>
        <p:spPr>
          <a:xfrm>
            <a:off x="631371" y="1106722"/>
            <a:ext cx="7881255" cy="3190443"/>
          </a:xfrm>
          <a:prstGeom prst="rect">
            <a:avLst/>
          </a:prstGeom>
        </p:spPr>
      </p:pic>
    </p:spTree>
    <p:extLst>
      <p:ext uri="{BB962C8B-B14F-4D97-AF65-F5344CB8AC3E}">
        <p14:creationId xmlns:p14="http://schemas.microsoft.com/office/powerpoint/2010/main" val="60479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86</a:t>
            </a:fld>
            <a:endParaRPr lang="en-US" dirty="0"/>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3700" dirty="0"/>
              <a:t>Key Results – BitAlign (Linear Alignment)</a:t>
            </a:r>
          </a:p>
        </p:txBody>
      </p:sp>
      <p:sp>
        <p:nvSpPr>
          <p:cNvPr id="2" name="Rectangle 1">
            <a:extLst>
              <a:ext uri="{FF2B5EF4-FFF2-40B4-BE49-F238E27FC236}">
                <a16:creationId xmlns:a16="http://schemas.microsoft.com/office/drawing/2014/main" id="{2324CF78-6305-6C4E-A7D8-2AB75CC6E033}"/>
              </a:ext>
            </a:extLst>
          </p:cNvPr>
          <p:cNvSpPr/>
          <p:nvPr/>
        </p:nvSpPr>
        <p:spPr>
          <a:xfrm>
            <a:off x="366963" y="1118476"/>
            <a:ext cx="8410073" cy="5197705"/>
          </a:xfrm>
          <a:prstGeom prst="rect">
            <a:avLst/>
          </a:prstGeom>
        </p:spPr>
        <p:txBody>
          <a:bodyPr wrap="square">
            <a:spAutoFit/>
          </a:bodyPr>
          <a:lstStyle/>
          <a:p>
            <a:pPr marL="357188" indent="-357188">
              <a:lnSpc>
                <a:spcPct val="120000"/>
              </a:lnSpc>
              <a:buClr>
                <a:srgbClr val="0070C0"/>
              </a:buClr>
              <a:buFont typeface="Wingdings" pitchFamily="2" charset="2"/>
              <a:buChar char="q"/>
            </a:pPr>
            <a:r>
              <a:rPr lang="en-US" sz="2300" dirty="0">
                <a:latin typeface="Corbel" panose="020B0503020204020204" pitchFamily="34" charset="0"/>
              </a:rPr>
              <a:t>BitAlign can be used for both sequence-to-sequence alignment and sequence-to-graph alignment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The cost of more functionality: </a:t>
            </a:r>
            <a:r>
              <a:rPr lang="en-US" sz="2300" dirty="0">
                <a:solidFill>
                  <a:srgbClr val="C00000"/>
                </a:solidFill>
                <a:latin typeface="Corbel" panose="020B0503020204020204" pitchFamily="34" charset="0"/>
              </a:rPr>
              <a:t>Extra hop queue registers </a:t>
            </a:r>
            <a:r>
              <a:rPr lang="en-US" sz="2300" dirty="0">
                <a:latin typeface="Corbel" panose="020B0503020204020204" pitchFamily="34" charset="0"/>
              </a:rPr>
              <a:t>in BitAlign</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However, </a:t>
            </a:r>
            <a:r>
              <a:rPr lang="en-US" sz="2300" dirty="0">
                <a:solidFill>
                  <a:srgbClr val="00B050"/>
                </a:solidFill>
                <a:latin typeface="Corbel" panose="020B0503020204020204" pitchFamily="34" charset="0"/>
              </a:rPr>
              <a:t>we do </a:t>
            </a:r>
            <a:r>
              <a:rPr lang="en-US" sz="2300" i="1" dirty="0">
                <a:solidFill>
                  <a:srgbClr val="00B050"/>
                </a:solidFill>
                <a:latin typeface="Corbel" panose="020B0503020204020204" pitchFamily="34" charset="0"/>
              </a:rPr>
              <a:t>not </a:t>
            </a:r>
            <a:r>
              <a:rPr lang="en-US" sz="2300" dirty="0">
                <a:solidFill>
                  <a:srgbClr val="00B050"/>
                </a:solidFill>
                <a:latin typeface="Corbel" panose="020B0503020204020204" pitchFamily="34" charset="0"/>
              </a:rPr>
              <a:t>sacrifice any performance </a:t>
            </a:r>
          </a:p>
          <a:p>
            <a:pPr marL="357188" indent="-357188">
              <a:lnSpc>
                <a:spcPct val="120000"/>
              </a:lnSpc>
              <a:spcBef>
                <a:spcPts val="1800"/>
              </a:spcBef>
              <a:buClr>
                <a:srgbClr val="0070C0"/>
              </a:buClr>
              <a:buFont typeface="Wingdings" pitchFamily="2" charset="2"/>
              <a:buChar char="q"/>
            </a:pPr>
            <a:r>
              <a:rPr lang="en-US" sz="2300" b="1" dirty="0">
                <a:latin typeface="Corbel" panose="020B0503020204020204" pitchFamily="34" charset="0"/>
              </a:rPr>
              <a:t>For long reads (over GACT of Darwin and GenASM):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4.8× and 1.2× throughput improvement,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1.9× and 5.2× higher power consumption, and </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1.4× and 2.3× higher area overhead</a:t>
            </a:r>
          </a:p>
          <a:p>
            <a:pPr marL="357188" indent="-357188">
              <a:lnSpc>
                <a:spcPct val="120000"/>
              </a:lnSpc>
              <a:spcBef>
                <a:spcPts val="1800"/>
              </a:spcBef>
              <a:buClr>
                <a:srgbClr val="0070C0"/>
              </a:buClr>
              <a:buFont typeface="Wingdings" pitchFamily="2" charset="2"/>
              <a:buChar char="q"/>
            </a:pPr>
            <a:r>
              <a:rPr lang="en-US" sz="2300" b="1" dirty="0">
                <a:latin typeface="Corbel" panose="020B0503020204020204" pitchFamily="34" charset="0"/>
              </a:rPr>
              <a:t>For short reads (over </a:t>
            </a:r>
            <a:r>
              <a:rPr lang="en-US" sz="2300" b="1" dirty="0" err="1">
                <a:latin typeface="Corbel" panose="020B0503020204020204" pitchFamily="34" charset="0"/>
              </a:rPr>
              <a:t>SillaX</a:t>
            </a:r>
            <a:r>
              <a:rPr lang="en-US" sz="2300" b="1" dirty="0">
                <a:latin typeface="Corbel" panose="020B0503020204020204" pitchFamily="34" charset="0"/>
              </a:rPr>
              <a:t> of </a:t>
            </a:r>
            <a:r>
              <a:rPr lang="en-US" sz="2300" b="1" dirty="0" err="1">
                <a:latin typeface="Corbel" panose="020B0503020204020204" pitchFamily="34" charset="0"/>
              </a:rPr>
              <a:t>GenAx</a:t>
            </a:r>
            <a:r>
              <a:rPr lang="en-US" sz="2300" b="1" dirty="0">
                <a:latin typeface="Corbel" panose="020B0503020204020204" pitchFamily="34" charset="0"/>
              </a:rPr>
              <a:t> and GenASM):</a:t>
            </a:r>
          </a:p>
          <a:p>
            <a:pPr marL="714375" lvl="1" indent="-268288">
              <a:lnSpc>
                <a:spcPct val="120000"/>
              </a:lnSpc>
              <a:buClr>
                <a:srgbClr val="0070C0"/>
              </a:buClr>
              <a:buFont typeface="Courier New" panose="02070309020205020404" pitchFamily="49" charset="0"/>
              <a:buChar char="o"/>
            </a:pPr>
            <a:r>
              <a:rPr lang="en-US" sz="2300" dirty="0">
                <a:latin typeface="Corbel" panose="020B0503020204020204" pitchFamily="34" charset="0"/>
              </a:rPr>
              <a:t>2.4× and 1.3× throughput improvement</a:t>
            </a:r>
          </a:p>
        </p:txBody>
      </p:sp>
    </p:spTree>
    <p:extLst>
      <p:ext uri="{BB962C8B-B14F-4D97-AF65-F5344CB8AC3E}">
        <p14:creationId xmlns:p14="http://schemas.microsoft.com/office/powerpoint/2010/main" val="42715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a:t>
            </a:r>
            <a:r>
              <a:rPr lang="en-US" dirty="0" err="1"/>
              <a:t>SeGraM</a:t>
            </a:r>
            <a:endParaRPr lang="en-US" dirty="0"/>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marL="179387" indent="0">
              <a:lnSpc>
                <a:spcPct val="110000"/>
              </a:lnSpc>
              <a:spcBef>
                <a:spcPts val="0"/>
              </a:spcBef>
              <a:spcAft>
                <a:spcPts val="0"/>
              </a:spcAft>
              <a:buNone/>
            </a:pPr>
            <a:r>
              <a:rPr lang="en-US" sz="2070" b="1" dirty="0">
                <a:solidFill>
                  <a:srgbClr val="C00000"/>
                </a:solidFill>
              </a:rPr>
              <a:t>Problem: </a:t>
            </a:r>
          </a:p>
          <a:p>
            <a:pPr lvl="1" indent="-215900">
              <a:lnSpc>
                <a:spcPct val="110000"/>
              </a:lnSpc>
              <a:spcBef>
                <a:spcPts val="0"/>
              </a:spcBef>
              <a:spcAft>
                <a:spcPts val="0"/>
              </a:spcAft>
              <a:buClr>
                <a:srgbClr val="C00000"/>
              </a:buClr>
            </a:pPr>
            <a:r>
              <a:rPr lang="en-US" sz="2070" dirty="0">
                <a:solidFill>
                  <a:schemeClr val="tx1"/>
                </a:solidFill>
              </a:rPr>
              <a:t>Traditional read mapping causes reference bias</a:t>
            </a:r>
          </a:p>
          <a:p>
            <a:pPr lvl="1" indent="-215900">
              <a:lnSpc>
                <a:spcPct val="110000"/>
              </a:lnSpc>
              <a:spcBef>
                <a:spcPts val="0"/>
              </a:spcBef>
              <a:spcAft>
                <a:spcPts val="0"/>
              </a:spcAft>
              <a:buClr>
                <a:srgbClr val="C00000"/>
              </a:buClr>
            </a:pPr>
            <a:r>
              <a:rPr lang="en-US" sz="2070" dirty="0">
                <a:solidFill>
                  <a:schemeClr val="tx1"/>
                </a:solidFill>
              </a:rPr>
              <a:t>Aligning sequences to graphs is a newer field and only a few software tools exist for graph-based GSA</a:t>
            </a:r>
          </a:p>
          <a:p>
            <a:pPr lvl="1" indent="-215900">
              <a:lnSpc>
                <a:spcPct val="110000"/>
              </a:lnSpc>
              <a:spcBef>
                <a:spcPts val="0"/>
              </a:spcBef>
              <a:spcAft>
                <a:spcPts val="0"/>
              </a:spcAft>
              <a:buClr>
                <a:srgbClr val="C00000"/>
              </a:buClr>
            </a:pPr>
            <a:r>
              <a:rPr lang="en-US" sz="2070" dirty="0">
                <a:solidFill>
                  <a:schemeClr val="tx1"/>
                </a:solidFill>
              </a:rPr>
              <a:t>Graph-based analysis exacerbates mapping’s bottlenecks </a:t>
            </a:r>
          </a:p>
          <a:p>
            <a:pPr lvl="1" indent="-215900">
              <a:lnSpc>
                <a:spcPct val="110000"/>
              </a:lnSpc>
              <a:spcBef>
                <a:spcPts val="0"/>
              </a:spcBef>
              <a:spcAft>
                <a:spcPts val="0"/>
              </a:spcAft>
              <a:buClr>
                <a:srgbClr val="C00000"/>
              </a:buClr>
            </a:pPr>
            <a:r>
              <a:rPr lang="en-US" sz="2070" dirty="0">
                <a:solidFill>
                  <a:schemeClr val="tx1"/>
                </a:solidFill>
              </a:rPr>
              <a:t>Hardware acceleration of sequence-to-graph mapping: important but unexplored research problem</a:t>
            </a:r>
          </a:p>
          <a:p>
            <a:pPr marL="179387" indent="0">
              <a:lnSpc>
                <a:spcPct val="110000"/>
              </a:lnSpc>
              <a:spcAft>
                <a:spcPts val="0"/>
              </a:spcAft>
              <a:buNone/>
            </a:pPr>
            <a:r>
              <a:rPr lang="en-US" sz="2070" b="1" dirty="0">
                <a:solidFill>
                  <a:srgbClr val="0070C0"/>
                </a:solidFill>
              </a:rPr>
              <a:t>Key Contributions: </a:t>
            </a:r>
          </a:p>
          <a:p>
            <a:pPr lvl="1" indent="-215900">
              <a:lnSpc>
                <a:spcPct val="110000"/>
              </a:lnSpc>
              <a:spcBef>
                <a:spcPts val="0"/>
              </a:spcBef>
              <a:spcAft>
                <a:spcPts val="0"/>
              </a:spcAft>
              <a:buClr>
                <a:srgbClr val="0070C0"/>
              </a:buClr>
            </a:pPr>
            <a:r>
              <a:rPr lang="en-US" sz="2070" dirty="0" err="1">
                <a:solidFill>
                  <a:srgbClr val="0070C0"/>
                </a:solidFill>
              </a:rPr>
              <a:t>SeGraM</a:t>
            </a:r>
            <a:r>
              <a:rPr lang="en-US" sz="2070" dirty="0">
                <a:solidFill>
                  <a:srgbClr val="0070C0"/>
                </a:solidFill>
              </a:rPr>
              <a:t>: </a:t>
            </a:r>
            <a:r>
              <a:rPr lang="en-US" sz="2070" i="1" dirty="0">
                <a:solidFill>
                  <a:schemeClr val="tx1"/>
                </a:solidFill>
              </a:rPr>
              <a:t>First</a:t>
            </a:r>
            <a:r>
              <a:rPr lang="en-US" sz="2070" dirty="0">
                <a:solidFill>
                  <a:schemeClr val="tx1"/>
                </a:solidFill>
              </a:rPr>
              <a:t> acceleration framework for sequence-to-graph mapping</a:t>
            </a:r>
            <a:endParaRPr lang="en-US" sz="2070" dirty="0">
              <a:solidFill>
                <a:srgbClr val="0070C0"/>
              </a:solidFill>
            </a:endParaRPr>
          </a:p>
          <a:p>
            <a:pPr marL="935038" lvl="2" indent="-217488">
              <a:lnSpc>
                <a:spcPct val="110000"/>
              </a:lnSpc>
              <a:spcBef>
                <a:spcPts val="0"/>
              </a:spcBef>
              <a:spcAft>
                <a:spcPts val="0"/>
              </a:spcAft>
            </a:pPr>
            <a:r>
              <a:rPr lang="en-US" sz="2070" dirty="0" err="1">
                <a:solidFill>
                  <a:srgbClr val="7030A0"/>
                </a:solidFill>
              </a:rPr>
              <a:t>MinSeed</a:t>
            </a:r>
            <a:r>
              <a:rPr lang="en-US" sz="2070" dirty="0">
                <a:solidFill>
                  <a:srgbClr val="0070C0"/>
                </a:solidFill>
              </a:rPr>
              <a:t>:</a:t>
            </a:r>
            <a:r>
              <a:rPr lang="en-US" sz="2070" i="1" dirty="0">
                <a:solidFill>
                  <a:srgbClr val="0070C0"/>
                </a:solidFill>
              </a:rPr>
              <a:t> </a:t>
            </a:r>
            <a:r>
              <a:rPr lang="en-US" sz="2070" i="1" dirty="0">
                <a:solidFill>
                  <a:schemeClr val="tx1"/>
                </a:solidFill>
              </a:rPr>
              <a:t>First</a:t>
            </a:r>
            <a:r>
              <a:rPr lang="en-US" sz="2070" dirty="0"/>
              <a:t> </a:t>
            </a:r>
            <a:r>
              <a:rPr lang="en-US" sz="2070" dirty="0">
                <a:solidFill>
                  <a:schemeClr val="tx1"/>
                </a:solidFill>
              </a:rPr>
              <a:t>minimizer-based seeding accelerator</a:t>
            </a:r>
          </a:p>
          <a:p>
            <a:pPr marL="935038" lvl="2" indent="-217488">
              <a:lnSpc>
                <a:spcPct val="110000"/>
              </a:lnSpc>
              <a:spcBef>
                <a:spcPts val="0"/>
              </a:spcBef>
              <a:spcAft>
                <a:spcPts val="0"/>
              </a:spcAft>
            </a:pPr>
            <a:r>
              <a:rPr lang="en-US" sz="2070" dirty="0" err="1">
                <a:solidFill>
                  <a:srgbClr val="00B050"/>
                </a:solidFill>
              </a:rPr>
              <a:t>BitAlign</a:t>
            </a:r>
            <a:r>
              <a:rPr lang="en-US" sz="2070" dirty="0">
                <a:solidFill>
                  <a:srgbClr val="0070C0"/>
                </a:solidFill>
              </a:rPr>
              <a:t>: </a:t>
            </a:r>
            <a:r>
              <a:rPr lang="en-US" sz="2070" i="1" dirty="0">
                <a:solidFill>
                  <a:schemeClr val="tx1"/>
                </a:solidFill>
              </a:rPr>
              <a:t>First</a:t>
            </a:r>
            <a:r>
              <a:rPr lang="en-US" sz="2070" dirty="0"/>
              <a:t> </a:t>
            </a:r>
            <a:r>
              <a:rPr lang="en-US" sz="2070" dirty="0">
                <a:solidFill>
                  <a:schemeClr val="tx1"/>
                </a:solidFill>
              </a:rPr>
              <a:t>sequence-to-graph alignment accelerator based upon our </a:t>
            </a:r>
            <a:r>
              <a:rPr lang="en-US" sz="2070" dirty="0">
                <a:solidFill>
                  <a:srgbClr val="0070C0"/>
                </a:solidFill>
              </a:rPr>
              <a:t>new</a:t>
            </a:r>
            <a:r>
              <a:rPr lang="en-US" sz="2070" dirty="0">
                <a:solidFill>
                  <a:schemeClr val="tx1"/>
                </a:solidFill>
              </a:rPr>
              <a:t> bitvector-based, highly-parallel algorithm</a:t>
            </a:r>
          </a:p>
          <a:p>
            <a:pPr marL="179387" indent="0">
              <a:lnSpc>
                <a:spcPct val="110000"/>
              </a:lnSpc>
              <a:spcAft>
                <a:spcPts val="0"/>
              </a:spcAft>
              <a:buNone/>
            </a:pPr>
            <a:r>
              <a:rPr lang="en-US" sz="2070" b="1" dirty="0">
                <a:solidFill>
                  <a:srgbClr val="FE6200"/>
                </a:solidFill>
              </a:rPr>
              <a:t>Key Results: </a:t>
            </a:r>
            <a:r>
              <a:rPr lang="en-US" sz="2070" dirty="0" err="1">
                <a:solidFill>
                  <a:schemeClr val="tx1"/>
                </a:solidFill>
              </a:rPr>
              <a:t>SeGraM</a:t>
            </a:r>
            <a:r>
              <a:rPr lang="en-US" sz="2070" dirty="0">
                <a:solidFill>
                  <a:schemeClr val="tx1"/>
                </a:solidFill>
              </a:rPr>
              <a:t> and BitAlign provide </a:t>
            </a:r>
            <a:r>
              <a:rPr lang="en-US" sz="2070" dirty="0">
                <a:solidFill>
                  <a:srgbClr val="FE6200"/>
                </a:solidFill>
              </a:rPr>
              <a:t>significant speedups </a:t>
            </a:r>
            <a:r>
              <a:rPr lang="en-US" sz="2070" dirty="0">
                <a:solidFill>
                  <a:schemeClr val="tx1"/>
                </a:solidFill>
              </a:rPr>
              <a:t>compared to the software baselines, while </a:t>
            </a:r>
            <a:r>
              <a:rPr lang="en-US" sz="2070" dirty="0">
                <a:solidFill>
                  <a:srgbClr val="FE6200"/>
                </a:solidFill>
              </a:rPr>
              <a:t>reducing the power consumption</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87</a:t>
            </a:fld>
            <a:endParaRPr lang="en-US" dirty="0"/>
          </a:p>
        </p:txBody>
      </p:sp>
    </p:spTree>
    <p:custDataLst>
      <p:tags r:id="rId1"/>
    </p:custDataLst>
    <p:extLst>
      <p:ext uri="{BB962C8B-B14F-4D97-AF65-F5344CB8AC3E}">
        <p14:creationId xmlns:p14="http://schemas.microsoft.com/office/powerpoint/2010/main" val="4166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Research Contributions</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88</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genome assembly pipeline for long reads</a:t>
            </a:r>
          </a:p>
          <a:p>
            <a:pPr>
              <a:spcBef>
                <a:spcPts val="600"/>
              </a:spcBef>
            </a:pPr>
            <a:r>
              <a:rPr lang="en-US" sz="1800" b="1" i="1" dirty="0"/>
              <a:t>[Briefings in Bioinformatics, </a:t>
            </a:r>
            <a:r>
              <a:rPr lang="en-US" sz="1800" b="1" i="1" dirty="0">
                <a:latin typeface="Calibri" panose="020F0502020204030204" pitchFamily="34" charset="0"/>
              </a:rPr>
              <a:t>2018</a:t>
            </a:r>
            <a:r>
              <a:rPr lang="en-US" sz="1800" b="1" i="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for </a:t>
            </a:r>
          </a:p>
          <a:p>
            <a:r>
              <a:rPr lang="en-US" dirty="0"/>
              <a:t>genome sequence analysis</a:t>
            </a:r>
          </a:p>
          <a:p>
            <a:pPr>
              <a:spcBef>
                <a:spcPts val="600"/>
              </a:spcBef>
            </a:pPr>
            <a:r>
              <a:rPr lang="en-US" sz="1800" b="1" i="1" dirty="0"/>
              <a:t>[MICRO </a:t>
            </a:r>
            <a:r>
              <a:rPr lang="en-US" sz="1800" b="1" i="1" dirty="0">
                <a:latin typeface="Calibri" panose="020F0502020204030204" pitchFamily="34" charset="0"/>
              </a:rPr>
              <a:t>2020</a:t>
            </a:r>
            <a:r>
              <a:rPr lang="en-US" sz="1800" b="1" i="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a:t>
            </a:r>
          </a:p>
          <a:p>
            <a:r>
              <a:rPr lang="en-US" dirty="0"/>
              <a:t>bitvector-based sequence alignment</a:t>
            </a:r>
          </a:p>
          <a:p>
            <a:pPr>
              <a:spcBef>
                <a:spcPts val="600"/>
              </a:spcBef>
            </a:pPr>
            <a:r>
              <a:rPr lang="en-US" sz="1800" b="1" i="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SeGraM</a:t>
            </a:r>
            <a:r>
              <a:rPr lang="en-US" dirty="0"/>
              <a:t>: Hardware acceleration framework for </a:t>
            </a:r>
          </a:p>
          <a:p>
            <a:r>
              <a:rPr lang="en-US" dirty="0"/>
              <a:t>sequence-to-graph mapping </a:t>
            </a:r>
          </a:p>
          <a:p>
            <a:pPr>
              <a:spcBef>
                <a:spcPts val="600"/>
              </a:spcBef>
            </a:pPr>
            <a:r>
              <a:rPr lang="en-US" sz="1800" b="1" i="1" dirty="0"/>
              <a:t>[Ongoing] </a:t>
            </a:r>
          </a:p>
        </p:txBody>
      </p:sp>
    </p:spTree>
    <p:extLst>
      <p:ext uri="{BB962C8B-B14F-4D97-AF65-F5344CB8AC3E}">
        <p14:creationId xmlns:p14="http://schemas.microsoft.com/office/powerpoint/2010/main" val="3362153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E6B9-4A3A-624D-AB69-7FEA6F607B43}"/>
              </a:ext>
            </a:extLst>
          </p:cNvPr>
          <p:cNvSpPr>
            <a:spLocks noGrp="1"/>
          </p:cNvSpPr>
          <p:nvPr>
            <p:ph type="title"/>
          </p:nvPr>
        </p:nvSpPr>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3EB99EC8-4957-7E46-A9F2-9AC68CE5F430}"/>
              </a:ext>
            </a:extLst>
          </p:cNvPr>
          <p:cNvSpPr>
            <a:spLocks noGrp="1"/>
          </p:cNvSpPr>
          <p:nvPr>
            <p:ph idx="1"/>
          </p:nvPr>
        </p:nvSpPr>
        <p:spPr>
          <a:xfrm>
            <a:off x="366962" y="1929691"/>
            <a:ext cx="8410073" cy="3723057"/>
          </a:xfrm>
        </p:spPr>
        <p:txBody>
          <a:bodyPr anchor="ctr" anchorCtr="0">
            <a:noAutofit/>
          </a:bodyPr>
          <a:lstStyle/>
          <a:p>
            <a:pPr marL="185737" indent="0" algn="ctr">
              <a:lnSpc>
                <a:spcPct val="120000"/>
              </a:lnSpc>
              <a:spcBef>
                <a:spcPts val="0"/>
              </a:spcBef>
              <a:spcAft>
                <a:spcPts val="0"/>
              </a:spcAft>
              <a:buSzPct val="80000"/>
              <a:buNone/>
            </a:pPr>
            <a:r>
              <a:rPr lang="en-US" sz="3200" dirty="0">
                <a:solidFill>
                  <a:schemeClr val="tx1"/>
                </a:solidFill>
              </a:rPr>
              <a:t>Rapid genome sequence analysis is bottlenecked</a:t>
            </a:r>
          </a:p>
          <a:p>
            <a:pPr marL="185737" indent="0" algn="ctr">
              <a:lnSpc>
                <a:spcPct val="120000"/>
              </a:lnSpc>
              <a:spcBef>
                <a:spcPts val="0"/>
              </a:spcBef>
              <a:spcAft>
                <a:spcPts val="0"/>
              </a:spcAft>
              <a:buSzPct val="80000"/>
              <a:buNone/>
            </a:pPr>
            <a:r>
              <a:rPr lang="en-US" sz="3200" dirty="0">
                <a:solidFill>
                  <a:schemeClr val="tx1"/>
                </a:solidFill>
              </a:rPr>
              <a:t>by </a:t>
            </a:r>
            <a:r>
              <a:rPr lang="en-US" sz="3200" b="1" dirty="0">
                <a:solidFill>
                  <a:srgbClr val="C00000"/>
                </a:solidFill>
              </a:rPr>
              <a:t>the computational power and memory bandwidth limitations of existing systems</a:t>
            </a:r>
            <a:r>
              <a:rPr lang="en-US" sz="3200" dirty="0">
                <a:solidFill>
                  <a:schemeClr val="tx1"/>
                </a:solidFill>
              </a:rPr>
              <a:t>,      </a:t>
            </a:r>
          </a:p>
          <a:p>
            <a:pPr marL="185737" indent="0" algn="ctr">
              <a:lnSpc>
                <a:spcPct val="120000"/>
              </a:lnSpc>
              <a:spcBef>
                <a:spcPts val="0"/>
              </a:spcBef>
              <a:spcAft>
                <a:spcPts val="0"/>
              </a:spcAft>
              <a:buSzPct val="80000"/>
              <a:buNone/>
            </a:pPr>
            <a:r>
              <a:rPr lang="en-US" sz="3200" dirty="0">
                <a:solidFill>
                  <a:schemeClr val="tx1"/>
                </a:solidFill>
              </a:rPr>
              <a:t>as many of the steps in genome sequence analysis must process </a:t>
            </a:r>
            <a:r>
              <a:rPr lang="en-US" sz="3200" b="1" dirty="0">
                <a:solidFill>
                  <a:srgbClr val="C00000"/>
                </a:solidFill>
              </a:rPr>
              <a:t>a large amount of data</a:t>
            </a:r>
          </a:p>
        </p:txBody>
      </p:sp>
      <p:sp>
        <p:nvSpPr>
          <p:cNvPr id="4" name="Slide Number Placeholder 3">
            <a:extLst>
              <a:ext uri="{FF2B5EF4-FFF2-40B4-BE49-F238E27FC236}">
                <a16:creationId xmlns:a16="http://schemas.microsoft.com/office/drawing/2014/main" id="{729942DE-74DD-EC46-8CA4-33833699DEFD}"/>
              </a:ext>
            </a:extLst>
          </p:cNvPr>
          <p:cNvSpPr>
            <a:spLocks noGrp="1"/>
          </p:cNvSpPr>
          <p:nvPr>
            <p:ph type="sldNum" sz="quarter" idx="10"/>
          </p:nvPr>
        </p:nvSpPr>
        <p:spPr/>
        <p:txBody>
          <a:bodyPr/>
          <a:lstStyle/>
          <a:p>
            <a:fld id="{BE67019E-6B59-9444-A8F8-0CFAB6B6981D}" type="slidenum">
              <a:rPr lang="en-US" smtClean="0"/>
              <a:pPr/>
              <a:t>89</a:t>
            </a:fld>
            <a:endParaRPr lang="en-US" dirty="0"/>
          </a:p>
        </p:txBody>
      </p:sp>
    </p:spTree>
    <p:extLst>
      <p:ext uri="{BB962C8B-B14F-4D97-AF65-F5344CB8AC3E}">
        <p14:creationId xmlns:p14="http://schemas.microsoft.com/office/powerpoint/2010/main" val="21571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C64C-BE82-B04D-9280-363D6D04897D}"/>
              </a:ext>
            </a:extLst>
          </p:cNvPr>
          <p:cNvSpPr>
            <a:spLocks noGrp="1"/>
          </p:cNvSpPr>
          <p:nvPr>
            <p:ph type="title"/>
          </p:nvPr>
        </p:nvSpPr>
        <p:spPr/>
        <p:txBody>
          <a:bodyPr>
            <a:normAutofit fontScale="90000"/>
          </a:bodyPr>
          <a:lstStyle/>
          <a:p>
            <a:r>
              <a:rPr lang="en-US" dirty="0"/>
              <a:t>Our Goal &amp; Approach</a:t>
            </a:r>
          </a:p>
        </p:txBody>
      </p:sp>
      <p:sp>
        <p:nvSpPr>
          <p:cNvPr id="3" name="Content Placeholder 2">
            <a:extLst>
              <a:ext uri="{FF2B5EF4-FFF2-40B4-BE49-F238E27FC236}">
                <a16:creationId xmlns:a16="http://schemas.microsoft.com/office/drawing/2014/main" id="{87BCF8FF-2511-234A-BEF9-CECFC8166337}"/>
              </a:ext>
            </a:extLst>
          </p:cNvPr>
          <p:cNvSpPr>
            <a:spLocks noGrp="1"/>
          </p:cNvSpPr>
          <p:nvPr>
            <p:ph idx="1"/>
          </p:nvPr>
        </p:nvSpPr>
        <p:spPr/>
        <p:txBody>
          <a:bodyPr>
            <a:normAutofit/>
          </a:bodyPr>
          <a:lstStyle/>
          <a:p>
            <a:pPr marL="587375" indent="-401638">
              <a:lnSpc>
                <a:spcPct val="110000"/>
              </a:lnSpc>
              <a:spcBef>
                <a:spcPts val="0"/>
              </a:spcBef>
              <a:spcAft>
                <a:spcPts val="0"/>
              </a:spcAft>
              <a:buSzPct val="80000"/>
            </a:pPr>
            <a:r>
              <a:rPr lang="en-US" sz="2500" b="1" dirty="0">
                <a:solidFill>
                  <a:schemeClr val="tx1"/>
                </a:solidFill>
              </a:rPr>
              <a:t>Our Goal: </a:t>
            </a:r>
          </a:p>
          <a:p>
            <a:pPr marL="635000" indent="0">
              <a:lnSpc>
                <a:spcPct val="110000"/>
              </a:lnSpc>
              <a:spcBef>
                <a:spcPts val="0"/>
              </a:spcBef>
              <a:spcAft>
                <a:spcPts val="0"/>
              </a:spcAft>
              <a:buNone/>
            </a:pPr>
            <a:r>
              <a:rPr lang="en-US" sz="2500" dirty="0">
                <a:solidFill>
                  <a:schemeClr val="tx1"/>
                </a:solidFill>
              </a:rPr>
              <a:t>Accelerating genome sequence analysis by </a:t>
            </a:r>
            <a:r>
              <a:rPr lang="en-US" sz="2500" b="1" dirty="0">
                <a:solidFill>
                  <a:schemeClr val="tx1"/>
                </a:solidFill>
              </a:rPr>
              <a:t>efficient hardware/algorithm co-design</a:t>
            </a:r>
          </a:p>
          <a:p>
            <a:pPr marL="635000" indent="0">
              <a:lnSpc>
                <a:spcPct val="110000"/>
              </a:lnSpc>
              <a:spcBef>
                <a:spcPts val="0"/>
              </a:spcBef>
              <a:spcAft>
                <a:spcPts val="0"/>
              </a:spcAft>
              <a:buNone/>
            </a:pPr>
            <a:endParaRPr lang="en-US" sz="2500" dirty="0"/>
          </a:p>
          <a:p>
            <a:pPr marL="587375" indent="-401638">
              <a:lnSpc>
                <a:spcPct val="110000"/>
              </a:lnSpc>
              <a:spcBef>
                <a:spcPts val="0"/>
              </a:spcBef>
              <a:spcAft>
                <a:spcPts val="0"/>
              </a:spcAft>
              <a:buSzPct val="80000"/>
            </a:pPr>
            <a:r>
              <a:rPr lang="en-US" sz="2500" b="1" dirty="0">
                <a:solidFill>
                  <a:schemeClr val="tx1"/>
                </a:solidFill>
              </a:rPr>
              <a:t>Our Approach:</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Analyze the </a:t>
            </a:r>
            <a:r>
              <a:rPr lang="en-US" sz="2500" dirty="0">
                <a:solidFill>
                  <a:srgbClr val="FE6200"/>
                </a:solidFill>
              </a:rPr>
              <a:t>multiple steps </a:t>
            </a:r>
            <a:r>
              <a:rPr lang="en-US" sz="2500" dirty="0">
                <a:solidFill>
                  <a:schemeClr val="tx1"/>
                </a:solidFill>
              </a:rPr>
              <a:t>and the </a:t>
            </a:r>
            <a:r>
              <a:rPr lang="en-US" sz="2500" dirty="0">
                <a:solidFill>
                  <a:srgbClr val="FE6200"/>
                </a:solidFill>
              </a:rPr>
              <a:t>associated tools </a:t>
            </a:r>
            <a:r>
              <a:rPr lang="en-US" sz="2500" dirty="0">
                <a:solidFill>
                  <a:schemeClr val="tx1"/>
                </a:solidFill>
              </a:rPr>
              <a:t>in the genome sequence analysis pipeline,</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Expose the </a:t>
            </a:r>
            <a:r>
              <a:rPr lang="en-US" sz="2500" dirty="0">
                <a:solidFill>
                  <a:srgbClr val="C00000"/>
                </a:solidFill>
              </a:rPr>
              <a:t>tradeoffs</a:t>
            </a:r>
            <a:r>
              <a:rPr lang="en-US" sz="2500" dirty="0">
                <a:solidFill>
                  <a:schemeClr val="tx1"/>
                </a:solidFill>
              </a:rPr>
              <a:t> between accuracy, performance, memory usage and scalability, and </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Co-design </a:t>
            </a:r>
            <a:r>
              <a:rPr lang="en-US" sz="2500" dirty="0">
                <a:solidFill>
                  <a:srgbClr val="00B050"/>
                </a:solidFill>
              </a:rPr>
              <a:t>fast and efficient algorithms </a:t>
            </a:r>
            <a:r>
              <a:rPr lang="en-US" sz="2500" dirty="0">
                <a:solidFill>
                  <a:schemeClr val="tx1"/>
                </a:solidFill>
              </a:rPr>
              <a:t>along with </a:t>
            </a:r>
            <a:r>
              <a:rPr lang="en-US" sz="2500" dirty="0">
                <a:solidFill>
                  <a:srgbClr val="00B050"/>
                </a:solidFill>
              </a:rPr>
              <a:t>scalable and energy-efficient customized hardware accelerators </a:t>
            </a:r>
            <a:r>
              <a:rPr lang="en-US" sz="2500" dirty="0">
                <a:solidFill>
                  <a:schemeClr val="tx1"/>
                </a:solidFill>
              </a:rPr>
              <a:t>for the key bottleneck steps of the pipeline</a:t>
            </a:r>
          </a:p>
        </p:txBody>
      </p:sp>
      <p:sp>
        <p:nvSpPr>
          <p:cNvPr id="5" name="Slide Number Placeholder 4">
            <a:extLst>
              <a:ext uri="{FF2B5EF4-FFF2-40B4-BE49-F238E27FC236}">
                <a16:creationId xmlns:a16="http://schemas.microsoft.com/office/drawing/2014/main" id="{2FC67C4B-2FC8-1C40-BE5F-10F79F785EF9}"/>
              </a:ext>
            </a:extLst>
          </p:cNvPr>
          <p:cNvSpPr>
            <a:spLocks noGrp="1"/>
          </p:cNvSpPr>
          <p:nvPr>
            <p:ph type="sldNum" sz="quarter" idx="10"/>
          </p:nvPr>
        </p:nvSpPr>
        <p:spPr/>
        <p:txBody>
          <a:bodyPr/>
          <a:lstStyle/>
          <a:p>
            <a:fld id="{BE67019E-6B59-9444-A8F8-0CFAB6B6981D}" type="slidenum">
              <a:rPr lang="en-US" smtClean="0"/>
              <a:pPr/>
              <a:t>9</a:t>
            </a:fld>
            <a:endParaRPr lang="en-US" dirty="0"/>
          </a:p>
        </p:txBody>
      </p:sp>
    </p:spTree>
    <p:extLst>
      <p:ext uri="{BB962C8B-B14F-4D97-AF65-F5344CB8AC3E}">
        <p14:creationId xmlns:p14="http://schemas.microsoft.com/office/powerpoint/2010/main" val="260401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E6B9-4A3A-624D-AB69-7FEA6F607B43}"/>
              </a:ext>
            </a:extLst>
          </p:cNvPr>
          <p:cNvSpPr>
            <a:spLocks noGrp="1"/>
          </p:cNvSpPr>
          <p:nvPr>
            <p:ph type="title"/>
          </p:nvPr>
        </p:nvSpPr>
        <p:spPr/>
        <p:txBody>
          <a:bodyPr>
            <a:normAutofit fontScale="90000"/>
          </a:bodyPr>
          <a:lstStyle/>
          <a:p>
            <a:r>
              <a:rPr lang="en-US" dirty="0"/>
              <a:t>Conclusion (cont’d.)</a:t>
            </a:r>
          </a:p>
        </p:txBody>
      </p:sp>
      <p:sp>
        <p:nvSpPr>
          <p:cNvPr id="3" name="Content Placeholder 2">
            <a:extLst>
              <a:ext uri="{FF2B5EF4-FFF2-40B4-BE49-F238E27FC236}">
                <a16:creationId xmlns:a16="http://schemas.microsoft.com/office/drawing/2014/main" id="{3EB99EC8-4957-7E46-A9F2-9AC68CE5F430}"/>
              </a:ext>
            </a:extLst>
          </p:cNvPr>
          <p:cNvSpPr>
            <a:spLocks noGrp="1"/>
          </p:cNvSpPr>
          <p:nvPr>
            <p:ph idx="1"/>
          </p:nvPr>
        </p:nvSpPr>
        <p:spPr>
          <a:xfrm>
            <a:off x="366962" y="2221954"/>
            <a:ext cx="8410073" cy="3138531"/>
          </a:xfrm>
        </p:spPr>
        <p:txBody>
          <a:bodyPr anchor="ctr" anchorCtr="0">
            <a:noAutofit/>
          </a:bodyPr>
          <a:lstStyle/>
          <a:p>
            <a:pPr marL="185737" indent="0" algn="ctr">
              <a:lnSpc>
                <a:spcPct val="120000"/>
              </a:lnSpc>
              <a:spcBef>
                <a:spcPts val="0"/>
              </a:spcBef>
              <a:spcAft>
                <a:spcPts val="0"/>
              </a:spcAft>
              <a:buSzPct val="80000"/>
              <a:buNone/>
            </a:pPr>
            <a:r>
              <a:rPr lang="en-US" sz="3200" dirty="0">
                <a:solidFill>
                  <a:schemeClr val="tx1"/>
                </a:solidFill>
              </a:rPr>
              <a:t>Genome sequence analysis can be accelerated</a:t>
            </a:r>
          </a:p>
          <a:p>
            <a:pPr marL="185737" indent="0" algn="ctr">
              <a:lnSpc>
                <a:spcPct val="120000"/>
              </a:lnSpc>
              <a:spcBef>
                <a:spcPts val="0"/>
              </a:spcBef>
              <a:spcAft>
                <a:spcPts val="0"/>
              </a:spcAft>
              <a:buSzPct val="80000"/>
              <a:buNone/>
            </a:pPr>
            <a:r>
              <a:rPr lang="en-US" sz="3200" dirty="0">
                <a:solidFill>
                  <a:schemeClr val="tx1"/>
                </a:solidFill>
              </a:rPr>
              <a:t>by co-designing </a:t>
            </a:r>
            <a:r>
              <a:rPr lang="en-US" sz="3200" b="1" dirty="0">
                <a:solidFill>
                  <a:srgbClr val="00B050"/>
                </a:solidFill>
              </a:rPr>
              <a:t>fast and efficient algorithms</a:t>
            </a:r>
            <a:r>
              <a:rPr lang="en-US" sz="3200" dirty="0">
                <a:solidFill>
                  <a:srgbClr val="00B050"/>
                </a:solidFill>
              </a:rPr>
              <a:t>   </a:t>
            </a:r>
          </a:p>
          <a:p>
            <a:pPr marL="185737" indent="0" algn="ctr">
              <a:lnSpc>
                <a:spcPct val="120000"/>
              </a:lnSpc>
              <a:spcBef>
                <a:spcPts val="0"/>
              </a:spcBef>
              <a:spcAft>
                <a:spcPts val="0"/>
              </a:spcAft>
              <a:buSzPct val="80000"/>
              <a:buNone/>
            </a:pPr>
            <a:r>
              <a:rPr lang="en-US" sz="3200" dirty="0">
                <a:solidFill>
                  <a:schemeClr val="tx1"/>
                </a:solidFill>
              </a:rPr>
              <a:t>along with </a:t>
            </a:r>
            <a:r>
              <a:rPr lang="en-US" sz="3200" b="1" dirty="0">
                <a:solidFill>
                  <a:srgbClr val="00B050"/>
                </a:solidFill>
              </a:rPr>
              <a:t>scalable and energy-efficient customized hardware accelerators</a:t>
            </a:r>
          </a:p>
          <a:p>
            <a:pPr marL="185737" indent="0" algn="ctr">
              <a:lnSpc>
                <a:spcPct val="120000"/>
              </a:lnSpc>
              <a:spcBef>
                <a:spcPts val="0"/>
              </a:spcBef>
              <a:spcAft>
                <a:spcPts val="0"/>
              </a:spcAft>
              <a:buSzPct val="80000"/>
              <a:buNone/>
            </a:pPr>
            <a:r>
              <a:rPr lang="en-US" sz="3200" dirty="0">
                <a:solidFill>
                  <a:schemeClr val="tx1"/>
                </a:solidFill>
              </a:rPr>
              <a:t>for the key bottleneck steps of the pipeline</a:t>
            </a:r>
            <a:endParaRPr lang="en-US" sz="3200" dirty="0"/>
          </a:p>
        </p:txBody>
      </p:sp>
      <p:sp>
        <p:nvSpPr>
          <p:cNvPr id="4" name="Slide Number Placeholder 3">
            <a:extLst>
              <a:ext uri="{FF2B5EF4-FFF2-40B4-BE49-F238E27FC236}">
                <a16:creationId xmlns:a16="http://schemas.microsoft.com/office/drawing/2014/main" id="{729942DE-74DD-EC46-8CA4-33833699DEFD}"/>
              </a:ext>
            </a:extLst>
          </p:cNvPr>
          <p:cNvSpPr>
            <a:spLocks noGrp="1"/>
          </p:cNvSpPr>
          <p:nvPr>
            <p:ph type="sldNum" sz="quarter" idx="10"/>
          </p:nvPr>
        </p:nvSpPr>
        <p:spPr/>
        <p:txBody>
          <a:bodyPr/>
          <a:lstStyle/>
          <a:p>
            <a:fld id="{BE67019E-6B59-9444-A8F8-0CFAB6B6981D}" type="slidenum">
              <a:rPr lang="en-US" smtClean="0"/>
              <a:pPr/>
              <a:t>90</a:t>
            </a:fld>
            <a:endParaRPr lang="en-US" dirty="0"/>
          </a:p>
        </p:txBody>
      </p:sp>
    </p:spTree>
    <p:extLst>
      <p:ext uri="{BB962C8B-B14F-4D97-AF65-F5344CB8AC3E}">
        <p14:creationId xmlns:p14="http://schemas.microsoft.com/office/powerpoint/2010/main" val="189421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Conclusion (cont’d.)</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91</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366964" y="1254410"/>
            <a:ext cx="8410072"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genome assembly pipeline for long reads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[Briefings in Bioinformatics, </a:t>
            </a:r>
            <a:r>
              <a:rPr lang="en-US" b="1" i="1" dirty="0">
                <a:solidFill>
                  <a:srgbClr val="0070C0"/>
                </a:solidFill>
                <a:latin typeface="Calibri" panose="020F0502020204030204" pitchFamily="34" charset="0"/>
                <a:cs typeface="Calibri" panose="020F0502020204030204" pitchFamily="34" charset="0"/>
              </a:rPr>
              <a:t>2018</a:t>
            </a:r>
            <a:r>
              <a:rPr lang="en-US" b="1" i="1" dirty="0">
                <a:solidFill>
                  <a:srgbClr val="0070C0"/>
                </a:solidFill>
                <a:latin typeface="Corbel" panose="020B0503020204020204" pitchFamily="34" charset="0"/>
                <a:cs typeface="Calibri" panose="020F0502020204030204" pitchFamily="34" charset="0"/>
              </a:rPr>
              <a:t>]</a:t>
            </a:r>
            <a:r>
              <a:rPr lang="en-US" sz="2200" i="1"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366964" y="2322082"/>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GenASM: Approximate string matching framework for </a:t>
            </a:r>
          </a:p>
          <a:p>
            <a:pPr algn="ctr"/>
            <a:r>
              <a:rPr lang="en-US" sz="2200" dirty="0">
                <a:latin typeface="Corbel" panose="020B0503020204020204" pitchFamily="34" charset="0"/>
                <a:cs typeface="Calibri" panose="020F0502020204030204" pitchFamily="34" charset="0"/>
              </a:rPr>
              <a:t>genome sequence analysis</a:t>
            </a:r>
          </a:p>
          <a:p>
            <a:pPr algn="ctr">
              <a:spcBef>
                <a:spcPts val="600"/>
              </a:spcBef>
            </a:pPr>
            <a:r>
              <a:rPr lang="en-US" b="1" i="1" dirty="0">
                <a:solidFill>
                  <a:srgbClr val="0070C0"/>
                </a:solidFill>
                <a:latin typeface="Corbel" panose="020B0503020204020204" pitchFamily="34" charset="0"/>
                <a:cs typeface="Calibri" panose="020F0502020204030204" pitchFamily="34" charset="0"/>
              </a:rPr>
              <a:t>[MICRO </a:t>
            </a:r>
            <a:r>
              <a:rPr lang="en-US" b="1" i="1" dirty="0">
                <a:solidFill>
                  <a:srgbClr val="0070C0"/>
                </a:solidFill>
                <a:latin typeface="Calibri" panose="020F0502020204030204" pitchFamily="34" charset="0"/>
                <a:cs typeface="Calibri" panose="020F0502020204030204" pitchFamily="34" charset="0"/>
              </a:rPr>
              <a:t>2020</a:t>
            </a:r>
            <a:r>
              <a:rPr lang="en-US" b="1" i="1" dirty="0">
                <a:solidFill>
                  <a:srgbClr val="0070C0"/>
                </a:solidFill>
                <a:latin typeface="Corbel" panose="020B0503020204020204" pitchFamily="34" charset="0"/>
                <a:cs typeface="Calibri" panose="020F0502020204030204" pitchFamily="34" charset="0"/>
              </a:rPr>
              <a:t>]</a:t>
            </a:r>
            <a:r>
              <a:rPr lang="en-US" i="1" dirty="0">
                <a:latin typeface="Corbel" panose="020B050302020402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366964" y="3717783"/>
            <a:ext cx="8410072"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BitMAc</a:t>
            </a:r>
            <a:r>
              <a:rPr lang="en-US" sz="2200" dirty="0">
                <a:latin typeface="Corbel" panose="020B0503020204020204" pitchFamily="34" charset="0"/>
                <a:cs typeface="Calibri" panose="020F0502020204030204" pitchFamily="34" charset="0"/>
              </a:rPr>
              <a:t>: </a:t>
            </a:r>
            <a:r>
              <a:rPr lang="en-US" sz="2200" dirty="0"/>
              <a:t>FPGA-based near-memory acceleration of  </a:t>
            </a:r>
          </a:p>
          <a:p>
            <a:pPr algn="ctr"/>
            <a:r>
              <a:rPr lang="en-US" sz="2200" dirty="0"/>
              <a:t>bitvector-based sequence alignment</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366963" y="5118415"/>
            <a:ext cx="8410073"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SeGraM</a:t>
            </a:r>
            <a:r>
              <a:rPr lang="en-US" sz="2200" dirty="0">
                <a:latin typeface="Corbel" panose="020B0503020204020204" pitchFamily="34" charset="0"/>
                <a:cs typeface="Calibri" panose="020F0502020204030204" pitchFamily="34" charset="0"/>
              </a:rPr>
              <a:t>: </a:t>
            </a:r>
            <a:r>
              <a:rPr lang="en-US" sz="2200" dirty="0"/>
              <a:t>Hardware acceleration framework for </a:t>
            </a:r>
          </a:p>
          <a:p>
            <a:pPr algn="ctr"/>
            <a:r>
              <a:rPr lang="en-US" sz="2200" dirty="0"/>
              <a:t>sequence-to-graph mapping </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241512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383D-66B0-FC4A-BF90-3F127C0BF7A1}"/>
              </a:ext>
            </a:extLst>
          </p:cNvPr>
          <p:cNvSpPr>
            <a:spLocks noGrp="1"/>
          </p:cNvSpPr>
          <p:nvPr>
            <p:ph type="title"/>
          </p:nvPr>
        </p:nvSpPr>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0FDB4D22-9800-194D-8328-6CDAA537E6C6}"/>
              </a:ext>
            </a:extLst>
          </p:cNvPr>
          <p:cNvSpPr>
            <a:spLocks noGrp="1"/>
          </p:cNvSpPr>
          <p:nvPr>
            <p:ph idx="1"/>
          </p:nvPr>
        </p:nvSpPr>
        <p:spPr/>
        <p:txBody>
          <a:bodyPr>
            <a:normAutofit/>
          </a:bodyPr>
          <a:lstStyle/>
          <a:p>
            <a:pPr marL="533400" indent="-354013">
              <a:lnSpc>
                <a:spcPct val="120000"/>
              </a:lnSpc>
              <a:spcAft>
                <a:spcPts val="5400"/>
              </a:spcAft>
            </a:pPr>
            <a:r>
              <a:rPr lang="en-US" sz="2400" dirty="0">
                <a:solidFill>
                  <a:schemeClr val="tx1"/>
                </a:solidFill>
              </a:rPr>
              <a:t>Incorporating a Filtering Approach for </a:t>
            </a:r>
            <a:r>
              <a:rPr lang="en-US" sz="2400" dirty="0" err="1">
                <a:solidFill>
                  <a:schemeClr val="tx1"/>
                </a:solidFill>
              </a:rPr>
              <a:t>SeGraM</a:t>
            </a:r>
            <a:endParaRPr lang="en-US" sz="2400" dirty="0">
              <a:solidFill>
                <a:schemeClr val="tx1"/>
              </a:solidFill>
            </a:endParaRPr>
          </a:p>
          <a:p>
            <a:pPr marL="533400" indent="-354013">
              <a:lnSpc>
                <a:spcPct val="120000"/>
              </a:lnSpc>
              <a:spcAft>
                <a:spcPts val="5400"/>
              </a:spcAft>
            </a:pPr>
            <a:r>
              <a:rPr lang="en-US" sz="2400" dirty="0">
                <a:solidFill>
                  <a:schemeClr val="tx1"/>
                </a:solidFill>
              </a:rPr>
              <a:t>GenASM-based Algorithm for Sequence Alignment with the Affine Gap Model</a:t>
            </a:r>
          </a:p>
          <a:p>
            <a:pPr marL="533400" indent="-354013">
              <a:lnSpc>
                <a:spcPct val="120000"/>
              </a:lnSpc>
              <a:spcAft>
                <a:spcPts val="5400"/>
              </a:spcAft>
            </a:pPr>
            <a:r>
              <a:rPr lang="en-US" sz="2400" dirty="0">
                <a:solidFill>
                  <a:schemeClr val="tx1"/>
                </a:solidFill>
              </a:rPr>
              <a:t>End-to-End Acceleration of the Mapping Pipeline</a:t>
            </a:r>
          </a:p>
          <a:p>
            <a:pPr marL="533400" indent="-354013">
              <a:lnSpc>
                <a:spcPct val="120000"/>
              </a:lnSpc>
              <a:spcAft>
                <a:spcPts val="5400"/>
              </a:spcAft>
            </a:pPr>
            <a:r>
              <a:rPr lang="en-US" sz="2400" dirty="0">
                <a:solidFill>
                  <a:schemeClr val="tx1"/>
                </a:solidFill>
              </a:rPr>
              <a:t>Accelerating Assembly with Long Reads</a:t>
            </a:r>
          </a:p>
        </p:txBody>
      </p:sp>
      <p:sp>
        <p:nvSpPr>
          <p:cNvPr id="4" name="Slide Number Placeholder 3">
            <a:extLst>
              <a:ext uri="{FF2B5EF4-FFF2-40B4-BE49-F238E27FC236}">
                <a16:creationId xmlns:a16="http://schemas.microsoft.com/office/drawing/2014/main" id="{B72FB76C-C74B-A148-8B11-6266B09065E3}"/>
              </a:ext>
            </a:extLst>
          </p:cNvPr>
          <p:cNvSpPr>
            <a:spLocks noGrp="1"/>
          </p:cNvSpPr>
          <p:nvPr>
            <p:ph type="sldNum" sz="quarter" idx="10"/>
          </p:nvPr>
        </p:nvSpPr>
        <p:spPr/>
        <p:txBody>
          <a:bodyPr/>
          <a:lstStyle/>
          <a:p>
            <a:fld id="{BE67019E-6B59-9444-A8F8-0CFAB6B6981D}" type="slidenum">
              <a:rPr lang="en-US" smtClean="0"/>
              <a:pPr/>
              <a:t>92</a:t>
            </a:fld>
            <a:endParaRPr lang="en-US" dirty="0"/>
          </a:p>
        </p:txBody>
      </p:sp>
    </p:spTree>
    <p:extLst>
      <p:ext uri="{BB962C8B-B14F-4D97-AF65-F5344CB8AC3E}">
        <p14:creationId xmlns:p14="http://schemas.microsoft.com/office/powerpoint/2010/main" val="337343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2108500"/>
            <a:ext cx="8576310" cy="4749500"/>
          </a:xfrm>
        </p:spPr>
        <p:txBody>
          <a:bodyPr>
            <a:noAutofit/>
          </a:bodyPr>
          <a:lstStyle/>
          <a:p>
            <a:pPr algn="ctr">
              <a:lnSpc>
                <a:spcPct val="105000"/>
              </a:lnSpc>
              <a:spcBef>
                <a:spcPts val="0"/>
              </a:spcBef>
              <a:spcAft>
                <a:spcPts val="0"/>
              </a:spcAft>
            </a:pPr>
            <a:r>
              <a:rPr lang="en-US" sz="2800" b="1" dirty="0">
                <a:solidFill>
                  <a:schemeClr val="tx1"/>
                </a:solidFill>
              </a:rPr>
              <a:t>Damla Senol Cali</a:t>
            </a:r>
          </a:p>
          <a:p>
            <a:pPr algn="ctr">
              <a:lnSpc>
                <a:spcPct val="105000"/>
              </a:lnSpc>
              <a:spcBef>
                <a:spcPts val="0"/>
              </a:spcBef>
              <a:spcAft>
                <a:spcPts val="0"/>
              </a:spcAft>
            </a:pPr>
            <a:r>
              <a:rPr lang="en-US" sz="2400" dirty="0">
                <a:solidFill>
                  <a:schemeClr val="tx1"/>
                </a:solidFill>
              </a:rPr>
              <a:t>Staff Software Engineer, Hardware Acceleration</a:t>
            </a:r>
          </a:p>
          <a:p>
            <a:pPr algn="ctr">
              <a:lnSpc>
                <a:spcPct val="105000"/>
              </a:lnSpc>
              <a:spcBef>
                <a:spcPts val="0"/>
              </a:spcBef>
              <a:spcAft>
                <a:spcPts val="0"/>
              </a:spcAft>
            </a:pPr>
            <a:r>
              <a:rPr lang="en-US" sz="2400" dirty="0">
                <a:solidFill>
                  <a:schemeClr val="tx1"/>
                </a:solidFill>
              </a:rPr>
              <a:t>Bionano Genomics</a:t>
            </a:r>
          </a:p>
          <a:p>
            <a:pPr algn="ctr">
              <a:lnSpc>
                <a:spcPct val="105000"/>
              </a:lnSpc>
              <a:spcBef>
                <a:spcPts val="600"/>
              </a:spcBef>
              <a:spcAft>
                <a:spcPts val="0"/>
              </a:spcAft>
            </a:pPr>
            <a:endParaRPr lang="en-US" sz="1800" dirty="0">
              <a:solidFill>
                <a:srgbClr val="0070C0"/>
              </a:solidFill>
              <a:hlinkClick r:id="rId3"/>
            </a:endParaRPr>
          </a:p>
          <a:p>
            <a:pPr algn="ctr">
              <a:lnSpc>
                <a:spcPct val="105000"/>
              </a:lnSpc>
              <a:spcBef>
                <a:spcPts val="600"/>
              </a:spcBef>
              <a:spcAft>
                <a:spcPts val="0"/>
              </a:spcAft>
            </a:pPr>
            <a:r>
              <a:rPr lang="en-US" sz="2400" dirty="0">
                <a:solidFill>
                  <a:schemeClr val="tx1"/>
                </a:solidFill>
              </a:rPr>
              <a:t>Email:</a:t>
            </a:r>
            <a:r>
              <a:rPr lang="en-US" sz="2400" dirty="0">
                <a:solidFill>
                  <a:srgbClr val="0070C0"/>
                </a:solidFill>
              </a:rPr>
              <a:t> </a:t>
            </a:r>
            <a:r>
              <a:rPr lang="en-US" sz="2400" dirty="0">
                <a:solidFill>
                  <a:srgbClr val="0070C0"/>
                </a:solidFill>
                <a:hlinkClick r:id="rId3"/>
              </a:rPr>
              <a:t>damlasenolcali@gmail.com </a:t>
            </a:r>
            <a:endParaRPr lang="en-US" sz="2400" dirty="0">
              <a:solidFill>
                <a:srgbClr val="0070C0"/>
              </a:solidFill>
            </a:endParaRPr>
          </a:p>
          <a:p>
            <a:pPr algn="ctr">
              <a:lnSpc>
                <a:spcPct val="105000"/>
              </a:lnSpc>
              <a:spcBef>
                <a:spcPts val="600"/>
              </a:spcBef>
              <a:spcAft>
                <a:spcPts val="0"/>
              </a:spcAft>
            </a:pPr>
            <a:r>
              <a:rPr lang="en-US" sz="2400" dirty="0">
                <a:solidFill>
                  <a:schemeClr val="tx1"/>
                </a:solidFill>
              </a:rPr>
              <a:t>Website:</a:t>
            </a:r>
            <a:r>
              <a:rPr lang="en-US" sz="2400" dirty="0">
                <a:solidFill>
                  <a:srgbClr val="0070C0"/>
                </a:solidFill>
              </a:rPr>
              <a:t> </a:t>
            </a:r>
            <a:r>
              <a:rPr lang="en-US" sz="2400" dirty="0">
                <a:solidFill>
                  <a:srgbClr val="0070C0"/>
                </a:solidFill>
                <a:hlinkClick r:id="rId4"/>
              </a:rPr>
              <a:t>https://damlasenolcali.github.io</a:t>
            </a:r>
            <a:endParaRPr lang="en-US" sz="2400" dirty="0">
              <a:solidFill>
                <a:srgbClr val="0070C0"/>
              </a:solidFill>
            </a:endParaRPr>
          </a:p>
          <a:p>
            <a:pPr algn="ctr">
              <a:lnSpc>
                <a:spcPct val="105000"/>
              </a:lnSpc>
              <a:spcBef>
                <a:spcPts val="0"/>
              </a:spcBef>
              <a:spcAft>
                <a:spcPts val="0"/>
              </a:spcAft>
            </a:pPr>
            <a:endParaRPr lang="en-US" sz="1800" dirty="0">
              <a:solidFill>
                <a:schemeClr val="tx1"/>
              </a:solidFill>
            </a:endParaRPr>
          </a:p>
          <a:p>
            <a:pPr algn="ctr">
              <a:lnSpc>
                <a:spcPct val="105000"/>
              </a:lnSpc>
              <a:spcAft>
                <a:spcPts val="0"/>
              </a:spcAft>
            </a:pPr>
            <a:r>
              <a:rPr lang="en-US" sz="2600" b="1" dirty="0">
                <a:solidFill>
                  <a:schemeClr val="tx1"/>
                </a:solidFill>
              </a:rPr>
              <a:t>SAFARI Live Seminar</a:t>
            </a:r>
          </a:p>
          <a:p>
            <a:pPr algn="ctr">
              <a:lnSpc>
                <a:spcPct val="105000"/>
              </a:lnSpc>
              <a:spcBef>
                <a:spcPts val="600"/>
              </a:spcBef>
              <a:spcAft>
                <a:spcPts val="0"/>
              </a:spcAft>
            </a:pPr>
            <a:r>
              <a:rPr lang="en-US" sz="2600" dirty="0">
                <a:solidFill>
                  <a:schemeClr val="tx1"/>
                </a:solidFill>
              </a:rPr>
              <a:t>November </a:t>
            </a:r>
            <a:r>
              <a:rPr lang="en-US" sz="2600" dirty="0">
                <a:solidFill>
                  <a:schemeClr val="tx1"/>
                </a:solidFill>
                <a:latin typeface="Calibri" panose="020F0502020204030204" pitchFamily="34" charset="0"/>
              </a:rPr>
              <a:t>7, 2021</a:t>
            </a:r>
            <a:endParaRPr lang="en-US" sz="2600" b="1" dirty="0">
              <a:solidFill>
                <a:schemeClr val="tx1"/>
              </a:solidFill>
              <a:latin typeface="Calibri" panose="020F0502020204030204" pitchFamily="34" charset="0"/>
            </a:endParaRPr>
          </a:p>
          <a:p>
            <a:pPr algn="ctr">
              <a:lnSpc>
                <a:spcPct val="105000"/>
              </a:lnSpc>
              <a:spcBef>
                <a:spcPts val="0"/>
              </a:spcBef>
              <a:spcAft>
                <a:spcPts val="0"/>
              </a:spcAft>
            </a:pPr>
            <a:endParaRPr lang="en-US" sz="2500" baseline="30000" dirty="0">
              <a:solidFill>
                <a:schemeClr val="tx1"/>
              </a:solidFill>
            </a:endParaRPr>
          </a:p>
          <a:p>
            <a:pPr>
              <a:lnSpc>
                <a:spcPct val="105000"/>
              </a:lnSpc>
              <a:spcBef>
                <a:spcPts val="0"/>
              </a:spcBef>
              <a:spcAft>
                <a:spcPts val="0"/>
              </a:spcAft>
            </a:pPr>
            <a:r>
              <a:rPr lang="en-US" sz="2500" b="1" dirty="0">
                <a:solidFill>
                  <a:schemeClr val="tx1"/>
                </a:solidFill>
              </a:rPr>
              <a:t>       </a:t>
            </a:r>
          </a:p>
          <a:p>
            <a:pPr>
              <a:lnSpc>
                <a:spcPct val="105000"/>
              </a:lnSpc>
              <a:spcBef>
                <a:spcPts val="0"/>
              </a:spcBef>
              <a:spcAft>
                <a:spcPts val="0"/>
              </a:spcAft>
            </a:pPr>
            <a:r>
              <a:rPr lang="en-US" sz="2500" b="1" dirty="0">
                <a:solidFill>
                  <a:schemeClr val="tx1"/>
                </a:solidFill>
              </a:rPr>
              <a:t> 	</a:t>
            </a:r>
            <a:endParaRPr lang="en-US" sz="2500"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0"/>
            <a:ext cx="9144000" cy="1979408"/>
          </a:xfrm>
          <a:solidFill>
            <a:schemeClr val="accent2">
              <a:lumMod val="20000"/>
              <a:lumOff val="80000"/>
            </a:schemeClr>
          </a:solidFill>
        </p:spPr>
        <p:txBody>
          <a:bodyPr anchor="ctr" anchorCtr="0">
            <a:normAutofit/>
          </a:bodyPr>
          <a:lstStyle/>
          <a:p>
            <a:pPr algn="ctr">
              <a:lnSpc>
                <a:spcPct val="105000"/>
              </a:lnSpc>
            </a:pPr>
            <a:r>
              <a:rPr lang="en-US" sz="3500" b="1" dirty="0">
                <a:solidFill>
                  <a:srgbClr val="0070C0"/>
                </a:solidFill>
              </a:rPr>
              <a:t>Accelerating Genome Sequence Analysis via </a:t>
            </a:r>
            <a:br>
              <a:rPr lang="en-US" sz="3500" b="1" dirty="0">
                <a:solidFill>
                  <a:srgbClr val="0070C0"/>
                </a:solidFill>
              </a:rPr>
            </a:br>
            <a:r>
              <a:rPr lang="en-US" sz="3500" b="1" dirty="0">
                <a:solidFill>
                  <a:srgbClr val="0070C0"/>
                </a:solidFill>
              </a:rPr>
              <a:t>Efficient Hardware/Algorithm Co-Design</a:t>
            </a:r>
            <a:endParaRPr lang="en-US" sz="3500" dirty="0">
              <a:solidFill>
                <a:schemeClr val="accent1"/>
              </a:solidFill>
            </a:endParaRPr>
          </a:p>
        </p:txBody>
      </p:sp>
      <p:pic>
        <p:nvPicPr>
          <p:cNvPr id="6" name="Google Shape;100;p14">
            <a:extLst>
              <a:ext uri="{FF2B5EF4-FFF2-40B4-BE49-F238E27FC236}">
                <a16:creationId xmlns:a16="http://schemas.microsoft.com/office/drawing/2014/main" id="{4D234C57-EC8E-6044-951F-A97582F50F72}"/>
              </a:ext>
            </a:extLst>
          </p:cNvPr>
          <p:cNvPicPr preferRelativeResize="0"/>
          <p:nvPr/>
        </p:nvPicPr>
        <p:blipFill rotWithShape="1">
          <a:blip r:embed="rId5">
            <a:alphaModFix/>
          </a:blip>
          <a:srcRect/>
          <a:stretch/>
        </p:blipFill>
        <p:spPr>
          <a:xfrm>
            <a:off x="7322105" y="6301692"/>
            <a:ext cx="1656505" cy="489422"/>
          </a:xfrm>
          <a:prstGeom prst="rect">
            <a:avLst/>
          </a:prstGeom>
          <a:noFill/>
          <a:ln>
            <a:noFill/>
          </a:ln>
        </p:spPr>
      </p:pic>
      <p:pic>
        <p:nvPicPr>
          <p:cNvPr id="7" name="Google Shape;101;p14">
            <a:extLst>
              <a:ext uri="{FF2B5EF4-FFF2-40B4-BE49-F238E27FC236}">
                <a16:creationId xmlns:a16="http://schemas.microsoft.com/office/drawing/2014/main" id="{1A78AFD1-66B9-1747-BC55-04087AC0B4D7}"/>
              </a:ext>
            </a:extLst>
          </p:cNvPr>
          <p:cNvPicPr preferRelativeResize="0"/>
          <p:nvPr/>
        </p:nvPicPr>
        <p:blipFill rotWithShape="1">
          <a:blip r:embed="rId6">
            <a:alphaModFix/>
          </a:blip>
          <a:srcRect/>
          <a:stretch/>
        </p:blipFill>
        <p:spPr>
          <a:xfrm>
            <a:off x="165390" y="6284522"/>
            <a:ext cx="2634968" cy="489422"/>
          </a:xfrm>
          <a:prstGeom prst="rect">
            <a:avLst/>
          </a:prstGeom>
          <a:noFill/>
          <a:ln>
            <a:noFill/>
          </a:ln>
        </p:spPr>
      </p:pic>
      <p:pic>
        <p:nvPicPr>
          <p:cNvPr id="8" name="Google Shape;102;p14">
            <a:extLst>
              <a:ext uri="{FF2B5EF4-FFF2-40B4-BE49-F238E27FC236}">
                <a16:creationId xmlns:a16="http://schemas.microsoft.com/office/drawing/2014/main" id="{E8A59A1C-459E-244C-AF45-A048D6B9D9EC}"/>
              </a:ext>
            </a:extLst>
          </p:cNvPr>
          <p:cNvPicPr preferRelativeResize="0"/>
          <p:nvPr/>
        </p:nvPicPr>
        <p:blipFill rotWithShape="1">
          <a:blip r:embed="rId7">
            <a:alphaModFix/>
          </a:blip>
          <a:srcRect l="9652" t="28752" r="10461" b="30881"/>
          <a:stretch/>
        </p:blipFill>
        <p:spPr>
          <a:xfrm>
            <a:off x="3902894" y="6284522"/>
            <a:ext cx="2316675" cy="455092"/>
          </a:xfrm>
          <a:prstGeom prst="rect">
            <a:avLst/>
          </a:prstGeom>
          <a:noFill/>
          <a:ln>
            <a:noFill/>
          </a:ln>
        </p:spPr>
      </p:pic>
    </p:spTree>
    <p:extLst>
      <p:ext uri="{BB962C8B-B14F-4D97-AF65-F5344CB8AC3E}">
        <p14:creationId xmlns:p14="http://schemas.microsoft.com/office/powerpoint/2010/main" val="4192625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41F34-49FB-CC40-9223-507E98840839}"/>
              </a:ext>
            </a:extLst>
          </p:cNvPr>
          <p:cNvSpPr>
            <a:spLocks noGrp="1"/>
          </p:cNvSpPr>
          <p:nvPr>
            <p:ph type="title"/>
          </p:nvPr>
        </p:nvSpPr>
        <p:spPr/>
        <p:txBody>
          <a:bodyPr>
            <a:normAutofit fontScale="90000"/>
          </a:bodyPr>
          <a:lstStyle/>
          <a:p>
            <a:r>
              <a:rPr lang="en-US" dirty="0"/>
              <a:t>Other Publications @ SAFARI</a:t>
            </a:r>
          </a:p>
        </p:txBody>
      </p:sp>
      <p:sp>
        <p:nvSpPr>
          <p:cNvPr id="3" name="Content Placeholder 2">
            <a:extLst>
              <a:ext uri="{FF2B5EF4-FFF2-40B4-BE49-F238E27FC236}">
                <a16:creationId xmlns:a16="http://schemas.microsoft.com/office/drawing/2014/main" id="{D95585C5-5548-9448-BD44-B69A0C261C78}"/>
              </a:ext>
            </a:extLst>
          </p:cNvPr>
          <p:cNvSpPr>
            <a:spLocks noGrp="1"/>
          </p:cNvSpPr>
          <p:nvPr>
            <p:ph idx="1"/>
          </p:nvPr>
        </p:nvSpPr>
        <p:spPr/>
        <p:txBody>
          <a:bodyPr>
            <a:noAutofit/>
          </a:bodyPr>
          <a:lstStyle/>
          <a:p>
            <a:pPr marL="179387" indent="0">
              <a:lnSpc>
                <a:spcPct val="114000"/>
              </a:lnSpc>
              <a:spcBef>
                <a:spcPts val="0"/>
              </a:spcBef>
              <a:spcAft>
                <a:spcPts val="0"/>
              </a:spcAft>
              <a:buNone/>
            </a:pPr>
            <a:r>
              <a:rPr lang="en-US" sz="1600" i="1" dirty="0">
                <a:solidFill>
                  <a:srgbClr val="0070C0"/>
                </a:solidFill>
              </a:rPr>
              <a:t>FPGA-based Near-Memory Acceleration of Modern Data-Intensive Applications (IEEE Micro, </a:t>
            </a:r>
            <a:r>
              <a:rPr lang="en-US" sz="1600" dirty="0">
                <a:solidFill>
                  <a:srgbClr val="0070C0"/>
                </a:solidFill>
                <a:latin typeface="Calibri" panose="020F0502020204030204" pitchFamily="34" charset="0"/>
              </a:rPr>
              <a:t>2021</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Gagandeep Singh, Mohammed </a:t>
            </a:r>
            <a:r>
              <a:rPr lang="en-US" sz="1600" dirty="0" err="1"/>
              <a:t>Alser</a:t>
            </a:r>
            <a:r>
              <a:rPr lang="en-US" sz="1600" dirty="0"/>
              <a:t>, </a:t>
            </a:r>
            <a:r>
              <a:rPr lang="en-US" sz="1600" u="sng" dirty="0"/>
              <a:t>Damla Senol Cali,</a:t>
            </a:r>
            <a:r>
              <a:rPr lang="en-US" sz="1600" dirty="0"/>
              <a:t> </a:t>
            </a:r>
            <a:r>
              <a:rPr lang="en-US" sz="1600" dirty="0" err="1"/>
              <a:t>Dionysios</a:t>
            </a:r>
            <a:r>
              <a:rPr lang="en-US" sz="1600" dirty="0"/>
              <a:t> Diamantopoulos, Juan Gomez-Luna, Henk </a:t>
            </a:r>
            <a:r>
              <a:rPr lang="en-US" sz="1600" dirty="0" err="1"/>
              <a:t>Corporaal</a:t>
            </a:r>
            <a:r>
              <a:rPr lang="en-US" sz="1600" dirty="0"/>
              <a:t>, and Onur Mutlu. </a:t>
            </a:r>
            <a:endParaRPr lang="en-US" sz="1600" i="1" dirty="0"/>
          </a:p>
          <a:p>
            <a:pPr marL="179387" indent="0">
              <a:lnSpc>
                <a:spcPct val="114000"/>
              </a:lnSpc>
              <a:spcAft>
                <a:spcPts val="0"/>
              </a:spcAft>
              <a:buNone/>
            </a:pPr>
            <a:r>
              <a:rPr lang="en-US" sz="1600" i="1" dirty="0">
                <a:solidFill>
                  <a:srgbClr val="0070C0"/>
                </a:solidFill>
              </a:rPr>
              <a:t>Accelerating Genome Analysis: A Primer on an Ongoing Journey (IEEE Micro, </a:t>
            </a:r>
            <a:r>
              <a:rPr lang="en-US" sz="1600" dirty="0">
                <a:solidFill>
                  <a:srgbClr val="0070C0"/>
                </a:solidFill>
                <a:latin typeface="Calibri" panose="020F0502020204030204" pitchFamily="34" charset="0"/>
              </a:rPr>
              <a:t>2020</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Mohammed </a:t>
            </a:r>
            <a:r>
              <a:rPr lang="en-US" sz="1600" dirty="0" err="1"/>
              <a:t>Alser</a:t>
            </a:r>
            <a:r>
              <a:rPr lang="en-US" sz="1600" dirty="0"/>
              <a:t>, </a:t>
            </a:r>
            <a:r>
              <a:rPr lang="en-US" sz="1600" dirty="0" err="1"/>
              <a:t>Zulal</a:t>
            </a:r>
            <a:r>
              <a:rPr lang="en-US" sz="1600" dirty="0"/>
              <a:t> </a:t>
            </a:r>
            <a:r>
              <a:rPr lang="en-US" sz="1600" dirty="0" err="1"/>
              <a:t>Bingol</a:t>
            </a:r>
            <a:r>
              <a:rPr lang="en-US" sz="1600" u="sng" dirty="0"/>
              <a:t>,</a:t>
            </a:r>
            <a:r>
              <a:rPr lang="en-US" sz="1600" dirty="0"/>
              <a:t> </a:t>
            </a:r>
            <a:r>
              <a:rPr lang="en-US" sz="1600" u="sng" dirty="0"/>
              <a:t>Damla Senol Cali,</a:t>
            </a:r>
            <a:r>
              <a:rPr lang="en-US" sz="1600" dirty="0"/>
              <a:t> Jeremie S. Kim, Saugata Ghose, Can Alkan, and Onur Mutlu. </a:t>
            </a:r>
            <a:endParaRPr lang="en-US" sz="1600" i="1" dirty="0"/>
          </a:p>
          <a:p>
            <a:pPr marL="179387" indent="0">
              <a:lnSpc>
                <a:spcPct val="114000"/>
              </a:lnSpc>
              <a:spcAft>
                <a:spcPts val="0"/>
              </a:spcAft>
              <a:buNone/>
            </a:pPr>
            <a:r>
              <a:rPr lang="en-US" sz="1600" i="1" dirty="0">
                <a:solidFill>
                  <a:srgbClr val="0070C0"/>
                </a:solidFill>
              </a:rPr>
              <a:t>Apollo: A Sequencing-Technology-Independent, Scalable, and Accurate Assembly Polishing Algorithm (Bioinformatics</a:t>
            </a:r>
            <a:r>
              <a:rPr lang="en-US" sz="1600" dirty="0">
                <a:solidFill>
                  <a:srgbClr val="0070C0"/>
                </a:solidFill>
              </a:rPr>
              <a:t>, </a:t>
            </a:r>
            <a:r>
              <a:rPr lang="en-US" sz="1600" dirty="0">
                <a:solidFill>
                  <a:srgbClr val="0070C0"/>
                </a:solidFill>
                <a:latin typeface="Calibri" panose="020F0502020204030204" pitchFamily="34" charset="0"/>
              </a:rPr>
              <a:t>2020</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Can </a:t>
            </a:r>
            <a:r>
              <a:rPr lang="en-US" sz="1600" dirty="0" err="1"/>
              <a:t>Firtina</a:t>
            </a:r>
            <a:r>
              <a:rPr lang="en-US" sz="1600" dirty="0"/>
              <a:t>, Jeremie S. Kim, Mohammed </a:t>
            </a:r>
            <a:r>
              <a:rPr lang="en-US" sz="1600" dirty="0" err="1"/>
              <a:t>Alser</a:t>
            </a:r>
            <a:r>
              <a:rPr lang="en-US" sz="1600" dirty="0"/>
              <a:t>, </a:t>
            </a:r>
            <a:r>
              <a:rPr lang="en-US" sz="1600" u="sng" dirty="0"/>
              <a:t>Damla Senol Cali,</a:t>
            </a:r>
            <a:r>
              <a:rPr lang="en-US" sz="1600" dirty="0"/>
              <a:t> A. </a:t>
            </a:r>
            <a:r>
              <a:rPr lang="en-US" sz="1600" dirty="0" err="1"/>
              <a:t>Ercument</a:t>
            </a:r>
            <a:r>
              <a:rPr lang="en-US" sz="1600" dirty="0"/>
              <a:t> </a:t>
            </a:r>
            <a:r>
              <a:rPr lang="en-US" sz="1600" dirty="0" err="1"/>
              <a:t>Cicek</a:t>
            </a:r>
            <a:r>
              <a:rPr lang="en-US" sz="1600" dirty="0"/>
              <a:t>, Can Alkan, and Onur Mutlu. </a:t>
            </a:r>
            <a:endParaRPr lang="en-US" sz="1600" i="1" dirty="0"/>
          </a:p>
          <a:p>
            <a:pPr marL="179387" indent="0">
              <a:lnSpc>
                <a:spcPct val="114000"/>
              </a:lnSpc>
              <a:spcAft>
                <a:spcPts val="0"/>
              </a:spcAft>
              <a:buNone/>
            </a:pPr>
            <a:r>
              <a:rPr lang="en-US" sz="1600" i="1" dirty="0">
                <a:solidFill>
                  <a:srgbClr val="0070C0"/>
                </a:solidFill>
              </a:rPr>
              <a:t>Demystifying Workload–DRAM Interactions: An Experimental Study (ACM SIGMETRICS</a:t>
            </a:r>
            <a:r>
              <a:rPr lang="en-US" sz="1600" dirty="0">
                <a:solidFill>
                  <a:srgbClr val="0070C0"/>
                </a:solidFill>
              </a:rPr>
              <a:t>, </a:t>
            </a:r>
            <a:r>
              <a:rPr lang="en-US" sz="1600" dirty="0">
                <a:solidFill>
                  <a:srgbClr val="0070C0"/>
                </a:solidFill>
                <a:latin typeface="Calibri" panose="020F0502020204030204" pitchFamily="34" charset="0"/>
              </a:rPr>
              <a:t>2019</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Saugata Ghose, </a:t>
            </a:r>
            <a:r>
              <a:rPr lang="en-US" sz="1600" dirty="0" err="1"/>
              <a:t>Tianshi</a:t>
            </a:r>
            <a:r>
              <a:rPr lang="en-US" sz="1600" dirty="0"/>
              <a:t> Li, </a:t>
            </a:r>
            <a:r>
              <a:rPr lang="en-US" sz="1600" dirty="0" err="1"/>
              <a:t>Nastaran</a:t>
            </a:r>
            <a:r>
              <a:rPr lang="en-US" sz="1600" dirty="0"/>
              <a:t> </a:t>
            </a:r>
            <a:r>
              <a:rPr lang="en-US" sz="1600" dirty="0" err="1"/>
              <a:t>Hajinazar</a:t>
            </a:r>
            <a:r>
              <a:rPr lang="en-US" sz="1600" dirty="0"/>
              <a:t>, </a:t>
            </a:r>
            <a:r>
              <a:rPr lang="en-US" sz="1600" u="sng" dirty="0"/>
              <a:t>Damla Senol Cali</a:t>
            </a:r>
            <a:r>
              <a:rPr lang="en-US" sz="1600" dirty="0"/>
              <a:t>, and Onur Mutlu. </a:t>
            </a:r>
            <a:endParaRPr lang="en-US" sz="1600" i="1" dirty="0"/>
          </a:p>
          <a:p>
            <a:pPr marL="179388" indent="0">
              <a:lnSpc>
                <a:spcPct val="114000"/>
              </a:lnSpc>
              <a:spcAft>
                <a:spcPts val="0"/>
              </a:spcAft>
              <a:buNone/>
            </a:pPr>
            <a:r>
              <a:rPr lang="en-US" sz="1600" i="1" dirty="0">
                <a:solidFill>
                  <a:srgbClr val="0070C0"/>
                </a:solidFill>
              </a:rPr>
              <a:t>GRIM-Filter: Fast Seed Location Filtering in DNA Read Mapping Using Processing-in-Memory Technologies (BMC Genomics</a:t>
            </a:r>
            <a:r>
              <a:rPr lang="en-US" sz="1600" dirty="0">
                <a:solidFill>
                  <a:srgbClr val="0070C0"/>
                </a:solidFill>
              </a:rPr>
              <a:t>, </a:t>
            </a:r>
            <a:r>
              <a:rPr lang="en-US" sz="1600" dirty="0">
                <a:solidFill>
                  <a:srgbClr val="0070C0"/>
                </a:solidFill>
                <a:latin typeface="Calibri" panose="020F0502020204030204" pitchFamily="34" charset="0"/>
              </a:rPr>
              <a:t>2018</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Jeremie S. Kim, </a:t>
            </a:r>
            <a:r>
              <a:rPr lang="en-US" sz="1600" u="sng" dirty="0"/>
              <a:t>Damla Senol Cali</a:t>
            </a:r>
            <a:r>
              <a:rPr lang="en-US" sz="1600" dirty="0"/>
              <a:t>, </a:t>
            </a:r>
            <a:r>
              <a:rPr lang="en-US" sz="1600" dirty="0" err="1"/>
              <a:t>Hongyi</a:t>
            </a:r>
            <a:r>
              <a:rPr lang="en-US" sz="1600" dirty="0"/>
              <a:t> Xin, </a:t>
            </a:r>
            <a:r>
              <a:rPr lang="en-US" sz="1600" dirty="0" err="1"/>
              <a:t>Donghyuk</a:t>
            </a:r>
            <a:r>
              <a:rPr lang="en-US" sz="1600" dirty="0"/>
              <a:t> Lee, Saugata Ghose, Mohammed </a:t>
            </a:r>
            <a:r>
              <a:rPr lang="en-US" sz="1600" dirty="0" err="1"/>
              <a:t>Alser</a:t>
            </a:r>
            <a:r>
              <a:rPr lang="en-US" sz="1600" dirty="0"/>
              <a:t>, Hasan Hassan, </a:t>
            </a:r>
            <a:r>
              <a:rPr lang="en-US" sz="1600" dirty="0" err="1"/>
              <a:t>Oguz</a:t>
            </a:r>
            <a:r>
              <a:rPr lang="en-US" sz="1600" dirty="0"/>
              <a:t> </a:t>
            </a:r>
            <a:r>
              <a:rPr lang="en-US" sz="1600" dirty="0" err="1"/>
              <a:t>Ergin</a:t>
            </a:r>
            <a:r>
              <a:rPr lang="en-US" sz="1600" dirty="0"/>
              <a:t>, Can Alkan, and Onur Mutlu. </a:t>
            </a:r>
          </a:p>
        </p:txBody>
      </p:sp>
      <p:sp>
        <p:nvSpPr>
          <p:cNvPr id="4" name="Slide Number Placeholder 3">
            <a:extLst>
              <a:ext uri="{FF2B5EF4-FFF2-40B4-BE49-F238E27FC236}">
                <a16:creationId xmlns:a16="http://schemas.microsoft.com/office/drawing/2014/main" id="{741DDA09-5E03-8E4E-AC0A-8CECC6510A74}"/>
              </a:ext>
            </a:extLst>
          </p:cNvPr>
          <p:cNvSpPr>
            <a:spLocks noGrp="1"/>
          </p:cNvSpPr>
          <p:nvPr>
            <p:ph type="sldNum" sz="quarter" idx="10"/>
          </p:nvPr>
        </p:nvSpPr>
        <p:spPr/>
        <p:txBody>
          <a:bodyPr/>
          <a:lstStyle/>
          <a:p>
            <a:fld id="{BE67019E-6B59-9444-A8F8-0CFAB6B6981D}" type="slidenum">
              <a:rPr lang="en-US" smtClean="0"/>
              <a:pPr/>
              <a:t>94</a:t>
            </a:fld>
            <a:endParaRPr lang="en-US" dirty="0"/>
          </a:p>
        </p:txBody>
      </p:sp>
    </p:spTree>
    <p:extLst>
      <p:ext uri="{BB962C8B-B14F-4D97-AF65-F5344CB8AC3E}">
        <p14:creationId xmlns:p14="http://schemas.microsoft.com/office/powerpoint/2010/main" val="337648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 </a:t>
            </a:r>
            <a:r>
              <a:rPr lang="en-US" sz="4000" dirty="0">
                <a:solidFill>
                  <a:schemeClr val="accent1"/>
                </a:solidFill>
              </a:rPr>
              <a:t>(Sequencing)</a:t>
            </a:r>
          </a:p>
        </p:txBody>
      </p:sp>
    </p:spTree>
    <p:extLst>
      <p:ext uri="{BB962C8B-B14F-4D97-AF65-F5344CB8AC3E}">
        <p14:creationId xmlns:p14="http://schemas.microsoft.com/office/powerpoint/2010/main" val="3342927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Cost of Sequencing</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2"/>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96</a:t>
            </a:fld>
            <a:endParaRPr lang="en-US" dirty="0"/>
          </a:p>
        </p:txBody>
      </p:sp>
      <p:pic>
        <p:nvPicPr>
          <p:cNvPr id="1028" name="Picture 4" descr="Sequencing Cost Per Megabase">
            <a:extLst>
              <a:ext uri="{FF2B5EF4-FFF2-40B4-BE49-F238E27FC236}">
                <a16:creationId xmlns:a16="http://schemas.microsoft.com/office/drawing/2014/main" id="{B217C7EB-D432-1144-9FCF-170252005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123" y="1148038"/>
            <a:ext cx="8657751" cy="487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52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Cost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2"/>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97</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950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BF76-B631-ED47-A0B9-BF5EAB39348D}"/>
              </a:ext>
            </a:extLst>
          </p:cNvPr>
          <p:cNvSpPr>
            <a:spLocks noGrp="1"/>
          </p:cNvSpPr>
          <p:nvPr>
            <p:ph type="title"/>
          </p:nvPr>
        </p:nvSpPr>
        <p:spPr>
          <a:xfrm>
            <a:off x="366963" y="257434"/>
            <a:ext cx="8410073" cy="753467"/>
          </a:xfrm>
        </p:spPr>
        <p:txBody>
          <a:bodyPr>
            <a:normAutofit fontScale="90000"/>
          </a:bodyPr>
          <a:lstStyle/>
          <a:p>
            <a:r>
              <a:rPr lang="en-US" dirty="0"/>
              <a:t>Sequencing of SARS-CoV-2</a:t>
            </a:r>
            <a:endParaRPr lang="en-US" dirty="0">
              <a:latin typeface="Calibri" panose="020F0502020204030204" pitchFamily="34" charset="0"/>
            </a:endParaRPr>
          </a:p>
        </p:txBody>
      </p:sp>
      <p:sp>
        <p:nvSpPr>
          <p:cNvPr id="3" name="Content Placeholder 2">
            <a:extLst>
              <a:ext uri="{FF2B5EF4-FFF2-40B4-BE49-F238E27FC236}">
                <a16:creationId xmlns:a16="http://schemas.microsoft.com/office/drawing/2014/main" id="{F8716B1D-4F0D-544D-8751-DC77F99600F7}"/>
              </a:ext>
            </a:extLst>
          </p:cNvPr>
          <p:cNvSpPr>
            <a:spLocks noGrp="1"/>
          </p:cNvSpPr>
          <p:nvPr>
            <p:ph idx="1"/>
          </p:nvPr>
        </p:nvSpPr>
        <p:spPr/>
        <p:txBody>
          <a:bodyPr>
            <a:normAutofit/>
          </a:bodyPr>
          <a:lstStyle/>
          <a:p>
            <a:pPr marL="179387" indent="0" fontAlgn="base">
              <a:lnSpc>
                <a:spcPct val="100000"/>
              </a:lnSpc>
              <a:buNone/>
            </a:pPr>
            <a:r>
              <a:rPr lang="en-US" sz="2800" b="1" dirty="0">
                <a:solidFill>
                  <a:srgbClr val="C00000"/>
                </a:solidFill>
              </a:rPr>
              <a:t>Why genome sequencing and sequence data analysis are important?</a:t>
            </a:r>
            <a:endParaRPr lang="en-US" sz="2800" dirty="0">
              <a:solidFill>
                <a:srgbClr val="C00000"/>
              </a:solidFill>
            </a:endParaRPr>
          </a:p>
          <a:p>
            <a:pPr fontAlgn="base">
              <a:lnSpc>
                <a:spcPct val="100000"/>
              </a:lnSpc>
              <a:spcAft>
                <a:spcPts val="1200"/>
              </a:spcAft>
            </a:pPr>
            <a:r>
              <a:rPr lang="en-US" sz="2300" dirty="0"/>
              <a:t>To detect the virus from a human sample</a:t>
            </a:r>
          </a:p>
          <a:p>
            <a:pPr fontAlgn="base">
              <a:lnSpc>
                <a:spcPct val="100000"/>
              </a:lnSpc>
              <a:spcAft>
                <a:spcPts val="1200"/>
              </a:spcAft>
            </a:pPr>
            <a:r>
              <a:rPr lang="en-US" sz="2300" dirty="0"/>
              <a:t>To understand the sources and modes of transmission of the virus</a:t>
            </a:r>
          </a:p>
          <a:p>
            <a:pPr>
              <a:lnSpc>
                <a:spcPct val="100000"/>
              </a:lnSpc>
              <a:spcAft>
                <a:spcPts val="1200"/>
              </a:spcAft>
            </a:pPr>
            <a:r>
              <a:rPr lang="en-US" sz="2300" dirty="0"/>
              <a:t>To sequence the genome of the virus itself, COVID-19, in order to track the mutations in the virus</a:t>
            </a:r>
          </a:p>
          <a:p>
            <a:pPr>
              <a:lnSpc>
                <a:spcPct val="100000"/>
              </a:lnSpc>
              <a:spcAft>
                <a:spcPts val="0"/>
              </a:spcAft>
            </a:pPr>
            <a:r>
              <a:rPr lang="en-US" sz="2300" dirty="0"/>
              <a:t>To explore the genes of infected patients</a:t>
            </a:r>
          </a:p>
          <a:p>
            <a:pPr lvl="1">
              <a:lnSpc>
                <a:spcPct val="100000"/>
              </a:lnSpc>
              <a:spcBef>
                <a:spcPts val="600"/>
              </a:spcBef>
              <a:spcAft>
                <a:spcPts val="1200"/>
              </a:spcAft>
            </a:pPr>
            <a:r>
              <a:rPr lang="en-US" sz="2300" dirty="0"/>
              <a:t>To understand why some people get more severe symptoms than others</a:t>
            </a:r>
          </a:p>
          <a:p>
            <a:pPr lvl="1">
              <a:lnSpc>
                <a:spcPct val="100000"/>
              </a:lnSpc>
              <a:spcAft>
                <a:spcPts val="1200"/>
              </a:spcAft>
            </a:pPr>
            <a:r>
              <a:rPr lang="en-US" sz="2300" dirty="0"/>
              <a:t>To help with the development of new treatments</a:t>
            </a:r>
          </a:p>
        </p:txBody>
      </p:sp>
      <p:sp>
        <p:nvSpPr>
          <p:cNvPr id="4" name="Slide Number Placeholder 3">
            <a:extLst>
              <a:ext uri="{FF2B5EF4-FFF2-40B4-BE49-F238E27FC236}">
                <a16:creationId xmlns:a16="http://schemas.microsoft.com/office/drawing/2014/main" id="{46464C01-5556-6946-B805-03D6251C186D}"/>
              </a:ext>
            </a:extLst>
          </p:cNvPr>
          <p:cNvSpPr>
            <a:spLocks noGrp="1"/>
          </p:cNvSpPr>
          <p:nvPr>
            <p:ph type="sldNum" sz="quarter" idx="10"/>
          </p:nvPr>
        </p:nvSpPr>
        <p:spPr/>
        <p:txBody>
          <a:bodyPr/>
          <a:lstStyle/>
          <a:p>
            <a:fld id="{BE67019E-6B59-9444-A8F8-0CFAB6B6981D}" type="slidenum">
              <a:rPr lang="en-US" smtClean="0"/>
              <a:pPr/>
              <a:t>98</a:t>
            </a:fld>
            <a:endParaRPr lang="en-US" dirty="0"/>
          </a:p>
        </p:txBody>
      </p:sp>
    </p:spTree>
    <p:extLst>
      <p:ext uri="{BB962C8B-B14F-4D97-AF65-F5344CB8AC3E}">
        <p14:creationId xmlns:p14="http://schemas.microsoft.com/office/powerpoint/2010/main" val="105559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7EC8-226E-924F-86A7-7894FD5B0C73}"/>
              </a:ext>
            </a:extLst>
          </p:cNvPr>
          <p:cNvSpPr>
            <a:spLocks noGrp="1"/>
          </p:cNvSpPr>
          <p:nvPr>
            <p:ph type="title"/>
          </p:nvPr>
        </p:nvSpPr>
        <p:spPr>
          <a:xfrm>
            <a:off x="366963" y="257434"/>
            <a:ext cx="8410073" cy="753467"/>
          </a:xfrm>
        </p:spPr>
        <p:txBody>
          <a:bodyPr>
            <a:normAutofit fontScale="90000"/>
          </a:bodyPr>
          <a:lstStyle/>
          <a:p>
            <a:r>
              <a:rPr lang="en-US" dirty="0"/>
              <a:t>COVID-</a:t>
            </a:r>
            <a:r>
              <a:rPr lang="en-US" dirty="0">
                <a:latin typeface="Calibri" panose="020F0502020204030204" pitchFamily="34" charset="0"/>
              </a:rPr>
              <a:t>19</a:t>
            </a:r>
            <a:r>
              <a:rPr lang="en-US" dirty="0"/>
              <a:t> Research with ONT</a:t>
            </a:r>
          </a:p>
        </p:txBody>
      </p:sp>
      <p:sp>
        <p:nvSpPr>
          <p:cNvPr id="3" name="Content Placeholder 2">
            <a:extLst>
              <a:ext uri="{FF2B5EF4-FFF2-40B4-BE49-F238E27FC236}">
                <a16:creationId xmlns:a16="http://schemas.microsoft.com/office/drawing/2014/main" id="{6B656E47-7248-4048-95AD-CB91A1263585}"/>
              </a:ext>
            </a:extLst>
          </p:cNvPr>
          <p:cNvSpPr>
            <a:spLocks noGrp="1"/>
          </p:cNvSpPr>
          <p:nvPr>
            <p:ph idx="1"/>
          </p:nvPr>
        </p:nvSpPr>
        <p:spPr>
          <a:xfrm>
            <a:off x="366963" y="6158167"/>
            <a:ext cx="8410073" cy="270767"/>
          </a:xfrm>
        </p:spPr>
        <p:txBody>
          <a:bodyPr>
            <a:normAutofit fontScale="70000" lnSpcReduction="20000"/>
          </a:bodyPr>
          <a:lstStyle/>
          <a:p>
            <a:pPr algn="r">
              <a:buFont typeface="Arial" panose="020B0604020202020204" pitchFamily="34" charset="0"/>
              <a:buChar char="•"/>
            </a:pPr>
            <a:r>
              <a:rPr lang="en-US" dirty="0"/>
              <a:t>From ONT (</a:t>
            </a:r>
            <a:r>
              <a:rPr lang="en-US" dirty="0">
                <a:hlinkClick r:id="rId2"/>
              </a:rPr>
              <a:t>https://nanoporetech.com/covid-19/overview</a:t>
            </a:r>
            <a:r>
              <a:rPr lang="en-US" dirty="0"/>
              <a:t>)</a:t>
            </a:r>
          </a:p>
        </p:txBody>
      </p:sp>
      <p:sp>
        <p:nvSpPr>
          <p:cNvPr id="4" name="Slide Number Placeholder 3">
            <a:extLst>
              <a:ext uri="{FF2B5EF4-FFF2-40B4-BE49-F238E27FC236}">
                <a16:creationId xmlns:a16="http://schemas.microsoft.com/office/drawing/2014/main" id="{948CEDB2-AFEC-5E4B-9145-9BE71FDC35A6}"/>
              </a:ext>
            </a:extLst>
          </p:cNvPr>
          <p:cNvSpPr>
            <a:spLocks noGrp="1"/>
          </p:cNvSpPr>
          <p:nvPr>
            <p:ph type="sldNum" sz="quarter" idx="10"/>
          </p:nvPr>
        </p:nvSpPr>
        <p:spPr/>
        <p:txBody>
          <a:bodyPr/>
          <a:lstStyle/>
          <a:p>
            <a:fld id="{BE67019E-6B59-9444-A8F8-0CFAB6B6981D}" type="slidenum">
              <a:rPr lang="en-US" smtClean="0"/>
              <a:pPr/>
              <a:t>99</a:t>
            </a:fld>
            <a:endParaRPr lang="en-US" dirty="0"/>
          </a:p>
        </p:txBody>
      </p:sp>
      <p:pic>
        <p:nvPicPr>
          <p:cNvPr id="3074" name="Picture 2">
            <a:extLst>
              <a:ext uri="{FF2B5EF4-FFF2-40B4-BE49-F238E27FC236}">
                <a16:creationId xmlns:a16="http://schemas.microsoft.com/office/drawing/2014/main" id="{3B8E9BCF-9EE2-5D42-9F8F-B25C36944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683" y="1289716"/>
            <a:ext cx="5558631" cy="427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152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4|8.7|7.6"/>
</p:tagLst>
</file>

<file path=ppt/tags/tag10.xml><?xml version="1.0" encoding="utf-8"?>
<p:tagLst xmlns:a="http://schemas.openxmlformats.org/drawingml/2006/main" xmlns:r="http://schemas.openxmlformats.org/officeDocument/2006/relationships" xmlns:p="http://schemas.openxmlformats.org/presentationml/2006/main">
  <p:tag name="TIMING" val="|1.9|8.3|7.8|8.9|13.3|3.7|6"/>
</p:tagLst>
</file>

<file path=ppt/tags/tag11.xml><?xml version="1.0" encoding="utf-8"?>
<p:tagLst xmlns:a="http://schemas.openxmlformats.org/drawingml/2006/main" xmlns:r="http://schemas.openxmlformats.org/officeDocument/2006/relationships" xmlns:p="http://schemas.openxmlformats.org/presentationml/2006/main">
  <p:tag name="TIMING" val="|6.8|8.4|11.3|1.1"/>
</p:tagLst>
</file>

<file path=ppt/tags/tag12.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3.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4.xml><?xml version="1.0" encoding="utf-8"?>
<p:tagLst xmlns:a="http://schemas.openxmlformats.org/drawingml/2006/main" xmlns:r="http://schemas.openxmlformats.org/officeDocument/2006/relationships" xmlns:p="http://schemas.openxmlformats.org/presentationml/2006/main">
  <p:tag name="TIMING" val="|2|7.5|6.6|9.2|7.1|5.3|7.5"/>
</p:tagLst>
</file>

<file path=ppt/tags/tag15.xml><?xml version="1.0" encoding="utf-8"?>
<p:tagLst xmlns:a="http://schemas.openxmlformats.org/drawingml/2006/main" xmlns:r="http://schemas.openxmlformats.org/officeDocument/2006/relationships" xmlns:p="http://schemas.openxmlformats.org/presentationml/2006/main">
  <p:tag name="TIMING" val="|4.4|2.6|3.7|5.6|10.3"/>
</p:tagLst>
</file>

<file path=ppt/tags/tag16.xml><?xml version="1.0" encoding="utf-8"?>
<p:tagLst xmlns:a="http://schemas.openxmlformats.org/drawingml/2006/main" xmlns:r="http://schemas.openxmlformats.org/officeDocument/2006/relationships" xmlns:p="http://schemas.openxmlformats.org/presentationml/2006/main">
  <p:tag name="TIMING" val="|10.8|14|15.7|13.7"/>
</p:tagLst>
</file>

<file path=ppt/tags/tag17.xml><?xml version="1.0" encoding="utf-8"?>
<p:tagLst xmlns:a="http://schemas.openxmlformats.org/drawingml/2006/main" xmlns:r="http://schemas.openxmlformats.org/officeDocument/2006/relationships" xmlns:p="http://schemas.openxmlformats.org/presentationml/2006/main">
  <p:tag name="TIMING" val="|1.9|9.8|27.1"/>
</p:tagLst>
</file>

<file path=ppt/tags/tag18.xml><?xml version="1.0" encoding="utf-8"?>
<p:tagLst xmlns:a="http://schemas.openxmlformats.org/drawingml/2006/main" xmlns:r="http://schemas.openxmlformats.org/officeDocument/2006/relationships" xmlns:p="http://schemas.openxmlformats.org/presentationml/2006/main">
  <p:tag name="TIMING" val="|3.7|5.2|3.8"/>
</p:tagLst>
</file>

<file path=ppt/tags/tag19.xml><?xml version="1.0" encoding="utf-8"?>
<p:tagLst xmlns:a="http://schemas.openxmlformats.org/drawingml/2006/main" xmlns:r="http://schemas.openxmlformats.org/officeDocument/2006/relationships" xmlns:p="http://schemas.openxmlformats.org/presentationml/2006/main">
  <p:tag name="TIMING" val="|3.7|5.2|3.8"/>
</p:tagLst>
</file>

<file path=ppt/tags/tag2.xml><?xml version="1.0" encoding="utf-8"?>
<p:tagLst xmlns:a="http://schemas.openxmlformats.org/drawingml/2006/main" xmlns:r="http://schemas.openxmlformats.org/officeDocument/2006/relationships" xmlns:p="http://schemas.openxmlformats.org/presentationml/2006/main">
  <p:tag name="TIMING" val="|1.9|2.9|11.3|11.7"/>
</p:tagLst>
</file>

<file path=ppt/tags/tag20.xml><?xml version="1.0" encoding="utf-8"?>
<p:tagLst xmlns:a="http://schemas.openxmlformats.org/drawingml/2006/main" xmlns:r="http://schemas.openxmlformats.org/officeDocument/2006/relationships" xmlns:p="http://schemas.openxmlformats.org/presentationml/2006/main">
  <p:tag name="TIMING" val="|5.1|0.7|0.9|2.1"/>
</p:tagLst>
</file>

<file path=ppt/tags/tag21.xml><?xml version="1.0" encoding="utf-8"?>
<p:tagLst xmlns:a="http://schemas.openxmlformats.org/drawingml/2006/main" xmlns:r="http://schemas.openxmlformats.org/officeDocument/2006/relationships" xmlns:p="http://schemas.openxmlformats.org/presentationml/2006/main">
  <p:tag name="TIMING" val="|1.6|9.1|1.9|2.8"/>
</p:tagLst>
</file>

<file path=ppt/tags/tag22.xml><?xml version="1.0" encoding="utf-8"?>
<p:tagLst xmlns:a="http://schemas.openxmlformats.org/drawingml/2006/main" xmlns:r="http://schemas.openxmlformats.org/officeDocument/2006/relationships" xmlns:p="http://schemas.openxmlformats.org/presentationml/2006/main">
  <p:tag name="TIMING" val="|2.6|4.3|2.8"/>
</p:tagLst>
</file>

<file path=ppt/tags/tag23.xml><?xml version="1.0" encoding="utf-8"?>
<p:tagLst xmlns:a="http://schemas.openxmlformats.org/drawingml/2006/main" xmlns:r="http://schemas.openxmlformats.org/officeDocument/2006/relationships" xmlns:p="http://schemas.openxmlformats.org/presentationml/2006/main">
  <p:tag name="TIMING" val="|2.1|2.5|0.5|0.7|3.2"/>
</p:tagLst>
</file>

<file path=ppt/tags/tag24.xml><?xml version="1.0" encoding="utf-8"?>
<p:tagLst xmlns:a="http://schemas.openxmlformats.org/drawingml/2006/main" xmlns:r="http://schemas.openxmlformats.org/officeDocument/2006/relationships" xmlns:p="http://schemas.openxmlformats.org/presentationml/2006/main">
  <p:tag name="TIMING" val="|5.1|0.7|0.9|2.1"/>
</p:tagLst>
</file>

<file path=ppt/tags/tag25.xml><?xml version="1.0" encoding="utf-8"?>
<p:tagLst xmlns:a="http://schemas.openxmlformats.org/drawingml/2006/main" xmlns:r="http://schemas.openxmlformats.org/officeDocument/2006/relationships" xmlns:p="http://schemas.openxmlformats.org/presentationml/2006/main">
  <p:tag name="TIMING" val="|2.2|28.3|15.4"/>
</p:tagLst>
</file>

<file path=ppt/tags/tag26.xml><?xml version="1.0" encoding="utf-8"?>
<p:tagLst xmlns:a="http://schemas.openxmlformats.org/drawingml/2006/main" xmlns:r="http://schemas.openxmlformats.org/officeDocument/2006/relationships" xmlns:p="http://schemas.openxmlformats.org/presentationml/2006/main">
  <p:tag name="TIMING" val="|5.1|0.7|0.9|2.1"/>
</p:tagLst>
</file>

<file path=ppt/tags/tag27.xml><?xml version="1.0" encoding="utf-8"?>
<p:tagLst xmlns:a="http://schemas.openxmlformats.org/drawingml/2006/main" xmlns:r="http://schemas.openxmlformats.org/officeDocument/2006/relationships" xmlns:p="http://schemas.openxmlformats.org/presentationml/2006/main">
  <p:tag name="TIMING" val="|0.7|4.2|17.7|10.5"/>
</p:tagLst>
</file>

<file path=ppt/tags/tag28.xml><?xml version="1.0" encoding="utf-8"?>
<p:tagLst xmlns:a="http://schemas.openxmlformats.org/drawingml/2006/main" xmlns:r="http://schemas.openxmlformats.org/officeDocument/2006/relationships" xmlns:p="http://schemas.openxmlformats.org/presentationml/2006/main">
  <p:tag name="TIMING" val="|1.8|6.6|7.4|5.8|7.7|2.8"/>
</p:tagLst>
</file>

<file path=ppt/tags/tag29.xml><?xml version="1.0" encoding="utf-8"?>
<p:tagLst xmlns:a="http://schemas.openxmlformats.org/drawingml/2006/main" xmlns:r="http://schemas.openxmlformats.org/officeDocument/2006/relationships" xmlns:p="http://schemas.openxmlformats.org/presentationml/2006/main">
  <p:tag name="TIMING" val="|2.3|9.4|2.4|15.2|9.8"/>
</p:tagLst>
</file>

<file path=ppt/tags/tag3.xml><?xml version="1.0" encoding="utf-8"?>
<p:tagLst xmlns:a="http://schemas.openxmlformats.org/drawingml/2006/main" xmlns:r="http://schemas.openxmlformats.org/officeDocument/2006/relationships" xmlns:p="http://schemas.openxmlformats.org/presentationml/2006/main">
  <p:tag name="TIMING" val="|2.3|9.4|2.4|15.2|9.8"/>
</p:tagLst>
</file>

<file path=ppt/tags/tag30.xml><?xml version="1.0" encoding="utf-8"?>
<p:tagLst xmlns:a="http://schemas.openxmlformats.org/drawingml/2006/main" xmlns:r="http://schemas.openxmlformats.org/officeDocument/2006/relationships" xmlns:p="http://schemas.openxmlformats.org/presentationml/2006/main">
  <p:tag name="TIMING" val="|10.8|14|15.7|13.7"/>
</p:tagLst>
</file>

<file path=ppt/tags/tag31.xml><?xml version="1.0" encoding="utf-8"?>
<p:tagLst xmlns:a="http://schemas.openxmlformats.org/drawingml/2006/main" xmlns:r="http://schemas.openxmlformats.org/officeDocument/2006/relationships" xmlns:p="http://schemas.openxmlformats.org/presentationml/2006/main">
  <p:tag name="TIMING" val="|1.9|9.8|27.1"/>
</p:tagLst>
</file>

<file path=ppt/tags/tag32.xml><?xml version="1.0" encoding="utf-8"?>
<p:tagLst xmlns:a="http://schemas.openxmlformats.org/drawingml/2006/main" xmlns:r="http://schemas.openxmlformats.org/officeDocument/2006/relationships" xmlns:p="http://schemas.openxmlformats.org/presentationml/2006/main">
  <p:tag name="TIMING" val="|1.8|6.6|7.4|5.8|7.7|2.8"/>
</p:tagLst>
</file>

<file path=ppt/tags/tag33.xml><?xml version="1.0" encoding="utf-8"?>
<p:tagLst xmlns:a="http://schemas.openxmlformats.org/drawingml/2006/main" xmlns:r="http://schemas.openxmlformats.org/officeDocument/2006/relationships" xmlns:p="http://schemas.openxmlformats.org/presentationml/2006/main">
  <p:tag name="TIMING" val="|2.2|2.5|4.8|4|4.2|3.2|16.4|8.7|1.9"/>
</p:tagLst>
</file>

<file path=ppt/tags/tag4.xml><?xml version="1.0" encoding="utf-8"?>
<p:tagLst xmlns:a="http://schemas.openxmlformats.org/drawingml/2006/main" xmlns:r="http://schemas.openxmlformats.org/officeDocument/2006/relationships" xmlns:p="http://schemas.openxmlformats.org/presentationml/2006/main">
  <p:tag name="TIMING" val="|5.6|9.1|7.5|1.1|1.2|3.2|7|5.9|2.6|6|14"/>
</p:tagLst>
</file>

<file path=ppt/tags/tag5.xml><?xml version="1.0" encoding="utf-8"?>
<p:tagLst xmlns:a="http://schemas.openxmlformats.org/drawingml/2006/main" xmlns:r="http://schemas.openxmlformats.org/officeDocument/2006/relationships" xmlns:p="http://schemas.openxmlformats.org/presentationml/2006/main">
  <p:tag name="TIMING" val="|4.5|9.9|11|4.3|20.1|3.7|2.1|8.2"/>
</p:tagLst>
</file>

<file path=ppt/tags/tag6.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7.xml><?xml version="1.0" encoding="utf-8"?>
<p:tagLst xmlns:a="http://schemas.openxmlformats.org/drawingml/2006/main" xmlns:r="http://schemas.openxmlformats.org/officeDocument/2006/relationships" xmlns:p="http://schemas.openxmlformats.org/presentationml/2006/main">
  <p:tag name="TIMING" val="|4.5|13.5"/>
</p:tagLst>
</file>

<file path=ppt/tags/tag8.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9.xml><?xml version="1.0" encoding="utf-8"?>
<p:tagLst xmlns:a="http://schemas.openxmlformats.org/drawingml/2006/main" xmlns:r="http://schemas.openxmlformats.org/officeDocument/2006/relationships" xmlns:p="http://schemas.openxmlformats.org/presentationml/2006/main">
  <p:tag name="TIMING" val="|16.5|0.4|4.5|24.9|20.9|18.1|8.8"/>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A5489879-DDF1-3B47-B3F5-DB6F6D612493}" vid="{33DDE609-D0E8-C249-A9C7-B34B636B0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34669</TotalTime>
  <Words>22137</Words>
  <Application>Microsoft Macintosh PowerPoint</Application>
  <PresentationFormat>On-screen Show (4:3)</PresentationFormat>
  <Paragraphs>2828</Paragraphs>
  <Slides>185</Slides>
  <Notes>155</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185</vt:i4>
      </vt:variant>
    </vt:vector>
  </HeadingPairs>
  <TitlesOfParts>
    <vt:vector size="202" baseType="lpstr">
      <vt:lpstr>Arial</vt:lpstr>
      <vt:lpstr>Calibri</vt:lpstr>
      <vt:lpstr>Cambria</vt:lpstr>
      <vt:lpstr>Century</vt:lpstr>
      <vt:lpstr>Corbel</vt:lpstr>
      <vt:lpstr>Courier New</vt:lpstr>
      <vt:lpstr>europa</vt:lpstr>
      <vt:lpstr>Garamond</vt:lpstr>
      <vt:lpstr>Helvetica Neue</vt:lpstr>
      <vt:lpstr>Intel Clear</vt:lpstr>
      <vt:lpstr>Linux Libertine O Semibold</vt:lpstr>
      <vt:lpstr>Roboto</vt:lpstr>
      <vt:lpstr>Tahoma</vt:lpstr>
      <vt:lpstr>Times New Roman</vt:lpstr>
      <vt:lpstr>Wingdings</vt:lpstr>
      <vt:lpstr>Theme1</vt:lpstr>
      <vt:lpstr>Visio</vt:lpstr>
      <vt:lpstr>Accelerating Genome Sequence Analysis via  Efficient Hardware/Algorithm Co-Design</vt:lpstr>
      <vt:lpstr>Genome Sequencing</vt:lpstr>
      <vt:lpstr>Genome Sequencing (cont’d.)</vt:lpstr>
      <vt:lpstr>Sequencing Technologies</vt:lpstr>
      <vt:lpstr>Current State of Sequencing</vt:lpstr>
      <vt:lpstr>Current State of Sequencing (cont’d.)</vt:lpstr>
      <vt:lpstr>Current State of Sequencing (cont’d.)</vt:lpstr>
      <vt:lpstr>Problem Statement</vt:lpstr>
      <vt:lpstr>Our Goal &amp; Approach</vt:lpstr>
      <vt:lpstr>Research Statement</vt:lpstr>
      <vt:lpstr>Research Contributions</vt:lpstr>
      <vt:lpstr>Research Contributions</vt:lpstr>
      <vt:lpstr>Genome Sequence Analysis</vt:lpstr>
      <vt:lpstr>Genome Assembly Pipeline Using Long Reads</vt:lpstr>
      <vt:lpstr>Our Contributions</vt:lpstr>
      <vt:lpstr>Key Findings</vt:lpstr>
      <vt:lpstr>Key Findings</vt:lpstr>
      <vt:lpstr>Key Findings</vt:lpstr>
      <vt:lpstr>Key Findings</vt:lpstr>
      <vt:lpstr>Nanopore Sequencing &amp; Tools [BiB 2018]</vt:lpstr>
      <vt:lpstr>Research Contributions</vt:lpstr>
      <vt:lpstr>Recall: Genome Sequence Analysis</vt:lpstr>
      <vt:lpstr>Read Mapping Pipeline</vt:lpstr>
      <vt:lpstr>GSA with Read Mapping</vt:lpstr>
      <vt:lpstr>GenASM: ASM Framework for GSA</vt:lpstr>
      <vt:lpstr>Approximate String Matching</vt:lpstr>
      <vt:lpstr>DP-based ASM</vt:lpstr>
      <vt:lpstr>Bitap Algorithm</vt:lpstr>
      <vt:lpstr>Limitations of Bitap</vt:lpstr>
      <vt:lpstr>Bitap Algorithm (cont’d.)</vt:lpstr>
      <vt:lpstr>Bitap Algorithm (cont’d.)</vt:lpstr>
      <vt:lpstr>Limitations of Bitap</vt:lpstr>
      <vt:lpstr>Bitap Algorithm (cont’d.)</vt:lpstr>
      <vt:lpstr>Limitations of Bitap</vt:lpstr>
      <vt:lpstr>GenASM: ASM Framework for GSA</vt:lpstr>
      <vt:lpstr>GenASM Hardware Design</vt:lpstr>
      <vt:lpstr>GenASM Hardware Design</vt:lpstr>
      <vt:lpstr>GenASM Hardware Design</vt:lpstr>
      <vt:lpstr>GenASM-DC: Hardware Design</vt:lpstr>
      <vt:lpstr>GenASM-TB: Hardware Design</vt:lpstr>
      <vt:lpstr>Use Cases of GenASM</vt:lpstr>
      <vt:lpstr>Evaluation Methodology</vt:lpstr>
      <vt:lpstr>Evaluation Methodology (cont’d.)</vt:lpstr>
      <vt:lpstr>Evaluation Methodology (cont’d.)</vt:lpstr>
      <vt:lpstr>Evaluation Methodology (cont’d.)</vt:lpstr>
      <vt:lpstr>Key Results – Area and Power</vt:lpstr>
      <vt:lpstr>Key Results – Area and Power</vt:lpstr>
      <vt:lpstr>Key Results – Use Case 1</vt:lpstr>
      <vt:lpstr>Key Results – Use Case 1 (Long Reads)</vt:lpstr>
      <vt:lpstr>Key Results – Use Case 1 (Long Reads)</vt:lpstr>
      <vt:lpstr>Key Results – Use Case 1 (Short Reads)</vt:lpstr>
      <vt:lpstr>Key Results – Use Case 2</vt:lpstr>
      <vt:lpstr>Key Results – Use Case 2</vt:lpstr>
      <vt:lpstr>Key Results – Use Case 3</vt:lpstr>
      <vt:lpstr>Key Results – Use Case 3</vt:lpstr>
      <vt:lpstr>Additional Details in the Paper</vt:lpstr>
      <vt:lpstr>Summary of GenASM</vt:lpstr>
      <vt:lpstr>GenASM [MICRO 2020]</vt:lpstr>
      <vt:lpstr>Research Contributions</vt:lpstr>
      <vt:lpstr>BitMAc: FPGA-based GenASM</vt:lpstr>
      <vt:lpstr>Key Findings</vt:lpstr>
      <vt:lpstr>Key Findings (cont’d.)</vt:lpstr>
      <vt:lpstr>Research Contributions</vt:lpstr>
      <vt:lpstr>Recall: Read Mapping Pipeline</vt:lpstr>
      <vt:lpstr>Genome Graphs</vt:lpstr>
      <vt:lpstr>Genome Graphs</vt:lpstr>
      <vt:lpstr>Genome Graphs</vt:lpstr>
      <vt:lpstr>Genome Graphs</vt:lpstr>
      <vt:lpstr>Genome Graphs</vt:lpstr>
      <vt:lpstr>Genome Graphs</vt:lpstr>
      <vt:lpstr>Genome Graphs</vt:lpstr>
      <vt:lpstr>Problem &amp; Motivation</vt:lpstr>
      <vt:lpstr>SeGraM: First Graph Mapping Accelerator</vt:lpstr>
      <vt:lpstr>Overview of SeGraM</vt:lpstr>
      <vt:lpstr>MinSeed HW</vt:lpstr>
      <vt:lpstr>BitAlign HW</vt:lpstr>
      <vt:lpstr>Overall System of SeGraM</vt:lpstr>
      <vt:lpstr>Use Cases of SeGraM</vt:lpstr>
      <vt:lpstr>Evaluation Methodology</vt:lpstr>
      <vt:lpstr>Key Results – Area &amp; Power</vt:lpstr>
      <vt:lpstr>Key Results – SeGraM with Long Reads (I)</vt:lpstr>
      <vt:lpstr>Key Results – SeGraM with Long Reads (II)</vt:lpstr>
      <vt:lpstr>Key Results – SeGraM with Short Reads (I)</vt:lpstr>
      <vt:lpstr>Key Results – SeGraM with Short Reads (II)</vt:lpstr>
      <vt:lpstr>Key Results – BitAlign (Graph Alignment)</vt:lpstr>
      <vt:lpstr>Key Results – BitAlign (Linear Alignment)</vt:lpstr>
      <vt:lpstr>Summary of SeGraM</vt:lpstr>
      <vt:lpstr>Research Contributions</vt:lpstr>
      <vt:lpstr>Conclusion</vt:lpstr>
      <vt:lpstr>Conclusion (cont’d.)</vt:lpstr>
      <vt:lpstr>Conclusion (cont’d.)</vt:lpstr>
      <vt:lpstr>Future Work</vt:lpstr>
      <vt:lpstr>Accelerating Genome Sequence Analysis via  Efficient Hardware/Algorithm Co-Design</vt:lpstr>
      <vt:lpstr>Other Publications @ SAFARI</vt:lpstr>
      <vt:lpstr>Backup Slides (Sequencing)</vt:lpstr>
      <vt:lpstr>Cost of Sequencing</vt:lpstr>
      <vt:lpstr>Cost of Sequencing (cont’d.)</vt:lpstr>
      <vt:lpstr>Sequencing of SARS-CoV-2</vt:lpstr>
      <vt:lpstr>COVID-19 Research with ONT</vt:lpstr>
      <vt:lpstr>Future of Genome Sequencing &amp; Analysis</vt:lpstr>
      <vt:lpstr>COVID-19 Research with ONT (cont’d.)</vt:lpstr>
      <vt:lpstr>Backup Slides (Nanopore)</vt:lpstr>
      <vt:lpstr>Nanopore Sequencing Technology</vt:lpstr>
      <vt:lpstr>Nanopore Sequencing</vt:lpstr>
      <vt:lpstr>Step 1: Basecalling</vt:lpstr>
      <vt:lpstr>Step 2: Read-to-Read Overlap Finding</vt:lpstr>
      <vt:lpstr>Step 3: Assembly</vt:lpstr>
      <vt:lpstr>Experimental Methodology</vt:lpstr>
      <vt:lpstr>Experimental Methodology (cont’d.)</vt:lpstr>
      <vt:lpstr>Experimental Methodology</vt:lpstr>
      <vt:lpstr>Nanopore Basecalling Tools</vt:lpstr>
      <vt:lpstr>Read-to-Read Overlap Finding Tools</vt:lpstr>
      <vt:lpstr>GraphMap vs. Minimap</vt:lpstr>
      <vt:lpstr>GraphMap vs. Minimap</vt:lpstr>
      <vt:lpstr>Assembly Tools</vt:lpstr>
      <vt:lpstr>Read Mapping &amp; Polishing Tools</vt:lpstr>
      <vt:lpstr>Nanopore Genome Assembly Pipeline</vt:lpstr>
      <vt:lpstr>Nanopore Genome Assembly Pipeline</vt:lpstr>
      <vt:lpstr>Basecalling – Accuracy</vt:lpstr>
      <vt:lpstr>Basecalling – Accuracy</vt:lpstr>
      <vt:lpstr>Basecalling – Accuracy</vt:lpstr>
      <vt:lpstr>Basecalling – Speed</vt:lpstr>
      <vt:lpstr>Basecalling – Speed</vt:lpstr>
      <vt:lpstr>Basecalling – Memory</vt:lpstr>
      <vt:lpstr>Basecalling – Speedup</vt:lpstr>
      <vt:lpstr>Basecalling – Key Observations</vt:lpstr>
      <vt:lpstr>Basecalling – Key Observations</vt:lpstr>
      <vt:lpstr>Basecalling – Summary</vt:lpstr>
      <vt:lpstr>Nanopore Genome Assembly Pipeline</vt:lpstr>
      <vt:lpstr>Nanopore Genome Assembly Pipeline</vt:lpstr>
      <vt:lpstr>R-to-R Overlap Finding – Accuracy</vt:lpstr>
      <vt:lpstr>R-to-R Overlap Finding – Performance</vt:lpstr>
      <vt:lpstr>R-to-R Overlap Finding – Performance</vt:lpstr>
      <vt:lpstr>R-to-R Overlap Finding – Speedup</vt:lpstr>
      <vt:lpstr>R-to-R Overlap Finding – Key Observations</vt:lpstr>
      <vt:lpstr>R-to-R Overlap Finding – Summary</vt:lpstr>
      <vt:lpstr>Nanopore Genome Assembly Pipeline</vt:lpstr>
      <vt:lpstr>Assembly – Accuracy &amp; Performance</vt:lpstr>
      <vt:lpstr>Assembly – Summary</vt:lpstr>
      <vt:lpstr>Nanopore Genome Assembly Pipeline</vt:lpstr>
      <vt:lpstr>Read Mapping &amp; Polishing – Accuracy</vt:lpstr>
      <vt:lpstr>Read Mapping &amp; Polishing – Speed</vt:lpstr>
      <vt:lpstr>Read Mapping &amp; Polishing – Summary</vt:lpstr>
      <vt:lpstr>Nanopore Sequencing &amp; Tools [BiB 2018]</vt:lpstr>
      <vt:lpstr>Backup Slides (GenASM)</vt:lpstr>
      <vt:lpstr>PowerPoint Presentation</vt:lpstr>
      <vt:lpstr>PowerPoint Presentation</vt:lpstr>
      <vt:lpstr>Illumina’s DRAGEN</vt:lpstr>
      <vt:lpstr>Illumina’s DRAGEN</vt:lpstr>
      <vt:lpstr>Bottlenecked in Read Mapping!!</vt:lpstr>
      <vt:lpstr>What Makes Read Mapper Slow? </vt:lpstr>
      <vt:lpstr>What Makes Read Mapper Slow? (cont’d.)</vt:lpstr>
      <vt:lpstr>What Makes Read Mapper Slow? (cont’d.)</vt:lpstr>
      <vt:lpstr>Approximate String Matching (ASM)</vt:lpstr>
      <vt:lpstr>CPU Systems</vt:lpstr>
      <vt:lpstr>Evaluation Methodology (CPU-bitap)</vt:lpstr>
      <vt:lpstr>Results (CPU-bitap)</vt:lpstr>
      <vt:lpstr>Results (CPU-bitap)</vt:lpstr>
      <vt:lpstr>GPU Systems</vt:lpstr>
      <vt:lpstr>Evaluation Methodology (GPU-bitap)</vt:lpstr>
      <vt:lpstr>Results (GPU-bitap)</vt:lpstr>
      <vt:lpstr>Results (GPU-bitap)</vt:lpstr>
      <vt:lpstr>Example for the Bitap Algorithm</vt:lpstr>
      <vt:lpstr>GenASM Algorithm</vt:lpstr>
      <vt:lpstr>Loop Unrolling in GenASM-DC</vt:lpstr>
      <vt:lpstr>Traceback Example with GenASM-TB</vt:lpstr>
      <vt:lpstr>GenASM [MICRO 2020]</vt:lpstr>
      <vt:lpstr>Backup Slides (BitMAc)</vt:lpstr>
      <vt:lpstr>Intel Stratix 10 MX</vt:lpstr>
      <vt:lpstr>BitMAc Design</vt:lpstr>
      <vt:lpstr>BitMAc – Results</vt:lpstr>
      <vt:lpstr>BitMAc – Results</vt:lpstr>
      <vt:lpstr>BitMAc – Results</vt:lpstr>
      <vt:lpstr>Backup Slides (SeGraM)</vt:lpstr>
      <vt:lpstr>SeGraM – Graph Structure</vt:lpstr>
      <vt:lpstr>SeGraM – Index Structure</vt:lpstr>
      <vt:lpstr>Minimizers</vt:lpstr>
      <vt:lpstr>BitAlign Algorithm</vt:lpstr>
      <vt:lpstr>SeGraM – Hops </vt:lpstr>
      <vt:lpstr>Recall: GenASM-DC’s HW Design</vt:lpstr>
      <vt:lpstr>BitAlign – Hop Length Dist Plots</vt:lpstr>
      <vt:lpstr>Hop Length Dist Plots (cont’d.)</vt:lpstr>
      <vt:lpstr>DP-based Graph Alignment</vt:lpstr>
      <vt:lpstr>DP-based Graph Alignment (cont’d.)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GenASM: A Low-Power, Memory-Efficient Approximate String Matching Acceleration Framework for Genome Sequence Analysis</dc:title>
  <dc:creator>Damla Senol Cali</dc:creator>
  <cp:lastModifiedBy>Damla Senol</cp:lastModifiedBy>
  <cp:revision>1113</cp:revision>
  <cp:lastPrinted>2021-07-15T04:49:57Z</cp:lastPrinted>
  <dcterms:created xsi:type="dcterms:W3CDTF">2020-08-18T13:49:09Z</dcterms:created>
  <dcterms:modified xsi:type="dcterms:W3CDTF">2021-11-07T20:22:25Z</dcterms:modified>
</cp:coreProperties>
</file>